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0"/>
  </p:notesMasterIdLst>
  <p:sldIdLst>
    <p:sldId id="362" r:id="rId2"/>
    <p:sldId id="256" r:id="rId3"/>
    <p:sldId id="351" r:id="rId4"/>
    <p:sldId id="257" r:id="rId5"/>
    <p:sldId id="258" r:id="rId6"/>
    <p:sldId id="260" r:id="rId7"/>
    <p:sldId id="259" r:id="rId8"/>
    <p:sldId id="261" r:id="rId9"/>
    <p:sldId id="262" r:id="rId10"/>
    <p:sldId id="263" r:id="rId11"/>
    <p:sldId id="264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96" r:id="rId23"/>
    <p:sldId id="297" r:id="rId24"/>
    <p:sldId id="298" r:id="rId25"/>
    <p:sldId id="299" r:id="rId26"/>
    <p:sldId id="300" r:id="rId27"/>
    <p:sldId id="301" r:id="rId28"/>
    <p:sldId id="352" r:id="rId29"/>
    <p:sldId id="302" r:id="rId30"/>
    <p:sldId id="303" r:id="rId31"/>
    <p:sldId id="304" r:id="rId32"/>
    <p:sldId id="305" r:id="rId33"/>
    <p:sldId id="306" r:id="rId34"/>
    <p:sldId id="307" r:id="rId35"/>
    <p:sldId id="309" r:id="rId36"/>
    <p:sldId id="317" r:id="rId37"/>
    <p:sldId id="318" r:id="rId38"/>
    <p:sldId id="321" r:id="rId39"/>
    <p:sldId id="323" r:id="rId40"/>
    <p:sldId id="322" r:id="rId41"/>
    <p:sldId id="324" r:id="rId42"/>
    <p:sldId id="325" r:id="rId43"/>
    <p:sldId id="327" r:id="rId44"/>
    <p:sldId id="355" r:id="rId45"/>
    <p:sldId id="328" r:id="rId46"/>
    <p:sldId id="334" r:id="rId47"/>
    <p:sldId id="335" r:id="rId48"/>
    <p:sldId id="336" r:id="rId49"/>
    <p:sldId id="337" r:id="rId50"/>
    <p:sldId id="338" r:id="rId51"/>
    <p:sldId id="357" r:id="rId52"/>
    <p:sldId id="347" r:id="rId53"/>
    <p:sldId id="348" r:id="rId54"/>
    <p:sldId id="349" r:id="rId55"/>
    <p:sldId id="350" r:id="rId56"/>
    <p:sldId id="358" r:id="rId57"/>
    <p:sldId id="361" r:id="rId58"/>
    <p:sldId id="359" r:id="rId59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BF80C54F-330E-49F8-99B7-D78073F66063}">
          <p14:sldIdLst>
            <p14:sldId id="362"/>
            <p14:sldId id="256"/>
            <p14:sldId id="351"/>
          </p14:sldIdLst>
        </p14:section>
        <p14:section name="Some quick terminology" id="{7AD00B70-FF71-4027-98E4-4EC0281D651B}">
          <p14:sldIdLst>
            <p14:sldId id="257"/>
            <p14:sldId id="258"/>
            <p14:sldId id="260"/>
            <p14:sldId id="259"/>
            <p14:sldId id="261"/>
            <p14:sldId id="262"/>
            <p14:sldId id="263"/>
          </p14:sldIdLst>
        </p14:section>
        <p14:section name="Bikeshedding History" id="{AE487954-7233-4785-8F25-9D22D6E69A22}">
          <p14:sldIdLst>
            <p14:sldId id="264"/>
            <p14:sldId id="266"/>
            <p14:sldId id="267"/>
            <p14:sldId id="268"/>
            <p14:sldId id="269"/>
            <p14:sldId id="270"/>
          </p14:sldIdLst>
        </p14:section>
        <p14:section name="Syntactic restrictions" id="{75D5B019-CCA4-44F2-9C90-6C263C04CFF5}">
          <p14:sldIdLst>
            <p14:sldId id="271"/>
            <p14:sldId id="272"/>
            <p14:sldId id="273"/>
            <p14:sldId id="274"/>
            <p14:sldId id="275"/>
          </p14:sldIdLst>
        </p14:section>
        <p14:section name="Semantics" id="{AC3C089E-369F-44DC-8117-7C5D68DF2D6D}">
          <p14:sldIdLst>
            <p14:sldId id="296"/>
            <p14:sldId id="297"/>
            <p14:sldId id="298"/>
            <p14:sldId id="299"/>
            <p14:sldId id="300"/>
            <p14:sldId id="301"/>
            <p14:sldId id="352"/>
            <p14:sldId id="302"/>
            <p14:sldId id="303"/>
            <p14:sldId id="304"/>
            <p14:sldId id="305"/>
            <p14:sldId id="306"/>
            <p14:sldId id="307"/>
            <p14:sldId id="309"/>
          </p14:sldIdLst>
        </p14:section>
        <p14:section name="Evaluation and Contract-Violation Handling" id="{7572780D-475C-4231-B27B-49303C508DC2}">
          <p14:sldIdLst>
            <p14:sldId id="317"/>
            <p14:sldId id="318"/>
            <p14:sldId id="321"/>
            <p14:sldId id="323"/>
            <p14:sldId id="322"/>
            <p14:sldId id="324"/>
            <p14:sldId id="325"/>
            <p14:sldId id="327"/>
            <p14:sldId id="355"/>
            <p14:sldId id="328"/>
            <p14:sldId id="334"/>
            <p14:sldId id="335"/>
            <p14:sldId id="336"/>
            <p14:sldId id="337"/>
            <p14:sldId id="338"/>
          </p14:sldIdLst>
        </p14:section>
        <p14:section name="Noteworthy Design Consequences" id="{3870772D-70E2-4D03-AAC1-CA8522821587}">
          <p14:sldIdLst>
            <p14:sldId id="357"/>
            <p14:sldId id="347"/>
            <p14:sldId id="348"/>
            <p14:sldId id="349"/>
            <p14:sldId id="350"/>
          </p14:sldIdLst>
        </p14:section>
        <p14:section name="Final Word" id="{62FF508A-3773-47B6-8BD8-D1CB12C8E49B}">
          <p14:sldIdLst>
            <p14:sldId id="358"/>
            <p14:sldId id="361"/>
            <p14:sldId id="3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>
    <p:restoredLeft sz="14995" autoAdjust="0"/>
    <p:restoredTop sz="91768" autoAdjust="0"/>
  </p:normalViewPr>
  <p:slideViewPr>
    <p:cSldViewPr snapToGrid="0">
      <p:cViewPr varScale="1">
        <p:scale>
          <a:sx n="88" d="100"/>
          <a:sy n="88" d="100"/>
        </p:scale>
        <p:origin x="90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3BAA72-2E13-4C5F-BA73-0066557CFDE1}" type="datetimeFigureOut">
              <a:rPr lang="LID4096" smtClean="0"/>
              <a:t>06/25/2025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219B2-5F88-4ACA-BAD7-2C0AE801E9F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78190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-std.org/jtc1/sc22/wg21/docs/papers/2023/p2961r2.pdf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-std.org/jtc1/sc22/wg21/docs/papers/2023/p2947r0.pdf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-std.org/jtc1/sc22/wg21/docs/papers/2022/p2698r0.pdf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www.open-std.org/jtc1/sc22/wg21/docs/papers/2024/p3205r0.pdf" TargetMode="Externa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F219B2-5F88-4ACA-BAD7-2C0AE801E9FF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498019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F219B2-5F88-4ACA-BAD7-2C0AE801E9FF}" type="slidenum">
              <a:rPr lang="LID4096" smtClean="0"/>
              <a:t>10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407099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F219B2-5F88-4ACA-BAD7-2C0AE801E9FF}" type="slidenum">
              <a:rPr lang="LID4096" smtClean="0"/>
              <a:t>11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5498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F219B2-5F88-4ACA-BAD7-2C0AE801E9FF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725978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https://www.open-std.org/jtc1/sc22/wg21/docs/papers/2023/p2961r2.pdf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F219B2-5F88-4ACA-BAD7-2C0AE801E9FF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144602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F219B2-5F88-4ACA-BAD7-2C0AE801E9FF}" type="slidenum">
              <a:rPr lang="LID4096" smtClean="0"/>
              <a:t>14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287551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F219B2-5F88-4ACA-BAD7-2C0AE801E9FF}" type="slidenum">
              <a:rPr lang="LID4096" smtClean="0"/>
              <a:t>15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354780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F219B2-5F88-4ACA-BAD7-2C0AE801E9FF}" type="slidenum">
              <a:rPr lang="LID4096" smtClean="0"/>
              <a:t>16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600938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F219B2-5F88-4ACA-BAD7-2C0AE801E9FF}" type="slidenum">
              <a:rPr lang="LID4096" smtClean="0"/>
              <a:t>17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11441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F219B2-5F88-4ACA-BAD7-2C0AE801E9FF}" type="slidenum">
              <a:rPr lang="LID4096" smtClean="0"/>
              <a:t>18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515168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F219B2-5F88-4ACA-BAD7-2C0AE801E9FF}" type="slidenum">
              <a:rPr lang="LID4096" smtClean="0"/>
              <a:t>19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26661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F219B2-5F88-4ACA-BAD7-2C0AE801E9FF}" type="slidenum">
              <a:rPr lang="LID4096" smtClean="0"/>
              <a:t>2</a:t>
            </a:fld>
            <a:endParaRPr lang="LID4096"/>
          </a:p>
        </p:txBody>
      </p:sp>
      <p:sp>
        <p:nvSpPr>
          <p:cNvPr id="6" name="Notes Placeholder 5">
            <a:extLst>
              <a:ext uri="{FF2B5EF4-FFF2-40B4-BE49-F238E27FC236}">
                <a16:creationId xmlns:a16="http://schemas.microsoft.com/office/drawing/2014/main" id="{A1956296-D7FA-1628-30BD-6A9A4B2C50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04217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https://compiler-explorer.com/z/fsvddc6d4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F219B2-5F88-4ACA-BAD7-2C0AE801E9FF}" type="slidenum">
              <a:rPr lang="LID4096" smtClean="0"/>
              <a:t>20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001205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5F30CD-F3CB-05B3-86DA-81E44A2CE7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B2B446-85D4-1DB8-6279-78B2BD5AFB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301C10-F35F-0326-B8F1-8781A4C60F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https://compiler-explorer.com/z/7WEe77W5f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A09E23-620D-8DBE-2651-D0CE84BD0E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F219B2-5F88-4ACA-BAD7-2C0AE801E9FF}" type="slidenum">
              <a:rPr lang="LID4096" smtClean="0"/>
              <a:t>21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4476178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F219B2-5F88-4ACA-BAD7-2C0AE801E9FF}" type="slidenum">
              <a:rPr lang="LID4096" smtClean="0"/>
              <a:t>22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57814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F219B2-5F88-4ACA-BAD7-2C0AE801E9FF}" type="slidenum">
              <a:rPr lang="LID4096" smtClean="0"/>
              <a:t>23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306740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F219B2-5F88-4ACA-BAD7-2C0AE801E9FF}" type="slidenum">
              <a:rPr lang="LID4096" smtClean="0"/>
              <a:t>24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955185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F219B2-5F88-4ACA-BAD7-2C0AE801E9FF}" type="slidenum">
              <a:rPr lang="LID4096" smtClean="0"/>
              <a:t>25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573016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F219B2-5F88-4ACA-BAD7-2C0AE801E9FF}" type="slidenum">
              <a:rPr lang="LID4096" smtClean="0"/>
              <a:t>26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059053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F219B2-5F88-4ACA-BAD7-2C0AE801E9FF}" type="slidenum">
              <a:rPr lang="LID4096" smtClean="0"/>
              <a:t>27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2488425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F219B2-5F88-4ACA-BAD7-2C0AE801E9FF}" type="slidenum">
              <a:rPr lang="LID4096" smtClean="0"/>
              <a:t>28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4051040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F219B2-5F88-4ACA-BAD7-2C0AE801E9FF}" type="slidenum">
              <a:rPr lang="LID4096" smtClean="0"/>
              <a:t>29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96963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F219B2-5F88-4ACA-BAD7-2C0AE801E9FF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558092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F219B2-5F88-4ACA-BAD7-2C0AE801E9FF}" type="slidenum">
              <a:rPr lang="LID4096" smtClean="0"/>
              <a:t>30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5752978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F219B2-5F88-4ACA-BAD7-2C0AE801E9FF}" type="slidenum">
              <a:rPr lang="LID4096" smtClean="0"/>
              <a:t>31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77965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F219B2-5F88-4ACA-BAD7-2C0AE801E9FF}" type="slidenum">
              <a:rPr lang="LID4096" smtClean="0"/>
              <a:t>32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784155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F219B2-5F88-4ACA-BAD7-2C0AE801E9FF}" type="slidenum">
              <a:rPr lang="LID4096" smtClean="0"/>
              <a:t>33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82111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F219B2-5F88-4ACA-BAD7-2C0AE801E9FF}" type="slidenum">
              <a:rPr lang="LID4096" smtClean="0"/>
              <a:t>34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0253041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F219B2-5F88-4ACA-BAD7-2C0AE801E9FF}" type="slidenum">
              <a:rPr lang="LID4096" smtClean="0"/>
              <a:t>35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994595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F219B2-5F88-4ACA-BAD7-2C0AE801E9FF}" type="slidenum">
              <a:rPr lang="LID4096" smtClean="0"/>
              <a:t>36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3215595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F219B2-5F88-4ACA-BAD7-2C0AE801E9FF}" type="slidenum">
              <a:rPr lang="LID4096" smtClean="0"/>
              <a:t>37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3952875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F219B2-5F88-4ACA-BAD7-2C0AE801E9FF}" type="slidenum">
              <a:rPr lang="LID4096" smtClean="0"/>
              <a:t>38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210789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F219B2-5F88-4ACA-BAD7-2C0AE801E9FF}" type="slidenum">
              <a:rPr lang="LID4096" smtClean="0"/>
              <a:t>39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91017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F219B2-5F88-4ACA-BAD7-2C0AE801E9FF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9207999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F219B2-5F88-4ACA-BAD7-2C0AE801E9FF}" type="slidenum">
              <a:rPr lang="LID4096" smtClean="0"/>
              <a:t>40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7237165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EC4E7A-E031-C328-5BCC-87E4A176C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E76EEA-0F3B-B49C-F370-9C272E6DEC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0217AC-9127-E85F-7B65-D0AD99FF88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D6F912-EE9C-25D7-7DC2-6178624726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F219B2-5F88-4ACA-BAD7-2C0AE801E9FF}" type="slidenum">
              <a:rPr lang="LID4096" smtClean="0"/>
              <a:t>41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416727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F219B2-5F88-4ACA-BAD7-2C0AE801E9FF}" type="slidenum">
              <a:rPr lang="LID4096" smtClean="0"/>
              <a:t>42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890518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142CC5-4428-9268-E477-AE85095E1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6DB182-548D-F1F5-ADFF-122FC179B6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051812-A206-D620-0391-DDDED848E5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47F5B8-F830-CC83-F0AA-80B2C32C9E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F219B2-5F88-4ACA-BAD7-2C0AE801E9FF}" type="slidenum">
              <a:rPr lang="LID4096" smtClean="0"/>
              <a:t>43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7335042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4C5512-AB1A-497E-F124-795FB2181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806016-996A-2664-5B55-1911CCCB64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EF7108-0F9D-03C1-1981-CD1C536DFC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68EED-5B4A-EA72-A228-9758A5EFEC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F219B2-5F88-4ACA-BAD7-2C0AE801E9FF}" type="slidenum">
              <a:rPr lang="LID4096" smtClean="0"/>
              <a:t>44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5726331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7F7E48-7805-7480-81D4-BC5CFE531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EB9662-F978-0D77-3695-3D6C9DA9BB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7F2C57-B4C3-C58A-CF3A-5511EA3512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C95913-FF83-ED4A-B48C-A268A9A155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F219B2-5F88-4ACA-BAD7-2C0AE801E9FF}" type="slidenum">
              <a:rPr lang="LID4096" smtClean="0"/>
              <a:t>45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2618084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F219B2-5F88-4ACA-BAD7-2C0AE801E9FF}" type="slidenum">
              <a:rPr lang="LID4096" smtClean="0"/>
              <a:t>46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8612709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F219B2-5F88-4ACA-BAD7-2C0AE801E9FF}" type="slidenum">
              <a:rPr lang="LID4096" smtClean="0"/>
              <a:t>47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1782574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F219B2-5F88-4ACA-BAD7-2C0AE801E9FF}" type="slidenum">
              <a:rPr lang="LID4096" smtClean="0"/>
              <a:t>48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6303844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F219B2-5F88-4ACA-BAD7-2C0AE801E9FF}" type="slidenum">
              <a:rPr lang="LID4096" smtClean="0"/>
              <a:t>49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62715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https://compiler-explorer.com/z/rGMr388zW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F219B2-5F88-4ACA-BAD7-2C0AE801E9FF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9407194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http://www.open-std.org/jtc1/sc22/wg21/docs/papers/2023/p2947r0.pdf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F219B2-5F88-4ACA-BAD7-2C0AE801E9FF}" type="slidenum">
              <a:rPr lang="LID4096" smtClean="0"/>
              <a:t>50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5297959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6201C1-4043-5E99-F146-B6C5C2C67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0ADCB3-842A-B3D3-8100-170C73F95D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0E4951-5993-3A01-1609-2427E1798E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http://www.open-std.org/jtc1/sc22/wg21/docs/papers/2022/p2698r0.pdf</a:t>
            </a:r>
            <a:endParaRPr lang="en-US" dirty="0"/>
          </a:p>
          <a:p>
            <a:r>
              <a:rPr lang="en-US" dirty="0">
                <a:hlinkClick r:id="rId4"/>
              </a:rPr>
              <a:t>https://www.open-std.org/jtc1/sc22/wg21/docs/papers/2024/p3205r0.pdf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744C43-1AC2-E69D-EA9F-A174B75549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F219B2-5F88-4ACA-BAD7-2C0AE801E9FF}" type="slidenum">
              <a:rPr lang="LID4096" smtClean="0"/>
              <a:t>51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0048591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16AA5E-E0CB-A988-45BD-24C324165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A71039-F4AD-E188-3CA2-23B071B00F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E487E-6DB5-FD41-D46E-0E84FE6723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F219B2-5F88-4ACA-BAD7-2C0AE801E9FF}" type="slidenum">
              <a:rPr lang="LID4096" smtClean="0"/>
              <a:t>52</a:t>
            </a:fld>
            <a:endParaRPr lang="LID4096"/>
          </a:p>
        </p:txBody>
      </p:sp>
      <p:sp>
        <p:nvSpPr>
          <p:cNvPr id="6" name="Notes Placeholder 5">
            <a:extLst>
              <a:ext uri="{FF2B5EF4-FFF2-40B4-BE49-F238E27FC236}">
                <a16:creationId xmlns:a16="http://schemas.microsoft.com/office/drawing/2014/main" id="{107DE51E-DEAF-44A9-E325-A3CD20C529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7312222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EB94D4-31A6-1069-D68E-5C128B8D6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F8704D-DB83-6055-8189-08A202CFC5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CD303-83A6-4E3F-F8DA-218B4E96A5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F219B2-5F88-4ACA-BAD7-2C0AE801E9FF}" type="slidenum">
              <a:rPr lang="LID4096" smtClean="0"/>
              <a:t>53</a:t>
            </a:fld>
            <a:endParaRPr lang="LID4096"/>
          </a:p>
        </p:txBody>
      </p:sp>
      <p:sp>
        <p:nvSpPr>
          <p:cNvPr id="6" name="Notes Placeholder 5">
            <a:extLst>
              <a:ext uri="{FF2B5EF4-FFF2-40B4-BE49-F238E27FC236}">
                <a16:creationId xmlns:a16="http://schemas.microsoft.com/office/drawing/2014/main" id="{76027FBC-F5A2-69A8-58AF-B32341AD83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3061569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1BE97B-4DE3-5A7B-CACE-D563BB8A7E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FDC407-FE72-50AB-493A-C74BDE2F79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750786-9CD2-5583-DCC5-AF7D633B6F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F219B2-5F88-4ACA-BAD7-2C0AE801E9FF}" type="slidenum">
              <a:rPr lang="LID4096" smtClean="0"/>
              <a:t>54</a:t>
            </a:fld>
            <a:endParaRPr lang="LID4096"/>
          </a:p>
        </p:txBody>
      </p:sp>
      <p:sp>
        <p:nvSpPr>
          <p:cNvPr id="6" name="Notes Placeholder 5">
            <a:extLst>
              <a:ext uri="{FF2B5EF4-FFF2-40B4-BE49-F238E27FC236}">
                <a16:creationId xmlns:a16="http://schemas.microsoft.com/office/drawing/2014/main" id="{F8ED145C-E760-A8DD-D5C7-B4499E5755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0883049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0035EE-9FC6-E74E-FDBE-06DDA63A85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0331AA-FE98-22D4-41CA-A0DFAE92E5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E63078-5F23-BD65-9058-EE1DA01F16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F219B2-5F88-4ACA-BAD7-2C0AE801E9FF}" type="slidenum">
              <a:rPr lang="LID4096" smtClean="0"/>
              <a:t>55</a:t>
            </a:fld>
            <a:endParaRPr lang="LID4096"/>
          </a:p>
        </p:txBody>
      </p:sp>
      <p:sp>
        <p:nvSpPr>
          <p:cNvPr id="6" name="Notes Placeholder 5">
            <a:extLst>
              <a:ext uri="{FF2B5EF4-FFF2-40B4-BE49-F238E27FC236}">
                <a16:creationId xmlns:a16="http://schemas.microsoft.com/office/drawing/2014/main" id="{53A7749B-8758-F43A-6CAA-AD8731406B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9166955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F219B2-5F88-4ACA-BAD7-2C0AE801E9FF}" type="slidenum">
              <a:rPr lang="LID4096" smtClean="0"/>
              <a:t>56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2660091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F219B2-5F88-4ACA-BAD7-2C0AE801E9FF}" type="slidenum">
              <a:rPr lang="LID4096" smtClean="0"/>
              <a:t>57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7551369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F219B2-5F88-4ACA-BAD7-2C0AE801E9FF}" type="slidenum">
              <a:rPr lang="LID4096" smtClean="0"/>
              <a:t>58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6322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F3FECB-98A4-A877-A9F9-02F6047E7F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03E9EE-C949-10EF-9106-07BB136F1D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67769A-E957-1956-C846-413D3EDC87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https://compiler-explorer.com/z/PjrEKK6a4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4237ED-CE18-9188-9D59-910C15EEFB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F219B2-5F88-4ACA-BAD7-2C0AE801E9FF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05288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F219B2-5F88-4ACA-BAD7-2C0AE801E9FF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19593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https://compiler-explorer.com/z/4rs6rE1Yj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F219B2-5F88-4ACA-BAD7-2C0AE801E9FF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259885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F219B2-5F88-4ACA-BAD7-2C0AE801E9FF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57095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6CD53-9105-4EE1-F646-A9B150B97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DF79E4-1AE2-9C94-6873-7EE959CD2B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80559-E302-399D-3DC1-F865C88A7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040CA-D826-42C8-BBC6-4F9AB0811419}" type="datetime1">
              <a:rPr lang="LID4096" smtClean="0"/>
              <a:t>06/25/2025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DB655E-E297-F8BB-EAAD-65E3F07D4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8C362-D956-7941-39B8-598C61C53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2A35-81CC-4088-9903-628FC5B1653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54746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4B08B-06E8-04E8-4206-B6950697C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450A80-2859-0BE4-8DAA-C4057B3B7A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93BC0-247B-5C3B-2A60-173100EA2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3DD1B-01A7-484F-AFFC-74647A4641E2}" type="datetime1">
              <a:rPr lang="LID4096" smtClean="0"/>
              <a:t>06/25/2025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BD9F6-7B61-411F-C2C7-5B42E03A7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10420E-84E8-D27C-4F37-16B97572A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2A35-81CC-4088-9903-628FC5B1653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11226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9C88A2-7BA4-3F41-6457-5812E78990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6A40ED-C144-78B6-F37C-BFA339AC2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E9F0B-684F-4DAC-5BDB-C18A0961A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D11C3-DA7D-4D80-BC87-C4D24E6D2806}" type="datetime1">
              <a:rPr lang="LID4096" smtClean="0"/>
              <a:t>06/25/2025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2D29E-F580-0C73-A00A-58D1DAF72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03C08-6364-4635-0F21-1933CCC73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2A35-81CC-4088-9903-628FC5B1653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04504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6B923-61D9-EEF1-B49F-2EDA17180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D9C5D-0970-528A-2AC2-21D9E4872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93C34-FC64-F681-09C6-1B37787C3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7CEDD-E3BD-4F86-A1C0-5F77DAC3B1B3}" type="datetime1">
              <a:rPr lang="LID4096" smtClean="0"/>
              <a:t>06/25/2025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BB1E5-CFEE-4B21-C61B-9D6EDD130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F6D7D-B666-9559-C089-31B0E03AD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2A35-81CC-4088-9903-628FC5B1653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12144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72265-2BC3-3679-1561-FC14C915FD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CF51B-ADB1-F90D-B724-7F99B633F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E5A56-92F6-7180-A0F7-4A523392E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E71F3-3850-46A2-9EA0-EF73FB753335}" type="datetime1">
              <a:rPr lang="LID4096" smtClean="0"/>
              <a:t>06/25/2025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09BCF-AC3B-7957-0D8F-1B2605BC6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50B90-0923-F52F-B1A0-F2624E62E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2A35-81CC-4088-9903-628FC5B1653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62947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83D1D-D659-BA49-50D1-5A0FB0916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7C610-F11B-5F85-94AB-BAC89E315A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F5FE34-50CC-4CD0-2247-62E795D60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0BE50F-10C7-AE6D-8782-572DBC470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9E928-3EEE-459D-BBDF-E4A2B3787028}" type="datetime1">
              <a:rPr lang="LID4096" smtClean="0"/>
              <a:t>06/25/2025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38AAC7-BE4A-CD5B-650D-C29D99529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9A7CB-AF66-83A8-12E1-568535F3E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2A35-81CC-4088-9903-628FC5B1653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29196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3EE54-F430-610C-2445-BC95953B1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E5F8D6-0A47-D907-34D3-9DE38378B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919639-CDC8-C147-1C44-950DEB7D70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034B15-A929-16BD-34EF-5DA5534FC0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71F2AD-1123-EB8B-5345-395DF54C52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73741F-3369-E168-68D2-C27E1EA91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98E7-454C-4F5E-B942-EA72907C6454}" type="datetime1">
              <a:rPr lang="LID4096" smtClean="0"/>
              <a:t>06/25/2025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755485-28F6-F238-A0E4-F8CA2A894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0FBD56-5613-4D1F-B962-65298F88B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2A35-81CC-4088-9903-628FC5B1653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75687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94B3F-6166-3C57-BF21-B7FB42559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CE8100-C2E4-C577-5C20-32410B1B2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36991-36BD-4057-B1BC-B694245AC95E}" type="datetime1">
              <a:rPr lang="LID4096" smtClean="0"/>
              <a:t>06/25/2025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D743C-30DF-FD69-32AD-AB45A5C5B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B4563E-3C52-3FB8-4594-82723BCA4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2A35-81CC-4088-9903-628FC5B1653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62536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72EA3D-B711-C632-ABEC-8F9FCA5F7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06779-9A96-415B-8B83-1116F5963AFA}" type="datetime1">
              <a:rPr lang="LID4096" smtClean="0"/>
              <a:t>06/25/2025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681928-E54E-4448-73A1-05B03F5B9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71F2A6-022C-CF63-6BBD-DF38CA6BD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2A35-81CC-4088-9903-628FC5B1653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01928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D28A4-C774-A204-DD23-CFEA094B9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E5C3D-8515-E260-7471-1BFB71067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C3CDC1-A52F-2933-C39F-D5E00E6EA2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203092-670E-C19F-AB70-7592A5433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0F130-3C26-4058-91A0-FBC4DAB0F24E}" type="datetime1">
              <a:rPr lang="LID4096" smtClean="0"/>
              <a:t>06/25/2025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95066-82C6-7330-DD24-96B269607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C54731-01F4-D984-C3E1-082C3C939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2A35-81CC-4088-9903-628FC5B1653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8039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76572-B10A-3F5A-A83F-E67276460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D51D7B-E367-6988-7DF1-B949354533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8D2431-1A79-3731-FBC1-D337E5F56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9DBEB0-E863-799B-8B0C-50F841AB4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35C03-2DFD-4A07-86A1-BEA80BD10EEA}" type="datetime1">
              <a:rPr lang="LID4096" smtClean="0"/>
              <a:t>06/25/2025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E74F51-76F8-2BDF-68BC-5C70E67B4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E3F22-918C-FE71-8EB5-EBCA2BB1A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2A35-81CC-4088-9903-628FC5B1653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79787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099861-AAD1-537C-952A-ECDE37C56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BD561E-BD59-93E5-3141-8A9B8BF722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5FB1B-1289-6269-1CCC-AEBB3C5ED7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9B24CC-B782-4204-AFF8-CBFD5A456123}" type="datetime1">
              <a:rPr lang="LID4096" smtClean="0"/>
              <a:t>06/25/2025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16DD5-48BF-6C68-3752-AA4027E0A2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108D2-2CDD-5754-38DC-593C9BDB90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6C2A35-81CC-4088-9903-628FC5B1653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3271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otion.so/page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mp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tmp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otion.so/page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mp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xhere.com/en/photo/950788" TargetMode="External"/><Relationship Id="rId4" Type="http://schemas.openxmlformats.org/officeDocument/2006/relationships/image" Target="../media/image21.jp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tmp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mailto:andrziss@gmail.com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inkedin.com/in/andreizissu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B8D52-5713-2E19-4D26-693B546CB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pic>
        <p:nvPicPr>
          <p:cNvPr id="6" name="Content Placeholder 5" descr="A large body of water with a boat in the distance&#10;&#10;AI-generated content may be incorrect.">
            <a:extLst>
              <a:ext uri="{FF2B5EF4-FFF2-40B4-BE49-F238E27FC236}">
                <a16:creationId xmlns:a16="http://schemas.microsoft.com/office/drawing/2014/main" id="{026E5A41-3692-AC9D-2FA9-750245E13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358" y="-27764"/>
            <a:ext cx="12241357" cy="688576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14A7B9-6B4C-EF84-756B-17561AB8D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2A35-81CC-4088-9903-628FC5B16538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08019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45F38-8A88-BB66-6B92-73C3E7ACD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Contract Predicates</a:t>
            </a:r>
            <a:endParaRPr lang="LID4096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5CCC933-24AD-6521-31AE-F8028F1CF5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46083" y="1690688"/>
            <a:ext cx="11154103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LID4096" altLang="LID4096" dirty="0"/>
              <a:t>The C++ code inside a contract assertion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LID4096" altLang="LID4096" dirty="0"/>
              <a:t>Must be contextually convertible to</a:t>
            </a:r>
            <a:r>
              <a:rPr lang="en-US" altLang="LID4096" dirty="0"/>
              <a:t> bool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LID4096" dirty="0"/>
              <a:t>We can usually mix and match the terms “contract assert” and “contract predicate”</a:t>
            </a:r>
            <a:endParaRPr lang="en-US" dirty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LID4096" sz="2800" dirty="0"/>
              <a:t>But occasionally they do have important distinguishing differences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LID4096" sz="2800" dirty="0"/>
              <a:t>Like </a:t>
            </a:r>
            <a:r>
              <a:rPr lang="en-US" sz="2800" i="1" dirty="0"/>
              <a:t>ignore</a:t>
            </a:r>
            <a:r>
              <a:rPr lang="en-US" sz="2800" dirty="0"/>
              <a:t> semantics</a:t>
            </a:r>
            <a:endParaRPr lang="LID4096" altLang="LID4096" sz="2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909D1F-2836-C5D9-B845-E2B302E2A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2A35-81CC-4088-9903-628FC5B16538}" type="slidenum">
              <a:rPr lang="LID4096" smtClean="0"/>
              <a:t>10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594421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ACFB8-9DE3-EA7F-5FDB-420D28557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</a:t>
            </a:r>
            <a:r>
              <a:rPr lang="en-US" dirty="0" err="1"/>
              <a:t>Bikeshedding</a:t>
            </a:r>
            <a:r>
              <a:rPr lang="en-US" dirty="0"/>
              <a:t> History </a:t>
            </a:r>
            <a:br>
              <a:rPr lang="en-US" dirty="0"/>
            </a:br>
            <a:r>
              <a:rPr lang="en-US" dirty="0"/>
              <a:t>(or whatever you choose to name it)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30C92-AE47-412B-A808-9CDE26C20B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BCC5C3-6D7B-9D40-643A-0E394C78A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2A35-81CC-4088-9903-628FC5B16538}" type="slidenum">
              <a:rPr lang="LID4096" smtClean="0"/>
              <a:t>11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47450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B1778-6A3E-10A2-FA9B-21620595F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Contract Assertions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AF567-2ED3-5B25-87EF-466E538B1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Started off as CCA (Contract-Checking Annotation) - renamed since some committee members didn’t think the term “annotations” is appropriate. Still being informally used (myself included).</a:t>
            </a:r>
          </a:p>
          <a:p>
            <a:r>
              <a:rPr lang="en-US" dirty="0"/>
              <a:t>Also proposed: CAA (Contract-Assertion Annotation) - didn’t catch on</a:t>
            </a:r>
          </a:p>
          <a:p>
            <a:r>
              <a:rPr lang="en-US" dirty="0"/>
              <a:t>I proposed "contract clauses”</a:t>
            </a:r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8C2A0C-1613-71DD-A0CB-248D7A72C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2A35-81CC-4088-9903-628FC5B16538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0866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1ACEB-D1C5-6794-FA00-1A1C8CFAC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contract_</a:t>
            </a:r>
            <a:r>
              <a:rPr lang="en-US" dirty="0" err="1"/>
              <a:t>assert</a:t>
            </a:r>
            <a:endParaRPr lang="LID4096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A26EC82-E0E9-38C0-D9EB-64C2284B8B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Other languages use “assert”. </a:t>
            </a:r>
          </a:p>
          <a:p>
            <a:r>
              <a:rPr lang="en-US" dirty="0"/>
              <a:t>But that would conflict with the existing assert macro. </a:t>
            </a:r>
          </a:p>
          <a:p>
            <a:r>
              <a:rPr lang="en-US" dirty="0"/>
              <a:t>So pending a future solution, we needed another name.</a:t>
            </a:r>
          </a:p>
          <a:p>
            <a:r>
              <a:rPr lang="en-US" dirty="0"/>
              <a:t>Over 40 alternatives were collected and explored in P2961R2 - </a:t>
            </a:r>
            <a:r>
              <a:rPr lang="en-US" i="1" dirty="0"/>
              <a:t>A natural syntax for Contracts</a:t>
            </a:r>
          </a:p>
          <a:p>
            <a:pPr marL="0" indent="0">
              <a:buNone/>
            </a:pP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8EF85B-B906-9EDA-F1FB-43A7C872D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2A35-81CC-4088-9903-628FC5B16538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85074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BDAA6-C3C1-A93D-C2BD-AEBAFEEE8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553EB1-5B6F-2042-2C1E-4A01247407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70000" lnSpcReduction="20000"/>
          </a:bodyPr>
          <a:lstStyle/>
          <a:p>
            <a:r>
              <a:rPr lang="en-US" dirty="0" err="1"/>
              <a:t>contractassert</a:t>
            </a:r>
            <a:endParaRPr lang="en-US" dirty="0"/>
          </a:p>
          <a:p>
            <a:r>
              <a:rPr lang="en-US" dirty="0" err="1"/>
              <a:t>mustexpr</a:t>
            </a:r>
            <a:endParaRPr lang="en-US" dirty="0"/>
          </a:p>
          <a:p>
            <a:r>
              <a:rPr lang="en-US" dirty="0" err="1"/>
              <a:t>dyn_assert</a:t>
            </a:r>
            <a:endParaRPr lang="en-US" dirty="0"/>
          </a:p>
          <a:p>
            <a:r>
              <a:rPr lang="en-US" dirty="0" err="1"/>
              <a:t>musthold</a:t>
            </a:r>
            <a:endParaRPr lang="en-US" dirty="0"/>
          </a:p>
          <a:p>
            <a:r>
              <a:rPr lang="en-US" dirty="0" err="1"/>
              <a:t>asrtexpr</a:t>
            </a:r>
            <a:endParaRPr lang="en-US" dirty="0"/>
          </a:p>
          <a:p>
            <a:r>
              <a:rPr lang="en-US" dirty="0" err="1"/>
              <a:t>stdassert</a:t>
            </a:r>
            <a:endParaRPr lang="en-US" dirty="0"/>
          </a:p>
          <a:p>
            <a:r>
              <a:rPr lang="en-US" dirty="0" err="1"/>
              <a:t>truexpr</a:t>
            </a:r>
            <a:endParaRPr lang="en-US" dirty="0"/>
          </a:p>
          <a:p>
            <a:r>
              <a:rPr lang="en-US" dirty="0" err="1"/>
              <a:t>co_assert</a:t>
            </a:r>
            <a:endParaRPr lang="en-US" dirty="0"/>
          </a:p>
          <a:p>
            <a:r>
              <a:rPr lang="en-US" dirty="0" err="1"/>
              <a:t>ccassert</a:t>
            </a:r>
            <a:r>
              <a:rPr lang="en-US" dirty="0"/>
              <a:t> (this one is mine - disqualified as “too clever for most users”)</a:t>
            </a:r>
          </a:p>
          <a:p>
            <a:r>
              <a:rPr lang="en-US" dirty="0" err="1"/>
              <a:t>contract_assert</a:t>
            </a:r>
            <a:endParaRPr lang="en-US" dirty="0"/>
          </a:p>
          <a:p>
            <a:r>
              <a:rPr lang="en-US" dirty="0" err="1"/>
              <a:t>std_assert</a:t>
            </a:r>
            <a:endParaRPr lang="en-US" dirty="0"/>
          </a:p>
          <a:p>
            <a:r>
              <a:rPr lang="en-US" dirty="0" err="1"/>
              <a:t>dyn_check</a:t>
            </a:r>
            <a:endParaRPr lang="en-US" dirty="0"/>
          </a:p>
          <a:p>
            <a:r>
              <a:rPr lang="en-US" dirty="0" err="1"/>
              <a:t>mustbetrue</a:t>
            </a:r>
            <a:endParaRPr lang="en-US" dirty="0"/>
          </a:p>
          <a:p>
            <a:r>
              <a:rPr lang="en-US" dirty="0" err="1"/>
              <a:t>assertexpr</a:t>
            </a:r>
            <a:endParaRPr lang="en-US" dirty="0"/>
          </a:p>
          <a:p>
            <a:r>
              <a:rPr lang="en-US" dirty="0" err="1"/>
              <a:t>assertion_check</a:t>
            </a:r>
            <a:endParaRPr lang="en-US" dirty="0"/>
          </a:p>
          <a:p>
            <a:r>
              <a:rPr lang="en-US" dirty="0" err="1"/>
              <a:t>cppassert</a:t>
            </a:r>
            <a:endParaRPr lang="en-US" dirty="0"/>
          </a:p>
          <a:p>
            <a:r>
              <a:rPr lang="en-US" dirty="0" err="1"/>
              <a:t>dynamic_assert</a:t>
            </a:r>
            <a:endParaRPr lang="en-US" dirty="0"/>
          </a:p>
          <a:p>
            <a:r>
              <a:rPr lang="en-US" dirty="0" err="1"/>
              <a:t>cca_assert</a:t>
            </a:r>
            <a:endParaRPr lang="en-US" dirty="0"/>
          </a:p>
          <a:p>
            <a:r>
              <a:rPr lang="en-US" dirty="0" err="1"/>
              <a:t>assrt</a:t>
            </a:r>
            <a:endParaRPr lang="en-US" dirty="0"/>
          </a:p>
          <a:p>
            <a:r>
              <a:rPr lang="en-US" dirty="0" err="1"/>
              <a:t>runtime_assert</a:t>
            </a:r>
            <a:endParaRPr lang="en-US" dirty="0"/>
          </a:p>
          <a:p>
            <a:r>
              <a:rPr lang="en-US" dirty="0"/>
              <a:t>_Assert</a:t>
            </a:r>
          </a:p>
          <a:p>
            <a:r>
              <a:rPr lang="en-US" dirty="0" err="1"/>
              <a:t>xpct</a:t>
            </a:r>
            <a:endParaRPr lang="en-US" dirty="0"/>
          </a:p>
          <a:p>
            <a:r>
              <a:rPr lang="en-US" dirty="0" err="1"/>
              <a:t>assert_check</a:t>
            </a:r>
            <a:endParaRPr lang="en-US" dirty="0"/>
          </a:p>
          <a:p>
            <a:r>
              <a:rPr lang="en-US" dirty="0"/>
              <a:t>Assert2</a:t>
            </a:r>
          </a:p>
          <a:p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EB2A9F-6784-DCE0-BCC3-36084303A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2A35-81CC-4088-9903-628FC5B16538}" type="slidenum">
              <a:rPr lang="LID4096" smtClean="0"/>
              <a:t>14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63523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BDAA6-C3C1-A93D-C2BD-AEBAFEEE8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65964-46A6-7F67-E767-232214B0E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85000" lnSpcReduction="20000"/>
          </a:bodyPr>
          <a:lstStyle/>
          <a:p>
            <a:r>
              <a:rPr lang="en-US" dirty="0" err="1"/>
              <a:t>cpp_assert</a:t>
            </a:r>
            <a:endParaRPr lang="en-US" dirty="0"/>
          </a:p>
          <a:p>
            <a:r>
              <a:rPr lang="en-US" dirty="0"/>
              <a:t>affirm</a:t>
            </a:r>
          </a:p>
          <a:p>
            <a:r>
              <a:rPr lang="en-US" dirty="0"/>
              <a:t>__assert</a:t>
            </a:r>
          </a:p>
          <a:p>
            <a:r>
              <a:rPr lang="en-US" dirty="0"/>
              <a:t>assess</a:t>
            </a:r>
          </a:p>
          <a:p>
            <a:r>
              <a:rPr lang="en-US" dirty="0"/>
              <a:t>insist</a:t>
            </a:r>
          </a:p>
          <a:p>
            <a:r>
              <a:rPr lang="en-US" dirty="0" err="1"/>
              <a:t>asrt</a:t>
            </a:r>
            <a:endParaRPr lang="en-US" dirty="0"/>
          </a:p>
          <a:p>
            <a:r>
              <a:rPr lang="en-US" dirty="0" err="1"/>
              <a:t>cassert</a:t>
            </a:r>
            <a:endParaRPr lang="en-US" dirty="0"/>
          </a:p>
          <a:p>
            <a:r>
              <a:rPr lang="en-US" dirty="0"/>
              <a:t>aver</a:t>
            </a:r>
          </a:p>
          <a:p>
            <a:r>
              <a:rPr lang="en-US" dirty="0"/>
              <a:t>posit</a:t>
            </a:r>
          </a:p>
          <a:p>
            <a:r>
              <a:rPr lang="en-US" dirty="0"/>
              <a:t>enforce</a:t>
            </a:r>
          </a:p>
          <a:p>
            <a:r>
              <a:rPr lang="en-US" dirty="0"/>
              <a:t>audit</a:t>
            </a:r>
          </a:p>
          <a:p>
            <a:r>
              <a:rPr lang="en-US" dirty="0"/>
              <a:t>claim</a:t>
            </a:r>
          </a:p>
          <a:p>
            <a:r>
              <a:rPr lang="en-US" dirty="0"/>
              <a:t>ass</a:t>
            </a:r>
          </a:p>
          <a:p>
            <a:r>
              <a:rPr lang="en-US" dirty="0"/>
              <a:t>must</a:t>
            </a:r>
          </a:p>
          <a:p>
            <a:r>
              <a:rPr lang="en-US" dirty="0"/>
              <a:t>confirm</a:t>
            </a:r>
          </a:p>
          <a:p>
            <a:r>
              <a:rPr lang="en-US" dirty="0"/>
              <a:t>assertion</a:t>
            </a:r>
          </a:p>
          <a:p>
            <a:r>
              <a:rPr lang="en-US" dirty="0"/>
              <a:t>ensure</a:t>
            </a:r>
          </a:p>
          <a:p>
            <a:r>
              <a:rPr lang="en-US" dirty="0" err="1"/>
              <a:t>chk</a:t>
            </a:r>
            <a:endParaRPr lang="en-US" dirty="0"/>
          </a:p>
          <a:p>
            <a:r>
              <a:rPr lang="en-US" dirty="0"/>
              <a:t>verify</a:t>
            </a:r>
          </a:p>
          <a:p>
            <a:r>
              <a:rPr lang="en-US" dirty="0"/>
              <a:t>expect</a:t>
            </a:r>
          </a:p>
          <a:p>
            <a:r>
              <a:rPr lang="en-US" dirty="0"/>
              <a:t>check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0E7C19-1980-1FA7-35DA-F797829A2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2A35-81CC-4088-9903-628FC5B16538}" type="slidenum">
              <a:rPr lang="LID4096" smtClean="0"/>
              <a:t>15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473203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A73B3-FC30-7EB8-3959-362B88B66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FC619-2024-A479-8580-D2D45C113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Finalists - </a:t>
            </a:r>
            <a:r>
              <a:rPr lang="en-US" dirty="0" err="1"/>
              <a:t>contract_assert</a:t>
            </a:r>
            <a:r>
              <a:rPr lang="en-US" dirty="0"/>
              <a:t> and </a:t>
            </a:r>
            <a:r>
              <a:rPr lang="en-US" dirty="0" err="1"/>
              <a:t>assertexpr</a:t>
            </a:r>
            <a:r>
              <a:rPr lang="en-US" dirty="0"/>
              <a:t>, </a:t>
            </a:r>
          </a:p>
          <a:p>
            <a:r>
              <a:rPr lang="en-US" dirty="0" err="1"/>
              <a:t>contract_assert</a:t>
            </a:r>
            <a:r>
              <a:rPr lang="en-US" dirty="0"/>
              <a:t> won the day.</a:t>
            </a:r>
          </a:p>
          <a:p>
            <a:r>
              <a:rPr lang="en-US" dirty="0"/>
              <a:t>I voted against </a:t>
            </a:r>
            <a:r>
              <a:rPr lang="en-US" dirty="0" err="1"/>
              <a:t>assertexpr</a:t>
            </a:r>
            <a:r>
              <a:rPr lang="en-US" dirty="0"/>
              <a:t> as it resembles </a:t>
            </a:r>
            <a:r>
              <a:rPr lang="en-US" dirty="0" err="1"/>
              <a:t>constexpr</a:t>
            </a:r>
            <a:r>
              <a:rPr lang="en-US" dirty="0"/>
              <a:t>, which is used only in declarations. Given that </a:t>
            </a:r>
            <a:r>
              <a:rPr lang="en-US" dirty="0" err="1"/>
              <a:t>contract_assert</a:t>
            </a:r>
            <a:r>
              <a:rPr lang="en-US" dirty="0"/>
              <a:t> is currently a statement and not an expression (see later) I’m particularly glad we chose this name.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0FF93-12D4-77E0-321E-6B96472E7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2A35-81CC-4088-9903-628FC5B16538}" type="slidenum">
              <a:rPr lang="LID4096" smtClean="0"/>
              <a:t>16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536533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E49D4-2BEF-133D-94D7-F07682EC4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hlinkClick r:id="rId3"/>
              </a:rPr>
              <a:t>Syntactic restrictions, </a:t>
            </a:r>
            <a:br>
              <a:rPr lang="en-US" dirty="0">
                <a:effectLst/>
                <a:hlinkClick r:id="rId3"/>
              </a:rPr>
            </a:br>
            <a:r>
              <a:rPr lang="en-US" dirty="0">
                <a:effectLst/>
                <a:hlinkClick r:id="rId3"/>
              </a:rPr>
              <a:t>and how they came to be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947A9-6089-7EFF-6088-D48BB520B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8FB479-29C3-BB02-5DCF-CC2E841D0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2A35-81CC-4088-9903-628FC5B16538}" type="slidenum">
              <a:rPr lang="LID4096" smtClean="0"/>
              <a:t>17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865613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7CF63-9426-7AE5-2CA4-0A7783FD1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Declarations </a:t>
            </a:r>
            <a:br>
              <a:rPr lang="en-US" dirty="0"/>
            </a:br>
            <a:r>
              <a:rPr lang="en-US" dirty="0"/>
              <a:t>– because we love IFNDR!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82256-AF3D-04DE-6943-4BC390B2D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(Function) contract specifiers (pre/post) must always be declared on function first-declarations </a:t>
            </a:r>
          </a:p>
          <a:p>
            <a:pPr lvl="1"/>
            <a:r>
              <a:rPr lang="en-US" sz="2000" dirty="0"/>
              <a:t>First declaration (used but not defined by the standard – until P2900 that is) - “a function from which no other declaration is reachable” - i.e. 1st declaration found by compiler in current TU (</a:t>
            </a:r>
            <a:r>
              <a:rPr lang="en-US" sz="2000" dirty="0" err="1"/>
              <a:t>a.k.a</a:t>
            </a:r>
            <a:r>
              <a:rPr lang="en-US" sz="2000" dirty="0"/>
              <a:t> .</a:t>
            </a:r>
            <a:r>
              <a:rPr lang="en-US" sz="2000" dirty="0" err="1"/>
              <a:t>cpp</a:t>
            </a:r>
            <a:r>
              <a:rPr lang="en-US" sz="2000" dirty="0"/>
              <a:t> file) </a:t>
            </a:r>
          </a:p>
          <a:p>
            <a:pPr lvl="2"/>
            <a:r>
              <a:rPr lang="en-US" dirty="0"/>
              <a:t>Otherwise it’s a “redeclaration” - that includes function body when defined separately from first declaration </a:t>
            </a:r>
          </a:p>
          <a:p>
            <a:pPr lvl="3"/>
            <a:r>
              <a:rPr lang="en-US" sz="2000" dirty="0"/>
              <a:t>Contracts repetition in function redeclarations is allowed (not mandatory, since compilers don’t need them, but allowed for several reasons:</a:t>
            </a:r>
          </a:p>
          <a:p>
            <a:pPr lvl="4"/>
            <a:r>
              <a:rPr lang="en-US" sz="2000" dirty="0"/>
              <a:t>User friendliness</a:t>
            </a:r>
          </a:p>
          <a:p>
            <a:pPr lvl="4"/>
            <a:r>
              <a:rPr lang="en-US" sz="2000" dirty="0"/>
              <a:t>Functions declared in multiple headers – we wouldn’t want include order to matter (never feed the include hell trolls!)</a:t>
            </a:r>
          </a:p>
          <a:p>
            <a:pPr lvl="4"/>
            <a:r>
              <a:rPr lang="en-US" sz="2000" dirty="0"/>
              <a:t>Friend declarations may be instantiated in any order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6AC9C3-9A02-0C35-4627-0E8518055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2A35-81CC-4088-9903-628FC5B16538}" type="slidenum">
              <a:rPr lang="LID4096" smtClean="0"/>
              <a:t>18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21146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7CF63-9426-7AE5-2CA4-0A7783FD1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Declarations </a:t>
            </a:r>
            <a:br>
              <a:rPr lang="en-US" dirty="0"/>
            </a:br>
            <a:r>
              <a:rPr lang="en-US" dirty="0"/>
              <a:t>– because we love IFNDR!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82256-AF3D-04DE-6943-4BC390B2D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Ill-formed if repeated contract specifiers differ from reachable first declaration </a:t>
            </a:r>
          </a:p>
          <a:p>
            <a:pPr lvl="1"/>
            <a:r>
              <a:rPr lang="en-US" sz="2000" dirty="0"/>
              <a:t>Equivalence is determined by token equality (same as ODR) but allows for different names for function/template parameters and returned value </a:t>
            </a:r>
          </a:p>
          <a:p>
            <a:pPr lvl="2"/>
            <a:r>
              <a:rPr lang="en-US" dirty="0"/>
              <a:t>As long as the contract specifications do refer to the same entities </a:t>
            </a:r>
          </a:p>
          <a:p>
            <a:pPr lvl="3"/>
            <a:r>
              <a:rPr lang="en-US" sz="2000" dirty="0"/>
              <a:t>Note: parameter names are not in the type system, therefore in function declarations they have no actual meaning (same as const by value params – which we’ll also encounter later)</a:t>
            </a:r>
          </a:p>
          <a:p>
            <a:r>
              <a:rPr lang="en-US" sz="2000" dirty="0"/>
              <a:t>Redeclarations in same TU cannot contain lambdas - would automatically render them “not the same” due to different type for each lambda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297029-E15D-E418-0099-25D0355E7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2A35-81CC-4088-9903-628FC5B16538}" type="slidenum">
              <a:rPr lang="LID4096" smtClean="0"/>
              <a:t>19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30868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4074C-AA8B-1CDA-3552-8EDD283947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C++ Contracts – a Meaningfully Viable Product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3386D0-4BF7-3C5D-2FE1-4206E18E09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041881"/>
          </a:xfrm>
        </p:spPr>
        <p:txBody>
          <a:bodyPr/>
          <a:lstStyle/>
          <a:p>
            <a:r>
              <a:rPr lang="en-US" dirty="0"/>
              <a:t>Andrei Zissu</a:t>
            </a:r>
          </a:p>
          <a:p>
            <a:r>
              <a:rPr lang="en-US" dirty="0" err="1"/>
              <a:t>Morphisec</a:t>
            </a:r>
            <a:r>
              <a:rPr lang="en-US" dirty="0"/>
              <a:t> – preventive cyber defense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F0D99-B474-D54F-98F7-2B78D15E0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2A35-81CC-4088-9903-628FC5B16538}" type="slidenum">
              <a:rPr lang="LID4096" smtClean="0"/>
              <a:t>2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052FFE-589E-85F3-26D2-0EE129D7C3E9}"/>
              </a:ext>
            </a:extLst>
          </p:cNvPr>
          <p:cNvSpPr txBox="1"/>
          <p:nvPr/>
        </p:nvSpPr>
        <p:spPr>
          <a:xfrm>
            <a:off x="1524000" y="5311739"/>
            <a:ext cx="70820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WG21 member for the last 3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Active in SG21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Not one of the main authors of the Contracts proposal (P2900)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581919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A6A77C-C5EB-CCD2-E7F9-4551B399A5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A3AE2-0DCA-B686-DA31-F74A75983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Declarations </a:t>
            </a:r>
            <a:br>
              <a:rPr lang="en-US" dirty="0"/>
            </a:br>
            <a:r>
              <a:rPr lang="en-US" dirty="0"/>
              <a:t>– because we love IFNDR!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4E40C7-E169-841E-9059-BE6184CAE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Well-formed renaming:</a:t>
            </a:r>
            <a:endParaRPr lang="LID4096" dirty="0"/>
          </a:p>
        </p:txBody>
      </p:sp>
      <p:pic>
        <p:nvPicPr>
          <p:cNvPr id="7" name="Picture 6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CDAB62C0-3227-AFB2-4660-B1DC65DAC5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6156" y="1909550"/>
            <a:ext cx="2419688" cy="303889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6F5631-9EBA-DB94-8EB4-2454DC5F2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2A35-81CC-4088-9903-628FC5B16538}" type="slidenum">
              <a:rPr lang="LID4096" smtClean="0"/>
              <a:t>20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41237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675B09-7794-83F7-377A-256F99F92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C325A-5CBA-7F0A-305E-EB54B72E1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Declarations </a:t>
            </a:r>
            <a:br>
              <a:rPr lang="en-US" dirty="0"/>
            </a:br>
            <a:r>
              <a:rPr lang="en-US" dirty="0"/>
              <a:t>– because we love IFNDR!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93A614-6A89-E6C3-259A-D77CC5B745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Ill-formed renaming:</a:t>
            </a:r>
            <a:endParaRPr lang="LID4096" dirty="0"/>
          </a:p>
        </p:txBody>
      </p:sp>
      <p:pic>
        <p:nvPicPr>
          <p:cNvPr id="4" name="Picture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0A425DB6-93A0-7327-CC1E-73259773DB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8160" y="1928740"/>
            <a:ext cx="4106574" cy="461695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F08A96-32DB-BDBD-2D5A-47462DF30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2A35-81CC-4088-9903-628FC5B16538}" type="slidenum">
              <a:rPr lang="LID4096" smtClean="0"/>
              <a:t>21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20678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67956-3F43-7260-43FC-B71C8D18A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089D9-CEA0-9768-906D-9EFA76A89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368E27-44B7-9D3D-3CD2-C615DA76F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2A35-81CC-4088-9903-628FC5B16538}" type="slidenum">
              <a:rPr lang="LID4096" smtClean="0"/>
              <a:t>22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800270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FEC7-B018-30EC-1595-F0C567095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Constification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– our favorite bowel non-movement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B75A0-058E-C3F1-B9FC-81610B30C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68855"/>
          </a:xfrm>
        </p:spPr>
        <p:txBody>
          <a:bodyPr>
            <a:normAutofit/>
          </a:bodyPr>
          <a:lstStyle/>
          <a:p>
            <a:r>
              <a:rPr lang="en-US" sz="1800" dirty="0"/>
              <a:t>officially called “implicit const-ness”</a:t>
            </a:r>
          </a:p>
          <a:p>
            <a:r>
              <a:rPr lang="en-US" sz="1800" dirty="0"/>
              <a:t>often auto-corrected to “constipation”</a:t>
            </a:r>
          </a:p>
          <a:p>
            <a:r>
              <a:rPr lang="en-US" sz="1800" dirty="0"/>
              <a:t>Main motivation:</a:t>
            </a:r>
          </a:p>
          <a:p>
            <a:pPr lvl="1"/>
            <a:r>
              <a:rPr lang="en-US" sz="1800" dirty="0"/>
              <a:t>catch bugs like “assert(</a:t>
            </a:r>
            <a:r>
              <a:rPr lang="en-US" sz="1800" dirty="0" err="1"/>
              <a:t>my_map</a:t>
            </a:r>
            <a:r>
              <a:rPr lang="en-US" sz="1800" dirty="0"/>
              <a:t>[“</a:t>
            </a:r>
            <a:r>
              <a:rPr lang="en-US" sz="1800" dirty="0" err="1"/>
              <a:t>universal_answer</a:t>
            </a:r>
            <a:r>
              <a:rPr lang="en-US" sz="1800" dirty="0"/>
              <a:t>”] == 42)”</a:t>
            </a:r>
          </a:p>
          <a:p>
            <a:pPr lvl="1"/>
            <a:r>
              <a:rPr lang="en-US" sz="1800" dirty="0"/>
              <a:t>avoid contracts producing side effects, whether inadvertently or intentionally</a:t>
            </a:r>
          </a:p>
          <a:p>
            <a:endParaRPr lang="LID4096" dirty="0"/>
          </a:p>
        </p:txBody>
      </p:sp>
      <p:pic>
        <p:nvPicPr>
          <p:cNvPr id="5" name="Picture 4" descr="A purple and black text&#10;&#10;AI-generated content may be incorrect.">
            <a:extLst>
              <a:ext uri="{FF2B5EF4-FFF2-40B4-BE49-F238E27FC236}">
                <a16:creationId xmlns:a16="http://schemas.microsoft.com/office/drawing/2014/main" id="{8A4B2A4F-8DD1-02DA-7894-9D091EA39E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9671" y="3580058"/>
            <a:ext cx="6506483" cy="10288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4420E87-C230-8A11-1474-7EDC47946BE7}"/>
              </a:ext>
            </a:extLst>
          </p:cNvPr>
          <p:cNvSpPr txBox="1"/>
          <p:nvPr/>
        </p:nvSpPr>
        <p:spPr>
          <a:xfrm>
            <a:off x="1296509" y="4620000"/>
            <a:ext cx="9047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not entirely clear cut - e.g. can the mere extra clock cycles affect program correctness?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E53700-1073-9EE9-97CB-05C36C02D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2A35-81CC-4088-9903-628FC5B16538}" type="slidenum">
              <a:rPr lang="LID4096" smtClean="0"/>
              <a:t>23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282121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677B7-A29C-F433-0ED2-413D4F1E1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79F4C-CB27-ED0F-544A-94099A38D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Constification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– our favorite bowel non-movement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20052-BD43-905A-1B5D-45201B0EA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467" y="1690688"/>
            <a:ext cx="10515600" cy="2268855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/>
              <a:t>Effect:</a:t>
            </a:r>
          </a:p>
          <a:p>
            <a:pPr lvl="1"/>
            <a:r>
              <a:rPr lang="en-US" sz="2000" dirty="0"/>
              <a:t>External entities referenced by CAs are treated similarly to data members in const member functions </a:t>
            </a:r>
          </a:p>
          <a:p>
            <a:pPr lvl="2"/>
            <a:r>
              <a:rPr lang="en-US" dirty="0" err="1"/>
              <a:t>decltype</a:t>
            </a:r>
            <a:r>
              <a:rPr lang="en-US" dirty="0"/>
              <a:t> still reports the original </a:t>
            </a:r>
            <a:r>
              <a:rPr lang="en-US" dirty="0" err="1"/>
              <a:t>constness</a:t>
            </a:r>
            <a:r>
              <a:rPr lang="en-US" dirty="0"/>
              <a:t> - same as in const member functions</a:t>
            </a:r>
          </a:p>
          <a:p>
            <a:pPr lvl="2"/>
            <a:r>
              <a:rPr lang="en-US" dirty="0"/>
              <a:t>but </a:t>
            </a:r>
            <a:r>
              <a:rPr lang="en-US" dirty="0" err="1"/>
              <a:t>decltype</a:t>
            </a:r>
            <a:r>
              <a:rPr lang="en-US" dirty="0"/>
              <a:t>((x)) yields const T&amp; rather than just T&amp;</a:t>
            </a:r>
          </a:p>
          <a:p>
            <a:pPr lvl="1"/>
            <a:r>
              <a:rPr lang="en-US" sz="2000" dirty="0"/>
              <a:t>implicit const is shallow </a:t>
            </a:r>
          </a:p>
          <a:p>
            <a:pPr lvl="2"/>
            <a:r>
              <a:rPr lang="en-US" dirty="0"/>
              <a:t>objects pointed to by pointers are not </a:t>
            </a:r>
            <a:r>
              <a:rPr lang="en-US" dirty="0" err="1"/>
              <a:t>constified</a:t>
            </a:r>
            <a:endParaRPr lang="en-US" dirty="0"/>
          </a:p>
          <a:p>
            <a:pPr lvl="2"/>
            <a:r>
              <a:rPr lang="en-US" dirty="0"/>
              <a:t>objects referred to by reference are </a:t>
            </a:r>
            <a:r>
              <a:rPr lang="en-US" dirty="0" err="1"/>
              <a:t>constified</a:t>
            </a:r>
            <a:endParaRPr lang="en-US" dirty="0"/>
          </a:p>
          <a:p>
            <a:pPr lvl="1"/>
            <a:r>
              <a:rPr lang="en-US" sz="2000" dirty="0" err="1"/>
              <a:t>globals</a:t>
            </a:r>
            <a:r>
              <a:rPr lang="en-US" sz="2000" dirty="0"/>
              <a:t> originally not included in </a:t>
            </a:r>
            <a:r>
              <a:rPr lang="en-US" sz="2000" dirty="0" err="1"/>
              <a:t>constification</a:t>
            </a:r>
            <a:r>
              <a:rPr lang="en-US" sz="2000" dirty="0"/>
              <a:t> - changed later to improve teachability</a:t>
            </a:r>
          </a:p>
        </p:txBody>
      </p:sp>
      <p:pic>
        <p:nvPicPr>
          <p:cNvPr id="7" name="Picture 6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5E0CFDB4-876C-584B-D50E-E7299CB8F4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208" y="4022851"/>
            <a:ext cx="6477904" cy="273405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5A3045-A074-3594-5483-67028EF79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2A35-81CC-4088-9903-628FC5B16538}" type="slidenum">
              <a:rPr lang="LID4096" smtClean="0"/>
              <a:t>24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183155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01BA53-9DEE-5FE8-2A56-DA4EF42E5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4933B-70B3-5518-D790-1F9061F7C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Constification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– our favorite bowel non-movement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3898F-E341-D1A5-97D0-A1B72F573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/>
          </a:bodyPr>
          <a:lstStyle/>
          <a:p>
            <a:r>
              <a:rPr lang="en-US" sz="1700" dirty="0"/>
              <a:t>controversial opt out - </a:t>
            </a:r>
            <a:r>
              <a:rPr lang="en-US" sz="1700" dirty="0" err="1"/>
              <a:t>const_cast</a:t>
            </a:r>
            <a:r>
              <a:rPr lang="en-US" sz="1700" dirty="0"/>
              <a:t> </a:t>
            </a:r>
          </a:p>
          <a:p>
            <a:pPr lvl="1"/>
            <a:r>
              <a:rPr lang="en-US" sz="1700" dirty="0"/>
              <a:t>must be used with utmost care, as the outcome is UB if the original object is const</a:t>
            </a:r>
          </a:p>
        </p:txBody>
      </p:sp>
      <p:pic>
        <p:nvPicPr>
          <p:cNvPr id="5" name="Picture 4" descr="A close-up of a computer code&#10;&#10;AI-generated content may be incorrect.">
            <a:extLst>
              <a:ext uri="{FF2B5EF4-FFF2-40B4-BE49-F238E27FC236}">
                <a16:creationId xmlns:a16="http://schemas.microsoft.com/office/drawing/2014/main" id="{29E4B940-FF45-925F-22E0-EBA6319673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900" y="2488406"/>
            <a:ext cx="6439799" cy="258163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61178-4825-15EF-B102-888A32749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2A35-81CC-4088-9903-628FC5B16538}" type="slidenum">
              <a:rPr lang="LID4096" smtClean="0"/>
              <a:t>25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031096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6BE09F-28EB-A295-1D9B-7BC06A83B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293F2-A5FF-E908-8394-ED24D4027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Constification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– our favorite bowel non-movement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AB52A-9D99-7CD7-6CB3-E06A3BF58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95655"/>
          </a:xfrm>
        </p:spPr>
        <p:txBody>
          <a:bodyPr>
            <a:normAutofit/>
          </a:bodyPr>
          <a:lstStyle/>
          <a:p>
            <a:r>
              <a:rPr lang="en-US" sz="1600" dirty="0"/>
              <a:t>Objections:</a:t>
            </a:r>
          </a:p>
          <a:p>
            <a:pPr lvl="1"/>
            <a:r>
              <a:rPr lang="en-US" sz="1500" dirty="0"/>
              <a:t>modifies overload resolution, therefore contracts may actually be evaluating different code</a:t>
            </a:r>
          </a:p>
        </p:txBody>
      </p:sp>
      <p:pic>
        <p:nvPicPr>
          <p:cNvPr id="6" name="Picture 5" descr="A computer code with text&#10;&#10;AI-generated content may be incorrect.">
            <a:extLst>
              <a:ext uri="{FF2B5EF4-FFF2-40B4-BE49-F238E27FC236}">
                <a16:creationId xmlns:a16="http://schemas.microsoft.com/office/drawing/2014/main" id="{AE0E3B07-0FD0-B9DA-1142-FEC7DB9D8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735" y="2488279"/>
            <a:ext cx="6335009" cy="409632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41DA88-11B1-FD80-D7D2-75060F1FC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2A35-81CC-4088-9903-628FC5B16538}" type="slidenum">
              <a:rPr lang="LID4096" smtClean="0"/>
              <a:t>26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554973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B55EBE-27FE-4365-3F0F-D53DB98E37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5C9B2-B41A-3803-DAA6-82D31619A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Constification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– our favorite bowel non-movement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854A6-FFBA-9CBA-5CBA-3F915EAC6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sz="1600" dirty="0"/>
              <a:t>Objections:</a:t>
            </a:r>
          </a:p>
          <a:p>
            <a:pPr lvl="1"/>
            <a:r>
              <a:rPr lang="en-US" sz="1600" dirty="0"/>
              <a:t>modifies overload resolution, therefore contracts may actually be evaluating different code</a:t>
            </a:r>
          </a:p>
          <a:p>
            <a:pPr lvl="2"/>
            <a:r>
              <a:rPr lang="en-US" sz="1600" dirty="0"/>
              <a:t>counter - such overloads are bugs on their own </a:t>
            </a:r>
          </a:p>
          <a:p>
            <a:pPr lvl="3"/>
            <a:r>
              <a:rPr lang="en-US" sz="1600" dirty="0"/>
              <a:t>counter </a:t>
            </a:r>
            <a:r>
              <a:rPr lang="en-US" sz="1600" dirty="0" err="1"/>
              <a:t>counter</a:t>
            </a:r>
            <a:r>
              <a:rPr lang="en-US" sz="1600" dirty="0"/>
              <a:t> (also given in other cases) - contracts must be useful with real world code, not educate programmers </a:t>
            </a:r>
          </a:p>
          <a:p>
            <a:pPr lvl="4"/>
            <a:r>
              <a:rPr lang="en-US" sz="1600" dirty="0"/>
              <a:t>counter </a:t>
            </a:r>
            <a:r>
              <a:rPr lang="en-US" sz="1600" dirty="0" err="1"/>
              <a:t>counter</a:t>
            </a:r>
            <a:r>
              <a:rPr lang="en-US" sz="1600" dirty="0"/>
              <a:t> </a:t>
            </a:r>
            <a:r>
              <a:rPr lang="en-US" sz="1600" dirty="0" err="1"/>
              <a:t>counter</a:t>
            </a:r>
            <a:r>
              <a:rPr lang="en-US" sz="1600" dirty="0"/>
              <a:t> - contracts should indeed also encourage correct programming practices</a:t>
            </a:r>
          </a:p>
          <a:p>
            <a:pPr lvl="2"/>
            <a:r>
              <a:rPr lang="en-US" sz="1600" dirty="0"/>
              <a:t>counter - side effects in contracts create a different program – rendering such contracts potentially meaningless/harmful</a:t>
            </a:r>
          </a:p>
          <a:p>
            <a:pPr lvl="2"/>
            <a:r>
              <a:rPr lang="en-US" sz="1600" dirty="0"/>
              <a:t>counter - may help discover latent side effects in existing assert statements</a:t>
            </a:r>
          </a:p>
          <a:p>
            <a:pPr marL="457200" lvl="1" indent="0">
              <a:buNone/>
            </a:pPr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5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CC6D60-EE4E-E2F5-5CB9-1FBA769DB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2A35-81CC-4088-9903-628FC5B16538}" type="slidenum">
              <a:rPr lang="LID4096" smtClean="0"/>
              <a:t>27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551147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E19E01-1F41-2D01-F43D-D541759E71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837C8-1D8C-6916-89D2-3E5386906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Constification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– our favorite bowel non-movement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8CB73-ADCB-90D7-561B-EA29D386D0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sz="1600" dirty="0"/>
              <a:t>Objections:</a:t>
            </a:r>
          </a:p>
          <a:p>
            <a:pPr lvl="1"/>
            <a:r>
              <a:rPr lang="en-US" sz="1600" dirty="0"/>
              <a:t>shallow const </a:t>
            </a:r>
          </a:p>
          <a:p>
            <a:pPr lvl="2"/>
            <a:r>
              <a:rPr lang="en-US" sz="1600" dirty="0" err="1"/>
              <a:t>constification</a:t>
            </a:r>
            <a:r>
              <a:rPr lang="en-US" sz="1600" dirty="0"/>
              <a:t> is incomplete and inconsistent</a:t>
            </a:r>
          </a:p>
          <a:p>
            <a:pPr lvl="2"/>
            <a:r>
              <a:rPr lang="en-US" sz="1600" dirty="0"/>
              <a:t>In particular, pointers and references are inconsistent with each other</a:t>
            </a:r>
          </a:p>
          <a:p>
            <a:pPr lvl="2"/>
            <a:r>
              <a:rPr lang="en-US" sz="1600" dirty="0"/>
              <a:t>counter - pointer/reference inconsistency is an existing language feature </a:t>
            </a:r>
          </a:p>
          <a:p>
            <a:pPr lvl="3"/>
            <a:r>
              <a:rPr lang="en-US" sz="1600" dirty="0"/>
              <a:t>not sure I buy into this when viewed from a contracts perspective</a:t>
            </a:r>
          </a:p>
          <a:p>
            <a:pPr lvl="2"/>
            <a:r>
              <a:rPr lang="en-US" sz="1600" dirty="0"/>
              <a:t>counter - automatic deep const would be very complex to specify and implement</a:t>
            </a:r>
          </a:p>
          <a:p>
            <a:pPr lvl="1"/>
            <a:endParaRPr lang="en-US" sz="1600" dirty="0"/>
          </a:p>
          <a:p>
            <a:pPr lvl="1"/>
            <a:endParaRPr lang="en-US" sz="15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98742C-ACB3-43B6-47EE-4ACCE03E5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2A35-81CC-4088-9903-628FC5B16538}" type="slidenum">
              <a:rPr lang="LID4096" smtClean="0"/>
              <a:t>28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342303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19FA14-570A-A12E-191D-0A0C181B11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5FC65-B5CC-6545-7482-09435C8D3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Constification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– our favorite bowel non-movement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068AF7-7AF4-DC90-66DB-3D13BCFC0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sz="1600" dirty="0"/>
              <a:t>Objections:</a:t>
            </a:r>
          </a:p>
          <a:p>
            <a:pPr lvl="1"/>
            <a:r>
              <a:rPr lang="en-US" sz="1600" dirty="0" err="1"/>
              <a:t>constification</a:t>
            </a:r>
            <a:r>
              <a:rPr lang="en-US" sz="1600" dirty="0"/>
              <a:t> blocks some common non-const usages, such as logging and std::map::operator[] </a:t>
            </a:r>
          </a:p>
          <a:p>
            <a:pPr lvl="2"/>
            <a:r>
              <a:rPr lang="en-US" sz="1600" dirty="0"/>
              <a:t>counter - blocking std::map::operator[] is actually a good thing, as it can indeed modify the map; std::map::at() can be used instead</a:t>
            </a:r>
          </a:p>
          <a:p>
            <a:pPr lvl="3"/>
            <a:r>
              <a:rPr lang="en-US" sz="1600" dirty="0"/>
              <a:t>Not so with things like logging though</a:t>
            </a:r>
          </a:p>
          <a:p>
            <a:pPr lvl="2"/>
            <a:r>
              <a:rPr lang="en-US" sz="1600" dirty="0"/>
              <a:t>counter - </a:t>
            </a:r>
            <a:r>
              <a:rPr lang="en-US" sz="1600" dirty="0" err="1"/>
              <a:t>const_cast</a:t>
            </a:r>
            <a:r>
              <a:rPr lang="en-US" sz="1600" dirty="0"/>
              <a:t> as a controversial escape hatch</a:t>
            </a:r>
          </a:p>
          <a:p>
            <a:pPr lvl="2"/>
            <a:r>
              <a:rPr lang="en-US" sz="1600" dirty="0"/>
              <a:t>other proposed escape hatches: mutable (applied to CA), operator </a:t>
            </a:r>
            <a:r>
              <a:rPr lang="en-US" sz="1600" dirty="0" err="1"/>
              <a:t>noconst</a:t>
            </a:r>
            <a:r>
              <a:rPr lang="en-US" sz="1600" dirty="0"/>
              <a:t> (applied to expression in CA)</a:t>
            </a:r>
          </a:p>
          <a:p>
            <a:pPr lvl="2"/>
            <a:endParaRPr lang="en-US" sz="1600" dirty="0"/>
          </a:p>
          <a:p>
            <a:pPr lvl="1"/>
            <a:endParaRPr lang="en-US" sz="1600" dirty="0"/>
          </a:p>
          <a:p>
            <a:pPr lvl="1"/>
            <a:endParaRPr lang="en-US" sz="1500" dirty="0"/>
          </a:p>
        </p:txBody>
      </p:sp>
      <p:pic>
        <p:nvPicPr>
          <p:cNvPr id="5" name="Picture 4" descr="A white screen with black text&#10;&#10;AI-generated content may be incorrect.">
            <a:extLst>
              <a:ext uri="{FF2B5EF4-FFF2-40B4-BE49-F238E27FC236}">
                <a16:creationId xmlns:a16="http://schemas.microsoft.com/office/drawing/2014/main" id="{DC3738DF-DD6B-30C5-AC66-6707D8E7E8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4282" y="4227384"/>
            <a:ext cx="7957918" cy="231152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A8CBDC-EC89-CF39-6B13-8315D1FA7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2A35-81CC-4088-9903-628FC5B16538}" type="slidenum">
              <a:rPr lang="LID4096" smtClean="0"/>
              <a:t>29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23804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81DE4-5214-E271-4EA3-E01FCBF78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This Talk Is About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F0691-4BBA-651A-288E-009CA1E50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400" dirty="0"/>
              <a:t>A moderately deep dive into contracts in C++26</a:t>
            </a:r>
          </a:p>
          <a:p>
            <a:r>
              <a:rPr lang="en-US" sz="2400" dirty="0"/>
              <a:t>With some detail on considerations, controversies and paths not taken</a:t>
            </a:r>
          </a:p>
          <a:p>
            <a:r>
              <a:rPr lang="en-US" sz="2400" dirty="0"/>
              <a:t>I’ll strive to make the terminology easily accessible </a:t>
            </a:r>
          </a:p>
          <a:p>
            <a:pPr lvl="1"/>
            <a:r>
              <a:rPr lang="en-US" dirty="0"/>
              <a:t>Not always stick to the official terms</a:t>
            </a:r>
          </a:p>
          <a:p>
            <a:r>
              <a:rPr lang="en-US" sz="2400" dirty="0"/>
              <a:t>I’ll try not to focus on theory</a:t>
            </a:r>
          </a:p>
          <a:p>
            <a:pPr lvl="1"/>
            <a:r>
              <a:rPr lang="en-US" dirty="0"/>
              <a:t>But will sometimes present the important parts</a:t>
            </a:r>
          </a:p>
          <a:p>
            <a:pPr lvl="1"/>
            <a:r>
              <a:rPr lang="en-US" dirty="0"/>
              <a:t>Including relevant P2900 guiding principles, present in proper context</a:t>
            </a:r>
          </a:p>
          <a:p>
            <a:r>
              <a:rPr lang="en-US" sz="2400" dirty="0"/>
              <a:t>I will be borrowing heavily from P2900 (the C++ contracts proposal, previously known as the contracts MVP) and P2899 (the rationale paper)</a:t>
            </a:r>
          </a:p>
          <a:p>
            <a:pPr lvl="1"/>
            <a:r>
              <a:rPr lang="en-US" dirty="0"/>
              <a:t>Occasionally other papers will also be mentioned and possibly borrowed from </a:t>
            </a:r>
          </a:p>
          <a:p>
            <a:r>
              <a:rPr lang="en-US" sz="2400" dirty="0"/>
              <a:t>Not enough time to cover everything I would have wanted to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E9A4D-A7C9-A891-1481-528F9AB71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2A35-81CC-4088-9903-628FC5B16538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436908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65A04-05C4-9F50-84AD-F8DE96D6E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Postconditions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C87D0-9162-2066-38EC-BA77A51257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8E505-A420-414B-12DB-36D11E0C4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2A35-81CC-4088-9903-628FC5B16538}" type="slidenum">
              <a:rPr lang="LID4096" smtClean="0"/>
              <a:t>30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072313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EBFD90-FC49-E183-7205-06A438C0F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904D4-ECA9-E887-21EF-F514F8B4B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Postconditions- Referring to the Result Object </a:t>
            </a:r>
            <a:br>
              <a:rPr lang="en-US" dirty="0"/>
            </a:br>
            <a:r>
              <a:rPr lang="en-US" dirty="0"/>
              <a:t>– what is a name?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CBDD5-7FFA-85C2-5E31-CDA0161D5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600" dirty="0"/>
              <a:t>Post may specify a name for the return value, valid only within the post itself</a:t>
            </a:r>
          </a:p>
          <a:p>
            <a:r>
              <a:rPr lang="en-US" sz="1600" dirty="0"/>
              <a:t>Works even when the function returns an unnamed temporary - no other way in the language to do this for all objects</a:t>
            </a:r>
          </a:p>
          <a:p>
            <a:pPr lvl="1"/>
            <a:r>
              <a:rPr lang="en-US" sz="1600" dirty="0"/>
              <a:t>Although it is feasible for user-provided constructors, but only where those are available</a:t>
            </a:r>
          </a:p>
          <a:p>
            <a:r>
              <a:rPr lang="en-US" sz="1600" dirty="0"/>
              <a:t>That name will capture the result object “on the fly”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8BF42-45AC-E0A8-B526-5BB3E5473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2A35-81CC-4088-9903-628FC5B16538}" type="slidenum">
              <a:rPr lang="LID4096" smtClean="0"/>
              <a:t>31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033867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38118-861E-F488-4308-60D13E9282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762A9-5285-4FAE-2C57-58568F119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Postconditions - Referring to the Result Object </a:t>
            </a:r>
            <a:br>
              <a:rPr lang="en-US" dirty="0"/>
            </a:br>
            <a:r>
              <a:rPr lang="en-US" dirty="0"/>
              <a:t>– what is a name?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99AB0D-104A-A575-0846-73DF6AD65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0675"/>
            <a:ext cx="10515600" cy="4351338"/>
          </a:xfrm>
        </p:spPr>
        <p:txBody>
          <a:bodyPr/>
          <a:lstStyle/>
          <a:p>
            <a:r>
              <a:rPr lang="en-US" sz="1600" dirty="0"/>
              <a:t>similar to references but not really one, also compared to structured bindings </a:t>
            </a:r>
          </a:p>
          <a:p>
            <a:pPr lvl="1"/>
            <a:r>
              <a:rPr lang="en-US" sz="1600" dirty="0"/>
              <a:t>main difference is that </a:t>
            </a:r>
            <a:r>
              <a:rPr lang="en-US" sz="1600" dirty="0" err="1"/>
              <a:t>decltype</a:t>
            </a:r>
            <a:r>
              <a:rPr lang="en-US" sz="1600" dirty="0"/>
              <a:t> doesn’t see it as a reference</a:t>
            </a:r>
          </a:p>
          <a:p>
            <a:endParaRPr lang="en-US" sz="1600" dirty="0"/>
          </a:p>
          <a:p>
            <a:endParaRPr lang="LID4096" dirty="0"/>
          </a:p>
        </p:txBody>
      </p:sp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164AB01E-1B0B-BA42-DE5E-3DACF6F873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8531" y="2339363"/>
            <a:ext cx="6382641" cy="438211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70CAD-2E80-FFD2-C374-CEE5BBEB71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2A35-81CC-4088-9903-628FC5B16538}" type="slidenum">
              <a:rPr lang="LID4096" smtClean="0"/>
              <a:t>32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925127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A070EB-39D1-54E4-45DE-614B1E45A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2BECE-4AF6-3F3E-3A13-5FA03BDFB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Postconditions- Referring to the Result Object </a:t>
            </a:r>
            <a:br>
              <a:rPr lang="en-US" dirty="0"/>
            </a:br>
            <a:r>
              <a:rPr lang="en-US" dirty="0"/>
              <a:t>– what is a name?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288EF5-E5A7-7562-785C-4CA0658E3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960745"/>
            <a:ext cx="10515600" cy="622935"/>
          </a:xfrm>
        </p:spPr>
        <p:txBody>
          <a:bodyPr/>
          <a:lstStyle/>
          <a:p>
            <a:r>
              <a:rPr lang="en-US" sz="1600" dirty="0" err="1"/>
              <a:t>const_cast</a:t>
            </a:r>
            <a:r>
              <a:rPr lang="en-US" sz="1600" dirty="0"/>
              <a:t>, although discouraged, is actually safe in this case - result object being captured on the fly is not yet assigned to the call site target variable, therefore it cannot yet be const</a:t>
            </a:r>
            <a:endParaRPr lang="LID4096" dirty="0"/>
          </a:p>
        </p:txBody>
      </p:sp>
      <p:pic>
        <p:nvPicPr>
          <p:cNvPr id="6" name="Picture 5" descr="A computer code with black text&#10;&#10;AI-generated content may be incorrect.">
            <a:extLst>
              <a:ext uri="{FF2B5EF4-FFF2-40B4-BE49-F238E27FC236}">
                <a16:creationId xmlns:a16="http://schemas.microsoft.com/office/drawing/2014/main" id="{753D7886-3726-89A3-4232-47CB1B02FF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473" y="1877582"/>
            <a:ext cx="6401693" cy="389626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F7D5D-CA34-2B93-F2C1-079BE1C0B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2A35-81CC-4088-9903-628FC5B16538}" type="slidenum">
              <a:rPr lang="LID4096" smtClean="0"/>
              <a:t>33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83930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7E8A2-A967-E825-EF8D-AF449E235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Referring to Parameters in Postconditions – wait, isn’t const meaningless when passing by value?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AA274-C03C-EA96-E420-5BCA0B6E2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TLDR: by-value function parameters </a:t>
            </a:r>
            <a:r>
              <a:rPr lang="en-US" dirty="0" err="1"/>
              <a:t>odr</a:t>
            </a:r>
            <a:r>
              <a:rPr lang="en-US" dirty="0"/>
              <a:t>-used (</a:t>
            </a:r>
            <a:r>
              <a:rPr lang="en-US" dirty="0" err="1"/>
              <a:t>a.k.a</a:t>
            </a:r>
            <a:r>
              <a:rPr lang="en-US" dirty="0"/>
              <a:t> accessed) in a post CA - must be const, in all the function declarations</a:t>
            </a:r>
            <a:endParaRPr lang="LID4096" dirty="0"/>
          </a:p>
        </p:txBody>
      </p:sp>
      <p:pic>
        <p:nvPicPr>
          <p:cNvPr id="5" name="Picture 4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DC8AA20F-97B9-6E4C-CB6F-27B9D245CE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772" y="3027562"/>
            <a:ext cx="9957268" cy="2489317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2560A-9516-B52A-BB98-3052EC926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2A35-81CC-4088-9903-628FC5B16538}" type="slidenum">
              <a:rPr lang="LID4096" smtClean="0"/>
              <a:t>34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828997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289F78-7ECB-28DD-F2B4-8BD8C3F77F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B1045-D73D-B376-1ECD-F9D858C22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Referring to Parameters in Postconditions – wait, isn’t const meaningless when passing by value?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5EDA8-DCF7-7A25-33D2-3DDBFC810D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Motivation (also in P2521 - 3.13):</a:t>
            </a:r>
          </a:p>
          <a:p>
            <a:pPr lvl="1"/>
            <a:r>
              <a:rPr lang="en-US" dirty="0"/>
              <a:t>CAs “capture” by reference </a:t>
            </a:r>
          </a:p>
          <a:p>
            <a:pPr lvl="1"/>
            <a:r>
              <a:rPr lang="en-US" dirty="0"/>
              <a:t>post CAs are intended to work on initial parameter values </a:t>
            </a:r>
            <a:endParaRPr lang="en-US" sz="2400" dirty="0"/>
          </a:p>
          <a:p>
            <a:pPr lvl="1"/>
            <a:r>
              <a:rPr lang="en-US" dirty="0"/>
              <a:t>Contracts impossible to reason about if based on mutating parameters</a:t>
            </a:r>
          </a:p>
          <a:p>
            <a:pPr lvl="1"/>
            <a:r>
              <a:rPr lang="en-US" dirty="0"/>
              <a:t>Must be consistent – thus program must be ill-formed if const is not applied to by-value parameters in all the function declarations</a:t>
            </a:r>
          </a:p>
          <a:p>
            <a:pPr lvl="1"/>
            <a:r>
              <a:rPr lang="en-US" dirty="0"/>
              <a:t>const on by-value parameters is still not part of the type system</a:t>
            </a:r>
          </a:p>
          <a:p>
            <a:pPr lvl="2"/>
            <a:r>
              <a:rPr lang="en-US" sz="2400" dirty="0"/>
              <a:t>Code is only ill-formed in their absence if </a:t>
            </a:r>
            <a:r>
              <a:rPr lang="en-US" sz="2400" dirty="0" err="1"/>
              <a:t>odr</a:t>
            </a:r>
            <a:r>
              <a:rPr lang="en-US" sz="2400" dirty="0"/>
              <a:t>-used in a post CA</a:t>
            </a:r>
          </a:p>
          <a:p>
            <a:pPr lvl="1"/>
            <a:r>
              <a:rPr lang="en-US" dirty="0"/>
              <a:t>With future contract capture clauses (not in C++26) function parameters won’t have to be const – since intent will be explicit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FDA82-72E7-925D-3ACB-52C9CC070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2A35-81CC-4088-9903-628FC5B16538}" type="slidenum">
              <a:rPr lang="LID4096" smtClean="0"/>
              <a:t>35</a:t>
            </a:fld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7376199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31E18-211D-1B07-9F2B-8D4450F2E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Evaluation and Contract-Violation Handling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FA386-E74A-AEA2-19A5-33B396D4D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358B8-D95C-B44B-DB26-C19842244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2A35-81CC-4088-9903-628FC5B16538}" type="slidenum">
              <a:rPr lang="LID4096" smtClean="0"/>
              <a:t>36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116337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D7F0A-3FD8-EC69-C51F-325345E02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202"/>
            <a:ext cx="10515600" cy="1325563"/>
          </a:xfrm>
        </p:spPr>
        <p:txBody>
          <a:bodyPr/>
          <a:lstStyle/>
          <a:p>
            <a:r>
              <a:rPr lang="en-US" dirty="0"/>
              <a:t>Point of Evaluation </a:t>
            </a:r>
            <a:br>
              <a:rPr lang="en-US" dirty="0"/>
            </a:br>
            <a:r>
              <a:rPr lang="en-US" dirty="0"/>
              <a:t>– who said it’s a single point?</a:t>
            </a:r>
            <a:endParaRPr lang="LID4096" dirty="0"/>
          </a:p>
        </p:txBody>
      </p:sp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F906D95-44E3-6A2F-DA96-D95882FDEC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200" y="3958172"/>
            <a:ext cx="184150" cy="862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227F6C3-249F-D4A3-F164-BB21F83743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350" y="1500765"/>
            <a:ext cx="6963445" cy="31829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48FC92-BEF8-FCEF-3CBE-C731837CBA39}"/>
              </a:ext>
            </a:extLst>
          </p:cNvPr>
          <p:cNvSpPr txBox="1"/>
          <p:nvPr/>
        </p:nvSpPr>
        <p:spPr>
          <a:xfrm>
            <a:off x="930275" y="4897120"/>
            <a:ext cx="10758389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pre/post see function parameters (or possibly their register copies) but not local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result object is initialized before post (thus post can see it), but not yet considered bound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caller context const (if present) doesn’t apply yet (meaning </a:t>
            </a:r>
            <a:r>
              <a:rPr lang="en-US" sz="1600" dirty="0" err="1"/>
              <a:t>const_cast</a:t>
            </a:r>
            <a:r>
              <a:rPr lang="en-US" sz="1600" dirty="0"/>
              <a:t> of result object in post is safe from UB)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MS ABI destroys parameters on callee side – post can only be evaluated on callee side if referencing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post is only evaluated on normal exit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Evaluation when exiting due to exception may be possible in the future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post is evaluated only after local variables destruction - since those might influence what post is checking</a:t>
            </a:r>
          </a:p>
          <a:p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8DF19B-64B2-010B-3F93-A3AA13F9D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2A35-81CC-4088-9903-628FC5B16538}" type="slidenum">
              <a:rPr lang="LID4096" smtClean="0"/>
              <a:t>37</a:t>
            </a:fld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5720160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1AD6A-FAD2-CC1D-A821-66813FE1F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Semantics and selection thereof </a:t>
            </a:r>
            <a:br>
              <a:rPr lang="en-US" dirty="0"/>
            </a:br>
            <a:r>
              <a:rPr lang="en-US" dirty="0"/>
              <a:t>– because nothing is pre-ordained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FFFE0-8D09-BB9B-D8B4-CF03C4260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900" dirty="0"/>
              <a:t>checking semantics </a:t>
            </a:r>
          </a:p>
          <a:p>
            <a:pPr lvl="1"/>
            <a:r>
              <a:rPr lang="en-US" sz="1900" dirty="0"/>
              <a:t>observe</a:t>
            </a:r>
          </a:p>
          <a:p>
            <a:pPr lvl="1"/>
            <a:r>
              <a:rPr lang="en-US" sz="1900" dirty="0"/>
              <a:t>terminating semantics </a:t>
            </a:r>
          </a:p>
          <a:p>
            <a:pPr lvl="2"/>
            <a:r>
              <a:rPr lang="en-US" sz="1900" dirty="0"/>
              <a:t>enforce</a:t>
            </a:r>
          </a:p>
          <a:p>
            <a:pPr lvl="2"/>
            <a:r>
              <a:rPr lang="en-US" sz="1900" dirty="0" err="1"/>
              <a:t>quick_enforce</a:t>
            </a:r>
            <a:r>
              <a:rPr lang="en-US" sz="1900" dirty="0"/>
              <a:t> (was “Louis semantic”)</a:t>
            </a:r>
          </a:p>
          <a:p>
            <a:r>
              <a:rPr lang="en-US" sz="1900" dirty="0"/>
              <a:t>ignore semantic </a:t>
            </a:r>
          </a:p>
          <a:p>
            <a:pPr lvl="1"/>
            <a:r>
              <a:rPr lang="en-US" sz="1900" dirty="0"/>
              <a:t>unlike C assert, it </a:t>
            </a:r>
            <a:r>
              <a:rPr lang="en-US" sz="1900" dirty="0" err="1"/>
              <a:t>odr</a:t>
            </a:r>
            <a:r>
              <a:rPr lang="en-US" sz="1900" dirty="0"/>
              <a:t>-uses and must be well-formed</a:t>
            </a:r>
          </a:p>
          <a:p>
            <a:endParaRPr lang="en-US" sz="19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28606-EBE5-5C6D-23D6-3688CF82A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2A35-81CC-4088-9903-628FC5B16538}" type="slidenum">
              <a:rPr lang="LID4096" smtClean="0"/>
              <a:t>38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930292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F78CE-26AD-BD58-C7C3-296DA1819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E0A7D-26F2-0DEE-2335-80449A1E8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Semantics and selection thereof </a:t>
            </a:r>
            <a:br>
              <a:rPr lang="en-US" dirty="0"/>
            </a:br>
            <a:r>
              <a:rPr lang="en-US" dirty="0"/>
              <a:t>– because nothing is pre-ordained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D4A25-B1BD-FF6C-23A4-9F7DC0127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900" dirty="0"/>
              <a:t>upon violation </a:t>
            </a:r>
          </a:p>
          <a:p>
            <a:pPr lvl="1"/>
            <a:r>
              <a:rPr lang="en-US" sz="1900" dirty="0"/>
              <a:t>at run time </a:t>
            </a:r>
          </a:p>
          <a:p>
            <a:pPr lvl="2"/>
            <a:r>
              <a:rPr lang="en-US" sz="1900" dirty="0"/>
              <a:t>observe </a:t>
            </a:r>
          </a:p>
          <a:p>
            <a:pPr lvl="3"/>
            <a:r>
              <a:rPr lang="en-US" sz="1900" dirty="0"/>
              <a:t>invoke violation handler</a:t>
            </a:r>
          </a:p>
          <a:p>
            <a:pPr lvl="3"/>
            <a:r>
              <a:rPr lang="en-US" sz="1900" dirty="0"/>
              <a:t>continue execution (upon normal return)</a:t>
            </a:r>
          </a:p>
          <a:p>
            <a:pPr lvl="2"/>
            <a:r>
              <a:rPr lang="en-US" sz="1900" dirty="0"/>
              <a:t>enforce </a:t>
            </a:r>
          </a:p>
          <a:p>
            <a:pPr lvl="3"/>
            <a:r>
              <a:rPr lang="en-US" sz="1900" dirty="0"/>
              <a:t>invoke violation handler</a:t>
            </a:r>
          </a:p>
          <a:p>
            <a:pPr lvl="3"/>
            <a:r>
              <a:rPr lang="en-US" sz="1900" dirty="0"/>
              <a:t>terminate (upon normal return)</a:t>
            </a:r>
          </a:p>
          <a:p>
            <a:pPr lvl="2"/>
            <a:r>
              <a:rPr lang="en-US" sz="1900" dirty="0" err="1"/>
              <a:t>quick_enforce</a:t>
            </a:r>
            <a:r>
              <a:rPr lang="en-US" sz="1900" dirty="0"/>
              <a:t> </a:t>
            </a:r>
          </a:p>
          <a:p>
            <a:pPr lvl="3"/>
            <a:r>
              <a:rPr lang="en-US" sz="1900" dirty="0"/>
              <a:t>terminate immediately</a:t>
            </a:r>
          </a:p>
          <a:p>
            <a:pPr lvl="1"/>
            <a:r>
              <a:rPr lang="en-US" sz="1900" dirty="0"/>
              <a:t>at compile time </a:t>
            </a:r>
          </a:p>
          <a:p>
            <a:pPr lvl="2"/>
            <a:r>
              <a:rPr lang="en-US" sz="1900" dirty="0"/>
              <a:t>observe – issue diagnostic (</a:t>
            </a:r>
            <a:r>
              <a:rPr lang="en-US" sz="1900" dirty="0" err="1"/>
              <a:t>a.k.a</a:t>
            </a:r>
            <a:r>
              <a:rPr lang="en-US" sz="1900" dirty="0"/>
              <a:t> warning)</a:t>
            </a:r>
          </a:p>
          <a:p>
            <a:pPr lvl="2"/>
            <a:r>
              <a:rPr lang="en-US" sz="1900" dirty="0"/>
              <a:t>enforce and </a:t>
            </a:r>
            <a:r>
              <a:rPr lang="en-US" sz="1900" dirty="0" err="1"/>
              <a:t>quick_enforce</a:t>
            </a:r>
            <a:r>
              <a:rPr lang="en-US" sz="1900" dirty="0"/>
              <a:t> – make program ill-formed</a:t>
            </a:r>
          </a:p>
          <a:p>
            <a:pPr lvl="1"/>
            <a:r>
              <a:rPr lang="en-US" sz="1900" dirty="0"/>
              <a:t>ignore – doing nothing in both cases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33F25-308F-0CCE-BEF2-2762B597E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2A35-81CC-4088-9903-628FC5B16538}" type="slidenum">
              <a:rPr lang="LID4096" smtClean="0"/>
              <a:t>39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1768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329D0-812F-DAE3-14BA-457F8F18B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/>
                <a:hlinkClick r:id="rId3"/>
              </a:rPr>
              <a:t>Some quick terminology</a:t>
            </a:r>
            <a:r>
              <a:rPr lang="en-US" dirty="0"/>
              <a:t> 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7E2635-F590-8C08-1884-792491148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A98A90-2B4C-4659-2290-DB2D1E9B1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2A35-81CC-4088-9903-628FC5B16538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6360814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1AD6A-FAD2-CC1D-A821-66813FE1F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Semantics and selection thereof </a:t>
            </a:r>
            <a:br>
              <a:rPr lang="en-US" dirty="0"/>
            </a:br>
            <a:r>
              <a:rPr lang="en-US" dirty="0"/>
              <a:t>– because nothing is pre-ordained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FFFE0-8D09-BB9B-D8B4-CF03C42607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100" dirty="0"/>
              <a:t>selection of contract semantics </a:t>
            </a:r>
          </a:p>
          <a:p>
            <a:pPr lvl="1"/>
            <a:r>
              <a:rPr lang="en-US" sz="2100" dirty="0"/>
              <a:t>implementation-defined - because different implementations have different needs</a:t>
            </a:r>
          </a:p>
          <a:p>
            <a:pPr lvl="2"/>
            <a:r>
              <a:rPr lang="en-US" sz="2100" dirty="0"/>
              <a:t>no specification of when this happens </a:t>
            </a:r>
          </a:p>
          <a:p>
            <a:pPr lvl="3"/>
            <a:r>
              <a:rPr lang="en-US" sz="2100" dirty="0"/>
              <a:t>any build stage </a:t>
            </a:r>
          </a:p>
          <a:p>
            <a:pPr lvl="3"/>
            <a:r>
              <a:rPr lang="en-US" sz="2100" dirty="0"/>
              <a:t>run time </a:t>
            </a:r>
          </a:p>
          <a:p>
            <a:pPr lvl="4"/>
            <a:r>
              <a:rPr lang="en-US" sz="2100" dirty="0"/>
              <a:t>allowing dynamic contracts configuration</a:t>
            </a:r>
          </a:p>
          <a:p>
            <a:pPr lvl="2"/>
            <a:r>
              <a:rPr lang="en-US" sz="2100" dirty="0"/>
              <a:t>build modes (e.g. debug and release) are no longer required for this</a:t>
            </a:r>
          </a:p>
          <a:p>
            <a:pPr lvl="3"/>
            <a:r>
              <a:rPr lang="en-US" sz="2100" dirty="0"/>
              <a:t>but of course are still allowed</a:t>
            </a:r>
          </a:p>
          <a:p>
            <a:pPr lvl="1"/>
            <a:r>
              <a:rPr lang="en-US" sz="2100" dirty="0"/>
              <a:t>different semantics may be selected for different CAs in the same TU </a:t>
            </a:r>
          </a:p>
          <a:p>
            <a:pPr lvl="2"/>
            <a:r>
              <a:rPr lang="en-US" sz="2100" dirty="0"/>
              <a:t>or even for the same CA at different evaluations!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0EA9F2-A0AE-7615-98DD-B0B531103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2A35-81CC-4088-9903-628FC5B16538}" type="slidenum">
              <a:rPr lang="LID4096" smtClean="0"/>
              <a:t>40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335458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8FEA7C-9DD1-9FBE-A687-EE41AA7DA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A2422-F684-0D68-6702-92A262CD6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Semantics and selection thereof </a:t>
            </a:r>
            <a:br>
              <a:rPr lang="en-US" dirty="0"/>
            </a:br>
            <a:r>
              <a:rPr lang="en-US" dirty="0"/>
              <a:t>– because nothing is pre-ordained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2A8D3-EB59-5AE0-6F43-178C9475BE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100" dirty="0"/>
              <a:t>implementations may offer any non-empty subset of the 4 semantics </a:t>
            </a:r>
          </a:p>
          <a:p>
            <a:pPr lvl="1"/>
            <a:r>
              <a:rPr lang="en-US" sz="2100" dirty="0"/>
              <a:t>meaning that ignore semantic alone is compliant, which entails: </a:t>
            </a:r>
          </a:p>
          <a:p>
            <a:pPr lvl="2"/>
            <a:r>
              <a:rPr lang="en-US" sz="2100" dirty="0"/>
              <a:t>enforcing CAs being well-formed</a:t>
            </a:r>
          </a:p>
          <a:p>
            <a:pPr lvl="2"/>
            <a:r>
              <a:rPr lang="en-US" sz="2100" dirty="0" err="1"/>
              <a:t>odr</a:t>
            </a:r>
            <a:r>
              <a:rPr lang="en-US" sz="2100" dirty="0"/>
              <a:t>-use</a:t>
            </a:r>
          </a:p>
          <a:p>
            <a:pPr lvl="3"/>
            <a:r>
              <a:rPr lang="en-US" sz="2100" dirty="0"/>
              <a:t>side effects possible, e.g. initializing static data members of class templates</a:t>
            </a:r>
          </a:p>
          <a:p>
            <a:r>
              <a:rPr lang="en-US" sz="2100" dirty="0"/>
              <a:t>chosen semantic explicitly undetectable from code at compile time </a:t>
            </a:r>
          </a:p>
          <a:p>
            <a:pPr lvl="1"/>
            <a:r>
              <a:rPr lang="en-US" sz="2100" dirty="0"/>
              <a:t>to avoid contracts changing observed behavior</a:t>
            </a:r>
          </a:p>
          <a:p>
            <a:pPr lvl="1"/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62400C-4747-6EB7-37B5-8088D4F00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2A35-81CC-4088-9903-628FC5B16538}" type="slidenum">
              <a:rPr lang="LID4096" smtClean="0"/>
              <a:t>41</a:t>
            </a:fld>
            <a:endParaRPr lang="LID4096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0C00EB-BD27-E7BA-0C66-B83C92350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886" y="4379669"/>
            <a:ext cx="9439292" cy="154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5023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5E84E-F869-DE59-8C01-D5D818346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Elision and Duplication - I swear to perhaps check the truth, and check it again and again and again, so help me the semantic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4696E-0BD4-3898-FD89-D7BA094E5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5012"/>
            <a:ext cx="10515600" cy="4351338"/>
          </a:xfrm>
        </p:spPr>
        <p:txBody>
          <a:bodyPr/>
          <a:lstStyle/>
          <a:p>
            <a:r>
              <a:rPr lang="en-US" sz="2100" dirty="0"/>
              <a:t>any CA may be evaluated 0…N times</a:t>
            </a:r>
          </a:p>
          <a:p>
            <a:pPr lvl="1"/>
            <a:r>
              <a:rPr lang="en-US" sz="1700" dirty="0"/>
              <a:t>possibly with different semantics each time</a:t>
            </a:r>
          </a:p>
          <a:p>
            <a:r>
              <a:rPr lang="en-US" sz="2100" dirty="0"/>
              <a:t>repetition is required for supporting different caller and callee contract semantics</a:t>
            </a:r>
          </a:p>
          <a:p>
            <a:pPr lvl="1"/>
            <a:r>
              <a:rPr lang="en-US" sz="2100" dirty="0"/>
              <a:t>likely to affect mainly pre and post</a:t>
            </a:r>
          </a:p>
          <a:p>
            <a:pPr lvl="1"/>
            <a:r>
              <a:rPr lang="en-US" sz="2100" dirty="0"/>
              <a:t>up to 2 evaluations should normally suffice, </a:t>
            </a:r>
          </a:p>
          <a:p>
            <a:pPr lvl="2"/>
            <a:r>
              <a:rPr lang="en-US" sz="1700" dirty="0"/>
              <a:t>other than multiple repetitions to test for unwanted CA side effects</a:t>
            </a:r>
          </a:p>
          <a:p>
            <a:r>
              <a:rPr lang="en-US" sz="2500" dirty="0"/>
              <a:t>Implementation requirements</a:t>
            </a:r>
          </a:p>
          <a:p>
            <a:pPr lvl="1"/>
            <a:r>
              <a:rPr lang="en-US" sz="1700" dirty="0"/>
              <a:t>define an upper bound for repetition</a:t>
            </a:r>
          </a:p>
          <a:p>
            <a:r>
              <a:rPr lang="en-US" sz="2500" dirty="0"/>
              <a:t>Implementation recommendations</a:t>
            </a:r>
          </a:p>
          <a:p>
            <a:pPr lvl="1"/>
            <a:r>
              <a:rPr lang="en-US" sz="2100" dirty="0"/>
              <a:t>allow users to configure any number of repetitions </a:t>
            </a:r>
          </a:p>
          <a:p>
            <a:pPr lvl="1"/>
            <a:r>
              <a:rPr lang="en-US" sz="2100" dirty="0"/>
              <a:t>make the default one single evaluation without repetitions</a:t>
            </a:r>
          </a:p>
          <a:p>
            <a:endParaRPr lang="en-US" sz="2100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8F51EA-1FDA-DF44-3724-C4D426A91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2A35-81CC-4088-9903-628FC5B16538}" type="slidenum">
              <a:rPr lang="LID4096" smtClean="0"/>
              <a:t>42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100381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F42027-671D-57B5-0331-91CF0DB5B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0258C-BE00-D215-0CB3-136C0B617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Elision and Duplication - I swear to perhaps check the truth, and check it again and again and again, so help me the semantic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141C5-E0EF-CC0F-FAF7-D9732CC10D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700" dirty="0"/>
              <a:t>Elision </a:t>
            </a:r>
          </a:p>
          <a:p>
            <a:pPr lvl="1"/>
            <a:r>
              <a:rPr lang="en-US" sz="1700" dirty="0"/>
              <a:t>Only if compiler can prove that predicate: </a:t>
            </a:r>
          </a:p>
          <a:p>
            <a:pPr lvl="2"/>
            <a:r>
              <a:rPr lang="en-US" sz="1700" dirty="0"/>
              <a:t>Returns true – typically if any of the following holds:</a:t>
            </a:r>
          </a:p>
          <a:p>
            <a:pPr lvl="3"/>
            <a:r>
              <a:rPr lang="en-US" sz="1700" dirty="0"/>
              <a:t>It’s evaluated at compile time</a:t>
            </a:r>
          </a:p>
          <a:p>
            <a:pPr lvl="3"/>
            <a:r>
              <a:rPr lang="en-US" sz="1700" dirty="0"/>
              <a:t>It’s guaranteed by previous CAs (in checked terminating semantics)</a:t>
            </a:r>
            <a:br>
              <a:rPr lang="en-US" sz="1700" dirty="0"/>
            </a:br>
            <a:r>
              <a:rPr lang="en-US" sz="1700" dirty="0" err="1"/>
              <a:t>contract_assert</a:t>
            </a:r>
            <a:r>
              <a:rPr lang="en-US" sz="1700" dirty="0"/>
              <a:t>(x&gt;1);</a:t>
            </a:r>
            <a:br>
              <a:rPr lang="en-US" sz="1700" dirty="0"/>
            </a:br>
            <a:r>
              <a:rPr lang="en-US" sz="1700" dirty="0" err="1"/>
              <a:t>contract_assert</a:t>
            </a:r>
            <a:r>
              <a:rPr lang="en-US" sz="1700" dirty="0"/>
              <a:t>(x&gt;0);</a:t>
            </a:r>
          </a:p>
          <a:p>
            <a:pPr lvl="2"/>
            <a:r>
              <a:rPr lang="en-US" sz="1700" dirty="0"/>
              <a:t>Cannot throw, </a:t>
            </a:r>
            <a:r>
              <a:rPr lang="en-US" sz="1700" dirty="0" err="1"/>
              <a:t>longjmp</a:t>
            </a:r>
            <a:r>
              <a:rPr lang="en-US" sz="1700" dirty="0"/>
              <a:t> or terminate</a:t>
            </a:r>
          </a:p>
          <a:p>
            <a:pPr lvl="1"/>
            <a:endParaRPr lang="en-US" sz="17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2E45A-0386-7F53-ACF2-F21B7D0DB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2A35-81CC-4088-9903-628FC5B16538}" type="slidenum">
              <a:rPr lang="LID4096" smtClean="0"/>
              <a:t>43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402385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424179-3D1F-2FFA-33BC-6B0193FC15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E92C2-0FDF-0D89-B036-D15F203F5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Elision and Duplication - I swear to perhaps check the truth, and check it again and again and again, so help me the semantic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2F922-5438-96AC-934D-93497B037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700" dirty="0"/>
              <a:t>elision </a:t>
            </a:r>
          </a:p>
          <a:p>
            <a:pPr lvl="1"/>
            <a:r>
              <a:rPr lang="en-US" sz="1700" dirty="0"/>
              <a:t>the compiler may generate an equivalent expression </a:t>
            </a:r>
          </a:p>
          <a:p>
            <a:pPr lvl="2"/>
            <a:r>
              <a:rPr lang="en-US" sz="1700" dirty="0"/>
              <a:t>only required to cover the well-defined cases</a:t>
            </a:r>
          </a:p>
          <a:p>
            <a:pPr lvl="3"/>
            <a:r>
              <a:rPr lang="en-US" sz="1700" dirty="0"/>
              <a:t>UB in original predicate is fair game</a:t>
            </a:r>
          </a:p>
          <a:p>
            <a:pPr lvl="1"/>
            <a:r>
              <a:rPr lang="en-US" sz="1700" dirty="0"/>
              <a:t>existing side effects may be ditched in the process, </a:t>
            </a:r>
          </a:p>
          <a:p>
            <a:pPr lvl="1"/>
            <a:r>
              <a:rPr lang="en-US" sz="1700" dirty="0"/>
              <a:t>no new side effects may be introduced</a:t>
            </a:r>
          </a:p>
        </p:txBody>
      </p:sp>
      <p:pic>
        <p:nvPicPr>
          <p:cNvPr id="5" name="Picture 4" descr="A close-up of a code&#10;&#10;AI-generated content may be incorrect.">
            <a:extLst>
              <a:ext uri="{FF2B5EF4-FFF2-40B4-BE49-F238E27FC236}">
                <a16:creationId xmlns:a16="http://schemas.microsoft.com/office/drawing/2014/main" id="{94B24279-CEBA-08D2-4D95-1970184401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9963" y="5282999"/>
            <a:ext cx="3667637" cy="143847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F58BE8-E48E-749A-2839-CFED36586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2A35-81CC-4088-9903-628FC5B16538}" type="slidenum">
              <a:rPr lang="LID4096" smtClean="0"/>
              <a:t>44</a:t>
            </a:fld>
            <a:endParaRPr lang="LID4096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241C50-92AE-A450-B469-4BE2E35BCE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7668" y="3636679"/>
            <a:ext cx="10136132" cy="13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5657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039631-4E32-EE48-9F42-C36B259700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7FD7B-EB79-9370-F724-EE77B6E38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Elision and Duplication - I swear to perhaps check the truth, and check it again and again and again, so help me the semantic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0AA55-8F00-437B-C8BA-99801BF56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5012"/>
            <a:ext cx="10515600" cy="4351338"/>
          </a:xfrm>
        </p:spPr>
        <p:txBody>
          <a:bodyPr/>
          <a:lstStyle/>
          <a:p>
            <a:r>
              <a:rPr lang="en-US" sz="2100" dirty="0"/>
              <a:t>elision </a:t>
            </a:r>
          </a:p>
          <a:p>
            <a:pPr lvl="1"/>
            <a:r>
              <a:rPr lang="en-US" sz="2100" dirty="0"/>
              <a:t>all or nothing - either all side effects of a CA are ditched or none at all</a:t>
            </a:r>
          </a:p>
          <a:p>
            <a:pPr lvl="1"/>
            <a:r>
              <a:rPr lang="en-US" sz="2100" dirty="0"/>
              <a:t>take away: better not have side effects in CAs </a:t>
            </a:r>
          </a:p>
          <a:p>
            <a:pPr lvl="2"/>
            <a:r>
              <a:rPr lang="en-US" sz="2100" dirty="0"/>
              <a:t>or at least don’t depend on them for business logic</a:t>
            </a:r>
          </a:p>
          <a:p>
            <a:pPr lvl="2"/>
            <a:r>
              <a:rPr lang="en-US" sz="2100" dirty="0"/>
              <a:t>CAs greatly benefit from no side effects </a:t>
            </a:r>
          </a:p>
          <a:p>
            <a:pPr lvl="3"/>
            <a:r>
              <a:rPr lang="en-US" sz="1900" dirty="0"/>
              <a:t>as-if rule - multiple successful evaluations are undistinguishable from single one</a:t>
            </a:r>
          </a:p>
          <a:p>
            <a:pPr lvl="4"/>
            <a:r>
              <a:rPr lang="en-US" sz="2100" dirty="0"/>
              <a:t>may still affect total execution time </a:t>
            </a:r>
          </a:p>
          <a:p>
            <a:pPr lvl="5"/>
            <a:r>
              <a:rPr lang="en-US" sz="2100" dirty="0"/>
              <a:t>is that observable behavior? – depends on context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550DF-DBB2-C1FD-6930-0F9D488F7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2A35-81CC-4088-9903-628FC5B16538}" type="slidenum">
              <a:rPr lang="LID4096" smtClean="0"/>
              <a:t>45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897690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EB9C1-635D-F532-F22C-05FA303B1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Contract-Violation Handler </a:t>
            </a:r>
            <a:br>
              <a:rPr lang="en-US" dirty="0"/>
            </a:br>
            <a:r>
              <a:rPr lang="en-US" dirty="0"/>
              <a:t>– you can’t avoid termination (or can you?)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F2380-00AF-1529-DF9A-10FB4A86E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definition </a:t>
            </a:r>
          </a:p>
          <a:p>
            <a:pPr lvl="1"/>
            <a:r>
              <a:rPr lang="en-US" dirty="0"/>
              <a:t>a function named ::</a:t>
            </a:r>
            <a:r>
              <a:rPr lang="en-US" dirty="0" err="1"/>
              <a:t>handle_contract_violation</a:t>
            </a:r>
            <a:endParaRPr lang="en-US" dirty="0"/>
          </a:p>
          <a:p>
            <a:pPr lvl="1"/>
            <a:r>
              <a:rPr lang="en-US" dirty="0"/>
              <a:t>single argument of type const std::contracts::</a:t>
            </a:r>
            <a:r>
              <a:rPr lang="en-US" dirty="0" err="1"/>
              <a:t>contract_violation</a:t>
            </a:r>
            <a:r>
              <a:rPr lang="en-US" dirty="0"/>
              <a:t>&amp;</a:t>
            </a:r>
          </a:p>
          <a:p>
            <a:pPr lvl="1"/>
            <a:r>
              <a:rPr lang="en-US" dirty="0"/>
              <a:t>returns void</a:t>
            </a:r>
          </a:p>
          <a:p>
            <a:pPr lvl="1"/>
            <a:r>
              <a:rPr lang="en-US" dirty="0"/>
              <a:t>may be </a:t>
            </a:r>
            <a:r>
              <a:rPr lang="en-US" dirty="0" err="1"/>
              <a:t>noexcept</a:t>
            </a:r>
            <a:r>
              <a:rPr lang="en-US" dirty="0"/>
              <a:t> (but definitely </a:t>
            </a:r>
            <a:r>
              <a:rPr lang="en-US" b="1" dirty="0"/>
              <a:t>doesn’t have </a:t>
            </a:r>
            <a:r>
              <a:rPr lang="en-US" dirty="0"/>
              <a:t>to be)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C80BE3-7A4B-8396-2540-D1DDD8F93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2A35-81CC-4088-9903-628FC5B16538}" type="slidenum">
              <a:rPr lang="LID4096" smtClean="0"/>
              <a:t>46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181870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8633E9-7400-C5E8-E724-C8BD36B03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C1D8B-FC4A-0472-A3AA-90867C23C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Contract-Violation Handler </a:t>
            </a:r>
            <a:br>
              <a:rPr lang="en-US" dirty="0"/>
            </a:br>
            <a:r>
              <a:rPr lang="en-US" dirty="0"/>
              <a:t>– you can’t avoid termination (or can you?)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EB977-E9CB-C81F-EC31-C4F8B9F13D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properties </a:t>
            </a:r>
          </a:p>
          <a:p>
            <a:pPr lvl="1"/>
            <a:r>
              <a:rPr lang="en-US" sz="2000" dirty="0"/>
              <a:t>implementations must provide default handlers </a:t>
            </a:r>
          </a:p>
          <a:p>
            <a:pPr lvl="2"/>
            <a:r>
              <a:rPr lang="en-US" dirty="0"/>
              <a:t>recommended to output the </a:t>
            </a:r>
            <a:r>
              <a:rPr lang="en-US" i="1" dirty="0" err="1"/>
              <a:t>contract_violation</a:t>
            </a:r>
            <a:r>
              <a:rPr lang="en-US" i="1" dirty="0"/>
              <a:t> </a:t>
            </a:r>
            <a:r>
              <a:rPr lang="en-US" dirty="0"/>
              <a:t>info and to be </a:t>
            </a:r>
            <a:r>
              <a:rPr lang="en-US" dirty="0" err="1"/>
              <a:t>noexcept</a:t>
            </a:r>
            <a:endParaRPr lang="en-US" dirty="0"/>
          </a:p>
          <a:p>
            <a:pPr lvl="1"/>
            <a:r>
              <a:rPr lang="en-US" sz="2000" dirty="0"/>
              <a:t>default handler cannot be directly called by user code </a:t>
            </a:r>
          </a:p>
          <a:p>
            <a:pPr lvl="2"/>
            <a:r>
              <a:rPr lang="en-US" dirty="0"/>
              <a:t>but it can indirectly, via </a:t>
            </a:r>
            <a:r>
              <a:rPr lang="en-US" i="1" dirty="0"/>
              <a:t>std::contracts::</a:t>
            </a:r>
            <a:r>
              <a:rPr lang="en-US" i="1" dirty="0" err="1"/>
              <a:t>invoke_default_contract_violation_handler</a:t>
            </a:r>
            <a:r>
              <a:rPr lang="en-US" i="1" dirty="0"/>
              <a:t> </a:t>
            </a:r>
          </a:p>
          <a:p>
            <a:pPr lvl="3"/>
            <a:r>
              <a:rPr lang="en-US" sz="2000" dirty="0"/>
              <a:t>but only from custom violation handlers, since</a:t>
            </a:r>
          </a:p>
          <a:p>
            <a:pPr lvl="4"/>
            <a:r>
              <a:rPr lang="en-US" sz="2000" dirty="0"/>
              <a:t>users have no way of creating </a:t>
            </a:r>
            <a:r>
              <a:rPr lang="en-US" sz="2000" i="1" dirty="0" err="1"/>
              <a:t>contract_violation</a:t>
            </a:r>
            <a:r>
              <a:rPr lang="en-US" sz="2000" i="1" dirty="0"/>
              <a:t> </a:t>
            </a:r>
            <a:r>
              <a:rPr lang="en-US" sz="2000" dirty="0"/>
              <a:t>objects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934C1E-240E-4F2A-8A5A-1A85A7388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2A35-81CC-4088-9903-628FC5B16538}" type="slidenum">
              <a:rPr lang="LID4096" smtClean="0"/>
              <a:t>47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115898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8633E9-7400-C5E8-E724-C8BD36B03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C1D8B-FC4A-0472-A3AA-90867C23C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Contract-Violation Handler </a:t>
            </a:r>
            <a:br>
              <a:rPr lang="en-US" dirty="0"/>
            </a:br>
            <a:r>
              <a:rPr lang="en-US" dirty="0"/>
              <a:t>– you can’t avoid termination (or can you?)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EB977-E9CB-C81F-EC31-C4F8B9F13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9595" y="1825625"/>
            <a:ext cx="11342669" cy="4351338"/>
          </a:xfrm>
        </p:spPr>
        <p:txBody>
          <a:bodyPr>
            <a:normAutofit/>
          </a:bodyPr>
          <a:lstStyle/>
          <a:p>
            <a:pPr lvl="1"/>
            <a:r>
              <a:rPr lang="en-US" sz="2000" dirty="0"/>
              <a:t>properties</a:t>
            </a:r>
          </a:p>
          <a:p>
            <a:pPr lvl="2"/>
            <a:r>
              <a:rPr lang="en-US" dirty="0"/>
              <a:t>implementations may allow the handler to be replaceable </a:t>
            </a:r>
          </a:p>
          <a:p>
            <a:pPr lvl="3"/>
            <a:r>
              <a:rPr lang="en-US" sz="2000" dirty="0"/>
              <a:t>replacement entails providing a same-name-and-signature function (inc. return type) </a:t>
            </a:r>
          </a:p>
          <a:p>
            <a:pPr lvl="4"/>
            <a:r>
              <a:rPr lang="en-US" sz="2000" dirty="0"/>
              <a:t>for normal functions this would result in linker errors (ambiguous symbol) </a:t>
            </a:r>
          </a:p>
          <a:p>
            <a:pPr lvl="5"/>
            <a:r>
              <a:rPr lang="en-US" sz="2000" dirty="0"/>
              <a:t>although P2900 only requires IFNDR if the handler is not replaceable</a:t>
            </a:r>
          </a:p>
          <a:p>
            <a:pPr lvl="4"/>
            <a:r>
              <a:rPr lang="en-US" sz="2000" dirty="0"/>
              <a:t>may have a different throwing specification than the default handler </a:t>
            </a:r>
          </a:p>
          <a:p>
            <a:pPr lvl="5"/>
            <a:r>
              <a:rPr lang="en-US" sz="2000" dirty="0"/>
              <a:t>hence the standard library provides only an implementation but not an includable declaration of the default handler</a:t>
            </a:r>
          </a:p>
          <a:p>
            <a:pPr lvl="3"/>
            <a:r>
              <a:rPr lang="en-US" sz="2000" dirty="0"/>
              <a:t>same as global operators new and delete</a:t>
            </a:r>
          </a:p>
          <a:p>
            <a:pPr lvl="3"/>
            <a:r>
              <a:rPr lang="en-US" sz="2000" dirty="0"/>
              <a:t>some may consider that an unacceptable security risk – that’s ok</a:t>
            </a:r>
          </a:p>
          <a:p>
            <a:pPr marL="2286000" lvl="5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8B9E1-708E-A95B-C60C-2A41C8559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2A35-81CC-4088-9903-628FC5B16538}" type="slidenum">
              <a:rPr lang="LID4096" smtClean="0"/>
              <a:t>48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120390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331D71-FD36-B2BE-6A18-A02246FCD1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3679F-3AF1-6046-1ACD-DF363BA3F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Contract-Violation Handler </a:t>
            </a:r>
            <a:br>
              <a:rPr lang="en-US" dirty="0"/>
            </a:br>
            <a:r>
              <a:rPr lang="en-US" dirty="0"/>
              <a:t>– you can’t avoid termination (or can you?)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670CC-973C-5582-CE68-73588911E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libraries control what contracts they contain</a:t>
            </a:r>
          </a:p>
          <a:p>
            <a:r>
              <a:rPr lang="en-US" sz="2000" dirty="0"/>
              <a:t>application controls how contracts are handled </a:t>
            </a:r>
          </a:p>
          <a:p>
            <a:pPr lvl="1"/>
            <a:r>
              <a:rPr lang="en-US" sz="2000" dirty="0"/>
              <a:t>with the custom handler instrumental in their toolbox</a:t>
            </a:r>
          </a:p>
          <a:p>
            <a:r>
              <a:rPr lang="en-US" sz="2000" dirty="0"/>
              <a:t>installed at link time , because:</a:t>
            </a:r>
          </a:p>
          <a:p>
            <a:pPr lvl="1"/>
            <a:r>
              <a:rPr lang="en-US" sz="2000" dirty="0"/>
              <a:t>different TUs and libs may be compiled at different times and with different toolchains</a:t>
            </a:r>
          </a:p>
          <a:p>
            <a:pPr lvl="1"/>
            <a:r>
              <a:rPr lang="en-US" sz="2000" dirty="0"/>
              <a:t>too risky security-wise at run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938FA7-F29B-8B69-B1C7-9F4D7300A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2A35-81CC-4088-9903-628FC5B16538}" type="slidenum">
              <a:rPr lang="LID4096" smtClean="0"/>
              <a:t>49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84277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55178-313C-608A-BD7D-95BCB4968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Precondition Specifiers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5B360-A3D2-2BF8-8B16-27492E104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0987" y="5742039"/>
            <a:ext cx="10515600" cy="1022555"/>
          </a:xfrm>
        </p:spPr>
        <p:txBody>
          <a:bodyPr>
            <a:normAutofit fontScale="62500" lnSpcReduction="20000"/>
          </a:bodyPr>
          <a:lstStyle/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2800"/>
              </a:spcAft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0000"/>
              </a:solidFill>
              <a:effectLst/>
              <a:latin typeface="Aptos" panose="020B0004020202020204" pitchFamily="34" charset="0"/>
            </a:endParaRPr>
          </a:p>
          <a:p>
            <a:pPr marL="228600" indent="-22860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280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“</a:t>
            </a:r>
            <a:r>
              <a:rPr lang="en-US" dirty="0">
                <a:solidFill>
                  <a:srgbClr val="000000"/>
                </a:solidFill>
                <a:latin typeface="Aptos" panose="020B0004020202020204" pitchFamily="34" charset="0"/>
              </a:rPr>
              <a:t>P</a:t>
            </a:r>
            <a:r>
              <a:rPr lang="en-US" sz="28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recondition” is a plain language term, while “precondition specifier” refers to a syntactic construct.</a:t>
            </a: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3FB70E-566F-3AB2-08FA-BF6293B2DB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3679" y="1404655"/>
            <a:ext cx="6744641" cy="404869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593834-0BC6-43A0-BE59-53F555222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2A35-81CC-4088-9903-628FC5B16538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046987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331D71-FD36-B2BE-6A18-A02246FCD1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3679F-3AF1-6046-1ACD-DF363BA3F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Contract-Violation Handler </a:t>
            </a:r>
            <a:br>
              <a:rPr lang="en-US" dirty="0"/>
            </a:br>
            <a:r>
              <a:rPr lang="en-US" dirty="0"/>
              <a:t>– you can’t avoid termination (or can you?)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670CC-973C-5582-CE68-73588911E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69548" cy="4351338"/>
          </a:xfrm>
        </p:spPr>
        <p:txBody>
          <a:bodyPr>
            <a:normAutofit/>
          </a:bodyPr>
          <a:lstStyle/>
          <a:p>
            <a:r>
              <a:rPr lang="en-US" sz="2000" dirty="0"/>
              <a:t>replacing the handler doesn’t require recompiling the whole application (and libraries) </a:t>
            </a:r>
          </a:p>
          <a:p>
            <a:pPr lvl="1"/>
            <a:r>
              <a:rPr lang="en-US" sz="2000" dirty="0"/>
              <a:t>contracts would be dead on arrival otherwise</a:t>
            </a:r>
          </a:p>
          <a:p>
            <a:r>
              <a:rPr lang="en-US" sz="2000" i="1" dirty="0" err="1"/>
              <a:t>contract_violation</a:t>
            </a:r>
            <a:r>
              <a:rPr lang="en-US" sz="2000" dirty="0"/>
              <a:t> object requirements</a:t>
            </a:r>
          </a:p>
          <a:p>
            <a:pPr lvl="1"/>
            <a:r>
              <a:rPr lang="en-US" sz="2000" dirty="0"/>
              <a:t>may reside anywhere other than the heap</a:t>
            </a:r>
          </a:p>
          <a:p>
            <a:pPr lvl="1"/>
            <a:r>
              <a:rPr lang="en-US" sz="2000" dirty="0"/>
              <a:t>is produced in an unspecified manner (i.e. determined by the implementation)</a:t>
            </a:r>
          </a:p>
          <a:p>
            <a:pPr lvl="1"/>
            <a:r>
              <a:rPr lang="en-US" sz="2000" dirty="0"/>
              <a:t>must be alive while executing the violation handler</a:t>
            </a:r>
          </a:p>
          <a:p>
            <a:pPr lvl="2"/>
            <a:r>
              <a:rPr lang="en-US" dirty="0"/>
              <a:t>and so must any objects accessible through it (such as the </a:t>
            </a:r>
            <a:r>
              <a:rPr lang="en-US" i="1" dirty="0"/>
              <a:t>comment</a:t>
            </a:r>
            <a:r>
              <a:rPr lang="en-US" dirty="0"/>
              <a:t> string) </a:t>
            </a:r>
          </a:p>
          <a:p>
            <a:pPr lvl="3"/>
            <a:r>
              <a:rPr lang="en-US" sz="2000" dirty="0"/>
              <a:t>side note: </a:t>
            </a:r>
            <a:r>
              <a:rPr lang="en-US" sz="2000" i="1" dirty="0"/>
              <a:t>comment</a:t>
            </a:r>
            <a:r>
              <a:rPr lang="en-US" sz="2000" dirty="0"/>
              <a:t> is expected to contain violating source code - which I insisted on being configurable (for security reasons) in a paper (P2947R0) which was rejected back in Tokyo</a:t>
            </a:r>
          </a:p>
          <a:p>
            <a:r>
              <a:rPr lang="en-US" sz="2000" dirty="0"/>
              <a:t>any exception in the CA itself is caught and treated by the handler as an additional violation kind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6338D-3011-6B71-A8D0-FC73AAFCD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2A35-81CC-4088-9903-628FC5B16538}" type="slidenum">
              <a:rPr lang="LID4096" smtClean="0"/>
              <a:t>50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319074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0CA03C-A23A-F21B-E359-C55293BFEE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7985D-0891-2AAA-26B8-E2DBC4544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Throwing Violation Handlers and </a:t>
            </a:r>
            <a:r>
              <a:rPr lang="en-US" dirty="0" err="1"/>
              <a:t>contract_assert</a:t>
            </a:r>
            <a:r>
              <a:rPr lang="en-US" dirty="0"/>
              <a:t>(false) – are you calling me a liar?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6FEA1-CF95-C5A5-3B16-71224F661B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28452" cy="435133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Contract violation handlers can do anything</a:t>
            </a:r>
          </a:p>
          <a:p>
            <a:r>
              <a:rPr lang="en-US" sz="2400" dirty="0"/>
              <a:t>Including throw or </a:t>
            </a:r>
            <a:r>
              <a:rPr lang="en-US" sz="2400" dirty="0" err="1"/>
              <a:t>longjmp</a:t>
            </a:r>
            <a:r>
              <a:rPr lang="en-US" sz="2400" dirty="0"/>
              <a:t> instead of returning normally </a:t>
            </a:r>
          </a:p>
          <a:p>
            <a:r>
              <a:rPr lang="en-US" sz="2400" dirty="0"/>
              <a:t>Throw and </a:t>
            </a:r>
            <a:r>
              <a:rPr lang="en-US" sz="2400" dirty="0" err="1"/>
              <a:t>longjmp</a:t>
            </a:r>
            <a:r>
              <a:rPr lang="en-US" sz="2400" dirty="0"/>
              <a:t> can circumvent enforce semantic - and that’s a feature, not a bug! </a:t>
            </a:r>
          </a:p>
          <a:p>
            <a:pPr lvl="1"/>
            <a:r>
              <a:rPr lang="en-US" dirty="0"/>
              <a:t>That’s actually an intentional backdoor in P2900 </a:t>
            </a:r>
          </a:p>
          <a:p>
            <a:pPr lvl="2"/>
            <a:r>
              <a:rPr lang="en-US" sz="2400" dirty="0"/>
              <a:t>Throwing violation handlers were introduced in view of systems which can’t afford termination</a:t>
            </a:r>
          </a:p>
          <a:p>
            <a:pPr lvl="2"/>
            <a:r>
              <a:rPr lang="en-US" sz="2400" dirty="0"/>
              <a:t>After Bjarne brought this up in P2698R0</a:t>
            </a:r>
          </a:p>
          <a:p>
            <a:pPr lvl="2"/>
            <a:r>
              <a:rPr lang="en-US" sz="2400" dirty="0"/>
              <a:t>Likely buggy code following a failed CA will probably crash anyway</a:t>
            </a:r>
          </a:p>
          <a:p>
            <a:pPr lvl="1"/>
            <a:r>
              <a:rPr lang="en-US" dirty="0"/>
              <a:t>Not necessarily a backdoor</a:t>
            </a:r>
          </a:p>
          <a:p>
            <a:pPr lvl="2"/>
            <a:r>
              <a:rPr lang="en-US" sz="2400" dirty="0"/>
              <a:t>The main guarantee of </a:t>
            </a:r>
            <a:r>
              <a:rPr lang="en-US" sz="2400" i="1" dirty="0"/>
              <a:t>enforce</a:t>
            </a:r>
            <a:r>
              <a:rPr lang="en-US" sz="2400" dirty="0"/>
              <a:t> can be viewed as not allowing execution of the immediately following code</a:t>
            </a:r>
          </a:p>
          <a:p>
            <a:pPr lvl="1"/>
            <a:endParaRPr lang="en-US" sz="2400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E52D9E-A77F-2F0D-B45E-2AD53EAEE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2A35-81CC-4088-9903-628FC5B16538}" type="slidenum">
              <a:rPr lang="LID4096" smtClean="0"/>
              <a:t>51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352636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82812-2C00-A099-7677-E4FA39774C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74809-7F7E-0303-C8F5-EF7B5F6A7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Throwing Violation Handlers and </a:t>
            </a:r>
            <a:r>
              <a:rPr lang="en-US" dirty="0" err="1"/>
              <a:t>contract_assert</a:t>
            </a:r>
            <a:r>
              <a:rPr lang="en-US" dirty="0"/>
              <a:t>(false) – are you calling me a liar?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F7F83-AE3A-6EC5-D0DB-C62FD8071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Compiler must assume any CA might throw (if throwing violation handlers are supported)</a:t>
            </a:r>
          </a:p>
          <a:p>
            <a:pPr lvl="1"/>
            <a:r>
              <a:rPr lang="en-US" dirty="0"/>
              <a:t>Since throwing specification is only known at link time</a:t>
            </a:r>
          </a:p>
          <a:p>
            <a:r>
              <a:rPr lang="en-US" sz="2400" dirty="0"/>
              <a:t>Code bases might want to avoid making narrow-contract functions </a:t>
            </a:r>
            <a:r>
              <a:rPr lang="en-US" sz="2400" dirty="0" err="1"/>
              <a:t>noexcept</a:t>
            </a:r>
            <a:endParaRPr lang="en-US" sz="2400" dirty="0"/>
          </a:p>
          <a:p>
            <a:pPr lvl="1"/>
            <a:r>
              <a:rPr lang="en-US" dirty="0"/>
              <a:t>Since one day their CAs might throw </a:t>
            </a:r>
          </a:p>
          <a:p>
            <a:pPr lvl="1"/>
            <a:r>
              <a:rPr lang="en-US" dirty="0"/>
              <a:t>And also to allow failure-based </a:t>
            </a:r>
            <a:r>
              <a:rPr lang="en-US" dirty="0" err="1"/>
              <a:t>unitesting</a:t>
            </a:r>
            <a:r>
              <a:rPr lang="en-US" dirty="0"/>
              <a:t> relying on exceptions</a:t>
            </a:r>
          </a:p>
          <a:p>
            <a:pPr lvl="1"/>
            <a:r>
              <a:rPr lang="en-US" dirty="0"/>
              <a:t>Also known as the Lakos Rule</a:t>
            </a:r>
          </a:p>
          <a:p>
            <a:pPr lvl="1"/>
            <a:r>
              <a:rPr lang="en-US" dirty="0"/>
              <a:t>I’ve personally been recommending only placing </a:t>
            </a:r>
            <a:r>
              <a:rPr lang="en-US" dirty="0" err="1"/>
              <a:t>noexcept</a:t>
            </a:r>
            <a:r>
              <a:rPr lang="en-US" dirty="0"/>
              <a:t> on cleanups and moves</a:t>
            </a:r>
          </a:p>
          <a:p>
            <a:pPr lvl="2"/>
            <a:r>
              <a:rPr lang="en-US" sz="2400" dirty="0"/>
              <a:t>Including functions reasonably expected to be on such a path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842715-318B-49F6-8B75-8BC3F6D27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2A35-81CC-4088-9903-628FC5B16538}" type="slidenum">
              <a:rPr lang="LID4096" smtClean="0"/>
              <a:t>52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123222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E84061-72A6-2911-3A60-F424159A6F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C450A-DF6D-B251-2D7D-D0B16516B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Throwing Violation Handlers and </a:t>
            </a:r>
            <a:r>
              <a:rPr lang="en-US" dirty="0" err="1"/>
              <a:t>contract_assert</a:t>
            </a:r>
            <a:r>
              <a:rPr lang="en-US" dirty="0"/>
              <a:t>(false) – are you calling me a liar?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3D963-8D2A-5669-7354-2A9FB8E45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786"/>
          </a:xfrm>
        </p:spPr>
        <p:txBody>
          <a:bodyPr>
            <a:normAutofit/>
          </a:bodyPr>
          <a:lstStyle/>
          <a:p>
            <a:r>
              <a:rPr lang="en-US" sz="2000" dirty="0"/>
              <a:t>What does </a:t>
            </a:r>
            <a:r>
              <a:rPr lang="en-US" sz="2000" dirty="0" err="1"/>
              <a:t>noexcept</a:t>
            </a:r>
            <a:r>
              <a:rPr lang="en-US" sz="2000" dirty="0"/>
              <a:t>(</a:t>
            </a:r>
            <a:r>
              <a:rPr lang="en-US" sz="2000" dirty="0" err="1"/>
              <a:t>contract_assert</a:t>
            </a:r>
            <a:r>
              <a:rPr lang="en-US" sz="2000" dirty="0"/>
              <a:t>(false)) return?</a:t>
            </a:r>
          </a:p>
        </p:txBody>
      </p:sp>
      <p:pic>
        <p:nvPicPr>
          <p:cNvPr id="5" name="Picture 4" descr="A purple and black text&#10;&#10;AI-generated content may be incorrect.">
            <a:extLst>
              <a:ext uri="{FF2B5EF4-FFF2-40B4-BE49-F238E27FC236}">
                <a16:creationId xmlns:a16="http://schemas.microsoft.com/office/drawing/2014/main" id="{51E490EC-F2DE-0745-CD0B-BF709F0D29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033" y="2209629"/>
            <a:ext cx="8857721" cy="16575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C760646-A26F-D25C-8478-05AB49D97F98}"/>
              </a:ext>
            </a:extLst>
          </p:cNvPr>
          <p:cNvSpPr txBox="1"/>
          <p:nvPr/>
        </p:nvSpPr>
        <p:spPr>
          <a:xfrm>
            <a:off x="838200" y="3867215"/>
            <a:ext cx="109175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Having contracts alter an exception specification would violate the prime directive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 a previously non-throwing function/expression may now be throwing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Depending on whether the installed violation handler is </a:t>
            </a:r>
            <a:r>
              <a:rPr lang="en-US" dirty="0" err="1"/>
              <a:t>noexcept</a:t>
            </a:r>
            <a:r>
              <a:rPr lang="en-US" dirty="0"/>
              <a:t>, which is unknown at compile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 which reason it must be assumed to be true (on platforms supporting throwing violation handlers)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30D6C-E810-9646-AFC4-FAC16F76B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2A35-81CC-4088-9903-628FC5B16538}" type="slidenum">
              <a:rPr lang="LID4096" smtClean="0"/>
              <a:t>53</a:t>
            </a:fld>
            <a:endParaRPr lang="LID4096"/>
          </a:p>
        </p:txBody>
      </p:sp>
      <p:pic>
        <p:nvPicPr>
          <p:cNvPr id="8" name="Picture 7" descr="A person in a black and white photo&#10;&#10;AI-generated content may be incorrect.">
            <a:extLst>
              <a:ext uri="{FF2B5EF4-FFF2-40B4-BE49-F238E27FC236}">
                <a16:creationId xmlns:a16="http://schemas.microsoft.com/office/drawing/2014/main" id="{F3D561FB-6CF9-2EB8-E138-A10827888C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140593" y="2344613"/>
            <a:ext cx="1065212" cy="1364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00732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6B1DC8-9792-5D43-32FF-A48F60C77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31EA3-6C6D-EE9B-61B4-DB80F2275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Throwing Violation Handlers and </a:t>
            </a:r>
            <a:r>
              <a:rPr lang="en-US" dirty="0" err="1"/>
              <a:t>contract_assert</a:t>
            </a:r>
            <a:r>
              <a:rPr lang="en-US" dirty="0"/>
              <a:t>(false) – are you calling me a liar?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0649D-299F-E33D-1CD4-C651349A8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66807" cy="4893674"/>
          </a:xfrm>
        </p:spPr>
        <p:txBody>
          <a:bodyPr>
            <a:normAutofit/>
          </a:bodyPr>
          <a:lstStyle/>
          <a:p>
            <a:r>
              <a:rPr lang="en-US" dirty="0"/>
              <a:t>Rock and hard place </a:t>
            </a:r>
          </a:p>
          <a:p>
            <a:pPr lvl="1"/>
            <a:r>
              <a:rPr lang="en-US" dirty="0"/>
              <a:t>Tell the truth and violate the prime directive</a:t>
            </a:r>
          </a:p>
          <a:p>
            <a:pPr lvl="1"/>
            <a:r>
              <a:rPr lang="en-US" dirty="0"/>
              <a:t>Or lie and be damned for all eternity</a:t>
            </a:r>
          </a:p>
          <a:p>
            <a:pPr lvl="1"/>
            <a:r>
              <a:rPr lang="en-US" dirty="0"/>
              <a:t>And we did fight over this almost for all eternity…</a:t>
            </a:r>
          </a:p>
          <a:p>
            <a:pPr lvl="1"/>
            <a:r>
              <a:rPr lang="en-US" dirty="0"/>
              <a:t>And as in other similar cases we chose to avoid the land mine altogether</a:t>
            </a:r>
          </a:p>
          <a:p>
            <a:pPr lvl="1"/>
            <a:r>
              <a:rPr lang="en-US" dirty="0"/>
              <a:t>Although this time not by making it ill-formed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053E34-47D6-AAEC-132A-7B1F39960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2A35-81CC-4088-9903-628FC5B16538}" type="slidenum">
              <a:rPr lang="LID4096" smtClean="0"/>
              <a:t>54</a:t>
            </a:fld>
            <a:endParaRPr lang="LID4096"/>
          </a:p>
        </p:txBody>
      </p:sp>
      <p:pic>
        <p:nvPicPr>
          <p:cNvPr id="5" name="Picture 4" descr="A close-up of a purple box&#10;&#10;AI-generated content may be incorrect.">
            <a:extLst>
              <a:ext uri="{FF2B5EF4-FFF2-40B4-BE49-F238E27FC236}">
                <a16:creationId xmlns:a16="http://schemas.microsoft.com/office/drawing/2014/main" id="{3AF7ABB8-4F1B-5F0D-27E1-7D8FCDC8EC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3379" y="4272462"/>
            <a:ext cx="8366296" cy="1141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3094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4AAD8-9030-F361-2EDB-F3D4A67ADD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68577-5F3B-1F8F-C284-07EFFD231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Throwing Violation Handlers and </a:t>
            </a:r>
            <a:r>
              <a:rPr lang="en-US" dirty="0" err="1"/>
              <a:t>contract_assert</a:t>
            </a:r>
            <a:r>
              <a:rPr lang="en-US" dirty="0"/>
              <a:t>(false) – are you calling me a liar?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D1649-D22E-24C1-D44D-54721FE90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353801" cy="4893674"/>
          </a:xfrm>
        </p:spPr>
        <p:txBody>
          <a:bodyPr>
            <a:normAutofit fontScale="92500"/>
          </a:bodyPr>
          <a:lstStyle/>
          <a:p>
            <a:r>
              <a:rPr lang="en-US" dirty="0"/>
              <a:t>Rock and hard place </a:t>
            </a:r>
          </a:p>
          <a:p>
            <a:pPr lvl="1"/>
            <a:r>
              <a:rPr lang="en-US" dirty="0"/>
              <a:t>But rather with a little cheating </a:t>
            </a:r>
          </a:p>
          <a:p>
            <a:pPr lvl="2"/>
            <a:r>
              <a:rPr lang="en-US" sz="2400" dirty="0"/>
              <a:t>We made </a:t>
            </a:r>
            <a:r>
              <a:rPr lang="en-US" sz="2400" dirty="0" err="1"/>
              <a:t>contract_assert</a:t>
            </a:r>
            <a:r>
              <a:rPr lang="en-US" sz="2400" dirty="0"/>
              <a:t> a statement rather than an expression</a:t>
            </a:r>
          </a:p>
          <a:p>
            <a:pPr lvl="2"/>
            <a:r>
              <a:rPr lang="en-US" sz="2400" dirty="0"/>
              <a:t>Well, I lied a bit too - this does make </a:t>
            </a:r>
            <a:r>
              <a:rPr lang="en-US" sz="2400" dirty="0" err="1"/>
              <a:t>noexcept</a:t>
            </a:r>
            <a:r>
              <a:rPr lang="en-US" sz="2400" dirty="0"/>
              <a:t>(</a:t>
            </a:r>
            <a:r>
              <a:rPr lang="en-US" sz="2400" dirty="0" err="1"/>
              <a:t>contract_assert</a:t>
            </a:r>
            <a:r>
              <a:rPr lang="en-US" sz="2400" dirty="0"/>
              <a:t>(false)) ill-formed…</a:t>
            </a:r>
          </a:p>
          <a:p>
            <a:pPr lvl="2"/>
            <a:r>
              <a:rPr lang="en-US" sz="2400" dirty="0"/>
              <a:t>This limits </a:t>
            </a:r>
            <a:r>
              <a:rPr lang="en-US" sz="2400" dirty="0" err="1"/>
              <a:t>contract_assert</a:t>
            </a:r>
            <a:r>
              <a:rPr lang="en-US" sz="2400" dirty="0"/>
              <a:t> vs C assert, which can also function as a sub-expression </a:t>
            </a:r>
          </a:p>
          <a:p>
            <a:pPr lvl="2"/>
            <a:r>
              <a:rPr lang="en-US" sz="2400" dirty="0"/>
              <a:t>Which immediately invoked lambdas help mitigate</a:t>
            </a:r>
          </a:p>
          <a:p>
            <a:pPr lvl="3"/>
            <a:r>
              <a:rPr lang="en-US" sz="2400" dirty="0"/>
              <a:t>Instead of this: </a:t>
            </a:r>
          </a:p>
          <a:p>
            <a:pPr lvl="4"/>
            <a:r>
              <a:rPr lang="en-US" sz="2400" dirty="0"/>
              <a:t>const int j = (</a:t>
            </a:r>
            <a:r>
              <a:rPr lang="en-US" sz="2400" dirty="0" err="1"/>
              <a:t>contract_assert</a:t>
            </a:r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 &gt; 0), </a:t>
            </a:r>
            <a:r>
              <a:rPr lang="en-US" sz="2400" dirty="0" err="1"/>
              <a:t>i</a:t>
            </a:r>
            <a:r>
              <a:rPr lang="en-US" sz="2400" dirty="0"/>
              <a:t>);</a:t>
            </a:r>
          </a:p>
          <a:p>
            <a:pPr lvl="3"/>
            <a:r>
              <a:rPr lang="en-US" sz="2400" dirty="0"/>
              <a:t>You can write this: </a:t>
            </a:r>
          </a:p>
          <a:p>
            <a:pPr lvl="4"/>
            <a:r>
              <a:rPr lang="en-US" sz="2400" dirty="0"/>
              <a:t>const int j = ([</a:t>
            </a:r>
            <a:r>
              <a:rPr lang="en-US" sz="2400" dirty="0" err="1"/>
              <a:t>i</a:t>
            </a:r>
            <a:r>
              <a:rPr lang="en-US" sz="2400" dirty="0"/>
              <a:t>]{ </a:t>
            </a:r>
            <a:r>
              <a:rPr lang="en-US" sz="2400" dirty="0" err="1"/>
              <a:t>contract_assert</a:t>
            </a:r>
            <a:r>
              <a:rPr lang="en-US" sz="2400" dirty="0"/>
              <a:t>(</a:t>
            </a:r>
            <a:r>
              <a:rPr lang="en-US" sz="2400" dirty="0" err="1"/>
              <a:t>i</a:t>
            </a:r>
            <a:r>
              <a:rPr lang="en-US" sz="2400" dirty="0"/>
              <a:t> &gt; 0); }(), </a:t>
            </a:r>
            <a:r>
              <a:rPr lang="en-US" sz="2400" dirty="0" err="1"/>
              <a:t>i</a:t>
            </a:r>
            <a:r>
              <a:rPr lang="en-US" sz="2400" dirty="0"/>
              <a:t>);</a:t>
            </a:r>
          </a:p>
          <a:p>
            <a:pPr lvl="4"/>
            <a:r>
              <a:rPr lang="en-US" sz="2400" dirty="0"/>
              <a:t>Which works since this works: </a:t>
            </a:r>
          </a:p>
          <a:p>
            <a:pPr lvl="5"/>
            <a:r>
              <a:rPr lang="en-US" sz="2400" dirty="0"/>
              <a:t>const int j = (void{}, </a:t>
            </a:r>
            <a:r>
              <a:rPr lang="en-US" sz="2400" dirty="0" err="1"/>
              <a:t>i</a:t>
            </a:r>
            <a:r>
              <a:rPr lang="en-US" sz="2400" dirty="0"/>
              <a:t>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BB692-7C57-989D-270C-F9005EC8F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2A35-81CC-4088-9903-628FC5B16538}" type="slidenum">
              <a:rPr lang="LID4096" smtClean="0"/>
              <a:t>55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7455107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9AE66-C3EC-5193-CBD3-16AA7AC3B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Word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15B89-6FB7-3882-ECC0-B89D32ED4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Contracts are complicated</a:t>
            </a:r>
          </a:p>
          <a:p>
            <a:pPr lvl="1"/>
            <a:r>
              <a:rPr lang="en-US" dirty="0"/>
              <a:t>As is C++</a:t>
            </a:r>
          </a:p>
          <a:p>
            <a:r>
              <a:rPr lang="en-US" dirty="0"/>
              <a:t>Which is why it took so long to have them delivered</a:t>
            </a:r>
          </a:p>
          <a:p>
            <a:r>
              <a:rPr lang="en-US" dirty="0"/>
              <a:t>But you won’t normally care about all these details</a:t>
            </a:r>
          </a:p>
          <a:p>
            <a:pPr lvl="1"/>
            <a:r>
              <a:rPr lang="en-US" dirty="0"/>
              <a:t>Like about most other C++ details</a:t>
            </a:r>
          </a:p>
          <a:p>
            <a:r>
              <a:rPr lang="en-US" dirty="0"/>
              <a:t>But you can leverage them when necessary</a:t>
            </a:r>
          </a:p>
          <a:p>
            <a:pPr lvl="1"/>
            <a:r>
              <a:rPr lang="en-US" dirty="0"/>
              <a:t>You already know what I’m going to say here…</a:t>
            </a:r>
          </a:p>
          <a:p>
            <a:r>
              <a:rPr lang="en-US" dirty="0"/>
              <a:t>At the end of the day, contracts are a great tool</a:t>
            </a:r>
          </a:p>
          <a:p>
            <a:pPr lvl="1"/>
            <a:r>
              <a:rPr lang="en-US" dirty="0"/>
              <a:t>Like C++, you know the drill…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043409-D7EC-59FD-2567-033B7A9C4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2A35-81CC-4088-9903-628FC5B16538}" type="slidenum">
              <a:rPr lang="LID4096" smtClean="0"/>
              <a:t>56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172857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6F2837-DA58-8FAC-C5C8-D35D0CAE6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47E82-ABA5-772F-BFD1-FE9CF2587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Word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C36D6-35C2-7BC1-DA73-074D81838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thanks to the many contributors who made Contracts finally happen in C++26!</a:t>
            </a:r>
          </a:p>
          <a:p>
            <a:r>
              <a:rPr lang="en-US" dirty="0"/>
              <a:t>And special thanks to 2 of them who also thoroughly reviewed my presentation draft: Timur </a:t>
            </a:r>
            <a:r>
              <a:rPr lang="en-US" dirty="0" err="1"/>
              <a:t>Doumler</a:t>
            </a:r>
            <a:r>
              <a:rPr lang="en-US" dirty="0"/>
              <a:t> and Joshua Berne</a:t>
            </a:r>
          </a:p>
          <a:p>
            <a:pPr lvl="1"/>
            <a:r>
              <a:rPr lang="en-US" sz="2800" dirty="0"/>
              <a:t>Any errors in this presentation must be due to me incorrectly implementing their remarks, with no time left for a repeat review</a:t>
            </a:r>
            <a:r>
              <a:rPr lang="en-US" dirty="0"/>
              <a:t>.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6D415E-ED11-3F9F-12FA-0632B855A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2A35-81CC-4088-9903-628FC5B16538}" type="slidenum">
              <a:rPr lang="LID4096" smtClean="0"/>
              <a:t>57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602351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07DD1-001A-A40F-FE1F-1193D5648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A89E7-FB2D-3A01-01FD-72BFE8EDA6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Let’s get in touch!</a:t>
            </a:r>
          </a:p>
          <a:p>
            <a:pPr marL="0" indent="0">
              <a:buNone/>
            </a:pPr>
            <a:r>
              <a:rPr lang="en-US" dirty="0">
                <a:hlinkClick r:id="rId3"/>
              </a:rPr>
              <a:t>andrziss@gmail.com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hlinkClick r:id="rId4"/>
              </a:rPr>
              <a:t>https://www.linkedin.com/in/andreizissu/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Questions?</a:t>
            </a:r>
          </a:p>
          <a:p>
            <a:pPr marL="0" indent="0">
              <a:buNone/>
            </a:pP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9FAE0-93EA-005C-3B75-9A3B9089F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2A35-81CC-4088-9903-628FC5B16538}" type="slidenum">
              <a:rPr lang="LID4096" smtClean="0"/>
              <a:t>58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8401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0F04A1-8704-894B-C996-1821C4DCA0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222C8-7FBF-E691-0807-B206F11BC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Postcondition Specifiers</a:t>
            </a:r>
            <a:endParaRPr lang="LID4096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95E364-C37F-1D7A-C301-FE320551C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0337" y="1395128"/>
            <a:ext cx="6811326" cy="406774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0EAF5F-6571-F878-F3BD-9116DF1A5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2A35-81CC-4088-9903-628FC5B16538}" type="slidenum">
              <a:rPr lang="LID4096" smtClean="0"/>
              <a:t>6</a:t>
            </a:fld>
            <a:endParaRPr lang="LID4096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5413E8-5D28-8747-A55E-063BC4552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62871"/>
            <a:ext cx="10515600" cy="1325562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The term “postcondition” is used in everyday language, whereas “postcondition specifier” denotes a specific syntactic element.</a:t>
            </a:r>
          </a:p>
          <a:p>
            <a:r>
              <a:rPr lang="en-US" sz="1800" i="1" dirty="0"/>
              <a:t>r</a:t>
            </a:r>
            <a:r>
              <a:rPr lang="en-US" sz="1800" dirty="0"/>
              <a:t> is directly naming the function return value – we’ll cover this later</a:t>
            </a:r>
          </a:p>
          <a:p>
            <a:r>
              <a:rPr lang="en-US" sz="1800" dirty="0"/>
              <a:t>Also keep the const parameter in mind for later…</a:t>
            </a:r>
            <a:endParaRPr lang="LID4096" sz="1800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825549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8F9DC-45B6-84F0-1737-365506738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Contract Specifiers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34B3D-7D67-88C6-58A2-2AB08D17AC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collective term for all pre and post specifiers (for preconditions and postconditions)</a:t>
            </a:r>
          </a:p>
          <a:p>
            <a:r>
              <a:rPr lang="en-US" dirty="0"/>
              <a:t>Sometimes referred to in short just as “Contract Specifiers”</a:t>
            </a:r>
          </a:p>
          <a:p>
            <a:r>
              <a:rPr lang="en-US" dirty="0"/>
              <a:t>I will often refer to them simply as pre and post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CA800F-4595-DEE7-3CAE-D7D0A1FA4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2A35-81CC-4088-9903-628FC5B16538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56399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FABE2-34EF-4408-A85B-25B37410A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 Statements (</a:t>
            </a:r>
            <a:r>
              <a:rPr lang="en-US" dirty="0" err="1"/>
              <a:t>a.k.a</a:t>
            </a:r>
            <a:r>
              <a:rPr lang="en-US" dirty="0"/>
              <a:t> </a:t>
            </a:r>
            <a:r>
              <a:rPr lang="en-US" dirty="0" err="1"/>
              <a:t>contract_assert</a:t>
            </a:r>
            <a:r>
              <a:rPr lang="en-US" dirty="0"/>
              <a:t>)</a:t>
            </a:r>
            <a:endParaRPr lang="LID4096" dirty="0"/>
          </a:p>
        </p:txBody>
      </p:sp>
      <p:pic>
        <p:nvPicPr>
          <p:cNvPr id="5" name="Content Placeholder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19AE6E9A-7A93-3BBD-AF37-C0BE67E173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073" y="1551398"/>
            <a:ext cx="8045934" cy="4664467"/>
          </a:xfr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83311F-136B-63B6-B9BF-EA91F3CFF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2A35-81CC-4088-9903-628FC5B16538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88878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A5726-A407-BF37-7AFF-66B98A56E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Contract Assertions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D95AD-7F99-3310-EEA2-AA272178D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collective term for the syntactic construct specified by function contract specifiers (pre and post) and assertion statements.</a:t>
            </a:r>
          </a:p>
          <a:p>
            <a:r>
              <a:rPr lang="en-US" dirty="0"/>
              <a:t>Previously known as CCA (contract-checking annotation) - renamed due to incorrectness, since these are not actually annotations.</a:t>
            </a:r>
          </a:p>
          <a:p>
            <a:r>
              <a:rPr lang="en-US" dirty="0"/>
              <a:t>Yes, this includes pre and post, while </a:t>
            </a:r>
            <a:r>
              <a:rPr lang="en-US" dirty="0" err="1"/>
              <a:t>contract_assert</a:t>
            </a:r>
            <a:r>
              <a:rPr lang="en-US" dirty="0"/>
              <a:t> is referred to only as “assertion statement”.</a:t>
            </a:r>
          </a:p>
          <a:p>
            <a:r>
              <a:rPr lang="en-US" dirty="0"/>
              <a:t>For convenience I will be referring to them mostly in short as “CA” – short for “contract assertion” (which is a bit of a mouthful)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ADAA29-B8D5-D891-C3EF-BEE1C0677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6C2A35-81CC-4088-9903-628FC5B16538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97002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16743</TotalTime>
  <Words>3841</Words>
  <Application>Microsoft Office PowerPoint</Application>
  <PresentationFormat>Widescreen</PresentationFormat>
  <Paragraphs>505</Paragraphs>
  <Slides>58</Slides>
  <Notes>58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2" baseType="lpstr">
      <vt:lpstr>Aptos</vt:lpstr>
      <vt:lpstr>Aptos Display</vt:lpstr>
      <vt:lpstr>Arial</vt:lpstr>
      <vt:lpstr>Office Theme</vt:lpstr>
      <vt:lpstr>PowerPoint Presentation</vt:lpstr>
      <vt:lpstr>C++ Contracts – a Meaningfully Viable Product</vt:lpstr>
      <vt:lpstr>What This Talk Is About</vt:lpstr>
      <vt:lpstr>Some quick terminology </vt:lpstr>
      <vt:lpstr>Precondition Specifiers</vt:lpstr>
      <vt:lpstr>Postcondition Specifiers</vt:lpstr>
      <vt:lpstr>Function Contract Specifiers</vt:lpstr>
      <vt:lpstr>Assertion Statements (a.k.a contract_assert)</vt:lpstr>
      <vt:lpstr>Contract Assertions</vt:lpstr>
      <vt:lpstr>Contract Predicates</vt:lpstr>
      <vt:lpstr>Some Bikeshedding History  (or whatever you choose to name it)</vt:lpstr>
      <vt:lpstr>Contract Assertions</vt:lpstr>
      <vt:lpstr>contract_assert</vt:lpstr>
      <vt:lpstr>PowerPoint Presentation</vt:lpstr>
      <vt:lpstr>PowerPoint Presentation</vt:lpstr>
      <vt:lpstr>PowerPoint Presentation</vt:lpstr>
      <vt:lpstr>Syntactic restrictions,  and how they came to be</vt:lpstr>
      <vt:lpstr>Multiple Declarations  – because we love IFNDR!</vt:lpstr>
      <vt:lpstr>Multiple Declarations  – because we love IFNDR!</vt:lpstr>
      <vt:lpstr>Multiple Declarations  – because we love IFNDR!</vt:lpstr>
      <vt:lpstr>Multiple Declarations  – because we love IFNDR!</vt:lpstr>
      <vt:lpstr>Semantics</vt:lpstr>
      <vt:lpstr>Constification  – our favorite bowel non-movement</vt:lpstr>
      <vt:lpstr>Constification  – our favorite bowel non-movement</vt:lpstr>
      <vt:lpstr>Constification  – our favorite bowel non-movement</vt:lpstr>
      <vt:lpstr>Constification  – our favorite bowel non-movement</vt:lpstr>
      <vt:lpstr>Constification  – our favorite bowel non-movement</vt:lpstr>
      <vt:lpstr>Constification  – our favorite bowel non-movement</vt:lpstr>
      <vt:lpstr>Constification  – our favorite bowel non-movement</vt:lpstr>
      <vt:lpstr>Postconditions</vt:lpstr>
      <vt:lpstr>Postconditions- Referring to the Result Object  – what is a name?</vt:lpstr>
      <vt:lpstr>Postconditions - Referring to the Result Object  – what is a name?</vt:lpstr>
      <vt:lpstr>Postconditions- Referring to the Result Object  – what is a name?</vt:lpstr>
      <vt:lpstr>Referring to Parameters in Postconditions – wait, isn’t const meaningless when passing by value?</vt:lpstr>
      <vt:lpstr>Referring to Parameters in Postconditions – wait, isn’t const meaningless when passing by value?</vt:lpstr>
      <vt:lpstr>Evaluation and Contract-Violation Handling</vt:lpstr>
      <vt:lpstr>Point of Evaluation  – who said it’s a single point?</vt:lpstr>
      <vt:lpstr>Evaluation Semantics and selection thereof  – because nothing is pre-ordained</vt:lpstr>
      <vt:lpstr>Evaluation Semantics and selection thereof  – because nothing is pre-ordained</vt:lpstr>
      <vt:lpstr>Evaluation Semantics and selection thereof  – because nothing is pre-ordained</vt:lpstr>
      <vt:lpstr>Evaluation Semantics and selection thereof  – because nothing is pre-ordained</vt:lpstr>
      <vt:lpstr>Elision and Duplication - I swear to perhaps check the truth, and check it again and again and again, so help me the semantic</vt:lpstr>
      <vt:lpstr>Elision and Duplication - I swear to perhaps check the truth, and check it again and again and again, so help me the semantic</vt:lpstr>
      <vt:lpstr>Elision and Duplication - I swear to perhaps check the truth, and check it again and again and again, so help me the semantic</vt:lpstr>
      <vt:lpstr>Elision and Duplication - I swear to perhaps check the truth, and check it again and again and again, so help me the semantic</vt:lpstr>
      <vt:lpstr>The Contract-Violation Handler  – you can’t avoid termination (or can you?)</vt:lpstr>
      <vt:lpstr>The Contract-Violation Handler  – you can’t avoid termination (or can you?)</vt:lpstr>
      <vt:lpstr>The Contract-Violation Handler  – you can’t avoid termination (or can you?)</vt:lpstr>
      <vt:lpstr>The Contract-Violation Handler  – you can’t avoid termination (or can you?)</vt:lpstr>
      <vt:lpstr>The Contract-Violation Handler  – you can’t avoid termination (or can you?)</vt:lpstr>
      <vt:lpstr>Throwing Violation Handlers and contract_assert(false) – are you calling me a liar?</vt:lpstr>
      <vt:lpstr>Throwing Violation Handlers and contract_assert(false) – are you calling me a liar?</vt:lpstr>
      <vt:lpstr>Throwing Violation Handlers and contract_assert(false) – are you calling me a liar?</vt:lpstr>
      <vt:lpstr>Throwing Violation Handlers and contract_assert(false) – are you calling me a liar?</vt:lpstr>
      <vt:lpstr>Throwing Violation Handlers and contract_assert(false) – are you calling me a liar?</vt:lpstr>
      <vt:lpstr>Final Word</vt:lpstr>
      <vt:lpstr>Final Word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Andrei Zissu</dc:creator>
  <cp:lastModifiedBy>Andrei Zissu</cp:lastModifiedBy>
  <cp:revision>168</cp:revision>
  <dcterms:created xsi:type="dcterms:W3CDTF">2025-06-06T17:10:35Z</dcterms:created>
  <dcterms:modified xsi:type="dcterms:W3CDTF">2025-06-25T19:38:50Z</dcterms:modified>
</cp:coreProperties>
</file>