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93" r:id="rId10"/>
    <p:sldId id="294" r:id="rId11"/>
    <p:sldId id="296" r:id="rId12"/>
    <p:sldId id="295" r:id="rId13"/>
    <p:sldId id="297" r:id="rId14"/>
    <p:sldId id="298" r:id="rId15"/>
    <p:sldId id="299" r:id="rId16"/>
    <p:sldId id="300" r:id="rId17"/>
    <p:sldId id="282" r:id="rId18"/>
    <p:sldId id="283" r:id="rId19"/>
    <p:sldId id="284" r:id="rId20"/>
    <p:sldId id="285" r:id="rId21"/>
    <p:sldId id="286" r:id="rId22"/>
    <p:sldId id="287" r:id="rId23"/>
    <p:sldId id="301" r:id="rId24"/>
    <p:sldId id="278" r:id="rId25"/>
    <p:sldId id="277" r:id="rId26"/>
    <p:sldId id="263" r:id="rId27"/>
    <p:sldId id="275" r:id="rId28"/>
    <p:sldId id="279" r:id="rId29"/>
    <p:sldId id="273" r:id="rId30"/>
    <p:sldId id="280" r:id="rId31"/>
    <p:sldId id="281" r:id="rId32"/>
    <p:sldId id="266" r:id="rId33"/>
    <p:sldId id="268" r:id="rId34"/>
    <p:sldId id="269" r:id="rId35"/>
    <p:sldId id="270" r:id="rId36"/>
    <p:sldId id="274" r:id="rId37"/>
    <p:sldId id="262" r:id="rId3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0B"/>
    <a:srgbClr val="F6A800"/>
    <a:srgbClr val="00AECF"/>
    <a:srgbClr val="D4002D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3" autoAdjust="0"/>
    <p:restoredTop sz="90969"/>
  </p:normalViewPr>
  <p:slideViewPr>
    <p:cSldViewPr>
      <p:cViewPr>
        <p:scale>
          <a:sx n="130" d="100"/>
          <a:sy n="130" d="100"/>
        </p:scale>
        <p:origin x="217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A60035-3644-5E45-829B-5F0137B72F4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3030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CF5542-4FEE-EB48-8F29-ABE909B30824}" type="slidenum">
              <a:rPr lang="de-DE" altLang="de-DE" sz="1200"/>
              <a:pPr/>
              <a:t>1</a:t>
            </a:fld>
            <a:endParaRPr lang="de-DE" altLang="de-DE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836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0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/>
          </a:p>
        </p:txBody>
      </p:sp>
      <p:sp>
        <p:nvSpPr>
          <p:cNvPr id="53251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9A0AE12-5BEC-9949-A2C9-4DA20895F9A0}" type="slidenum">
              <a:rPr lang="de-DE" altLang="de-DE" sz="1200"/>
              <a:pPr/>
              <a:t>7</a:t>
            </a:fld>
            <a:endParaRPr lang="de-DE" altLang="de-DE" sz="1200"/>
          </a:p>
        </p:txBody>
      </p:sp>
    </p:spTree>
    <p:extLst>
      <p:ext uri="{BB962C8B-B14F-4D97-AF65-F5344CB8AC3E}">
        <p14:creationId xmlns:p14="http://schemas.microsoft.com/office/powerpoint/2010/main" val="75522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3841-816C-9641-A7E6-B4FE08C6B97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0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C2011-3530-8B48-9B0F-FD78E166633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92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58721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ADA00-F37D-0640-9975-44087365B30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876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ED233-F481-8849-8F39-D7E3D6BBA2A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70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FD96-A98E-0F46-8A46-E45D01EF1BC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41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85B5-E2BE-BE46-9F98-DE29F33BBB4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90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E553A-E5A5-194A-93FC-0E7C71AE76E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4C0DE-D51F-4D47-9B9C-614ED3335B4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152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8E0B-D4B1-2E48-9202-2FB5A7A3292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617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C797E-A792-BF4B-8444-DA1371F4B65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32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2AC81-B41E-C64E-B8C5-B1CC8FDDB81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66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ＭＳ Ｐゴシック" pitchFamily="48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C31891D-89E6-AB4E-997F-922AD6649C1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00AE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pic>
        <p:nvPicPr>
          <p:cNvPr id="1031" name="Picture 11" descr="Uni_Aug_Logo_Basis_pos_B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t"/>
          <a:lstStyle/>
          <a:p>
            <a:pPr eaLnBrk="1" hangingPunct="1"/>
            <a:r>
              <a:rPr lang="de-DE" altLang="de-DE" sz="4000" b="1">
                <a:solidFill>
                  <a:schemeClr val="tx1"/>
                </a:solidFill>
              </a:rPr>
              <a:t>Traveling Salesman Problem</a:t>
            </a:r>
            <a:endParaRPr lang="de-DE" altLang="de-DE" sz="4000">
              <a:solidFill>
                <a:schemeClr val="tx1"/>
              </a:solidFill>
            </a:endParaRPr>
          </a:p>
        </p:txBody>
      </p:sp>
      <p:sp>
        <p:nvSpPr>
          <p:cNvPr id="14338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000" b="1"/>
              <a:t> Seminar Business Optimization mit Matlab</a:t>
            </a:r>
          </a:p>
          <a:p>
            <a:pPr eaLnBrk="1" hangingPunct="1"/>
            <a:endParaRPr lang="de-DE" altLang="de-DE" sz="3200"/>
          </a:p>
          <a:p>
            <a:pPr eaLnBrk="1" hangingPunct="1"/>
            <a:r>
              <a:rPr lang="de-DE" altLang="de-DE" sz="2000"/>
              <a:t>Franziska Kerstins</a:t>
            </a:r>
            <a:br>
              <a:rPr lang="de-DE" altLang="de-DE" sz="2000"/>
            </a:br>
            <a:r>
              <a:rPr lang="de-DE" altLang="de-DE" sz="2000"/>
              <a:t>Philipp Paul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9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  <p:pic>
        <p:nvPicPr>
          <p:cNvPr id="24579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92600"/>
            <a:ext cx="321627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11560" y="1340768"/>
            <a:ext cx="7992888" cy="4836195"/>
          </a:xfrm>
          <a:blipFill rotWithShape="0">
            <a:blip r:embed="rId2"/>
            <a:stretch>
              <a:fillRect l="-1144" b="-8071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8650" y="4149725"/>
            <a:ext cx="7921625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628650" y="2997200"/>
            <a:ext cx="7921625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7831782" cy="4836195"/>
          </a:xfrm>
          <a:blipFill rotWithShape="0">
            <a:blip r:embed="rId2"/>
            <a:stretch>
              <a:fillRect l="-1167" r="-15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3097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3"/>
            </a:pPr>
            <a:r>
              <a:rPr lang="de-DE" altLang="de-DE" sz="2000"/>
              <a:t>Befüllen von </a:t>
            </a:r>
            <a:r>
              <a:rPr lang="de-DE" altLang="de-DE" sz="2000" b="1"/>
              <a:t>Aeq</a:t>
            </a:r>
            <a:r>
              <a:rPr lang="de-DE" altLang="de-DE" sz="2000"/>
              <a:t>:</a:t>
            </a:r>
          </a:p>
          <a:p>
            <a:pPr marL="0" indent="0">
              <a:buFontTx/>
              <a:buNone/>
            </a:pPr>
            <a:r>
              <a:rPr lang="de-DE" altLang="de-DE" sz="2000"/>
              <a:t/>
            </a:r>
            <a:br>
              <a:rPr lang="de-DE" altLang="de-DE" sz="2000"/>
            </a:b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for</a:t>
            </a: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i = 1:tour_length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edges_to_i = zeros(length(edges), 1);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en-US" altLang="de-DE" sz="1600">
                <a:solidFill>
                  <a:srgbClr val="0000FF"/>
                </a:solidFill>
                <a:latin typeface="courier" charset="0"/>
              </a:rPr>
              <a:t>for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j = 1:length(edges)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    </a:t>
            </a:r>
            <a:r>
              <a:rPr lang="en-US" altLang="de-DE" sz="1600">
                <a:solidFill>
                  <a:srgbClr val="0000FF"/>
                </a:solidFill>
                <a:latin typeface="courier" charset="0"/>
              </a:rPr>
              <a:t>if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edges(j,1) == i || edges(j,2) == i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        edges_to_i(j) = 1;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   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Hinzufügen der Nebenbedingung</a:t>
            </a: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    Aeq(i+1,:) = edges_to_i'; 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0000FF"/>
                </a:solidFill>
                <a:latin typeface="courier" charset="0"/>
              </a:rPr>
              <a:t>end</a:t>
            </a:r>
            <a:endParaRPr lang="de-DE" altLang="de-DE" sz="1600" b="1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r>
              <a:rPr lang="de-DE" altLang="de-DE" sz="1600"/>
              <a:t/>
            </a:r>
            <a:br>
              <a:rPr lang="de-DE" altLang="de-DE" sz="1600"/>
            </a:b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21605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4"/>
            </a:pPr>
            <a:r>
              <a:rPr lang="de-DE" altLang="de-DE" sz="2000"/>
              <a:t>Befüllen von </a:t>
            </a:r>
            <a:r>
              <a:rPr lang="de-DE" altLang="de-DE" sz="2000" b="1"/>
              <a:t>beq</a:t>
            </a:r>
            <a:r>
              <a:rPr lang="de-DE" altLang="de-DE" sz="2000"/>
              <a:t>:</a:t>
            </a:r>
            <a:br>
              <a:rPr lang="de-DE" altLang="de-DE" sz="2000"/>
            </a:br>
            <a:endParaRPr lang="de-DE" altLang="de-DE" sz="2000"/>
          </a:p>
          <a:p>
            <a:pPr marL="0" indent="0">
              <a:buFontTx/>
              <a:buNone/>
            </a:pPr>
            <a:r>
              <a:rPr lang="de-DE" altLang="de-DE" sz="2000"/>
              <a:t> 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Eine gültige Tour muss so viele Kanten wie Knoten haben</a:t>
            </a:r>
            <a:endParaRPr lang="de-DE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beq(1) = tour_length;</a:t>
            </a:r>
          </a:p>
          <a:p>
            <a:pPr marL="0" indent="0">
              <a:buFontTx/>
              <a:buNone/>
            </a:pPr>
            <a:endParaRPr lang="en-US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altLang="de-DE" sz="1600">
                <a:solidFill>
                  <a:srgbClr val="228B22"/>
                </a:solidFill>
                <a:latin typeface="courier" charset="0"/>
              </a:rPr>
              <a:t>% Jeder Knoten hat genau zwei Kanten </a:t>
            </a:r>
            <a:endParaRPr lang="en-US" altLang="de-DE" sz="1600">
              <a:solidFill>
                <a:srgbClr val="000000"/>
              </a:solidFill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de-DE" sz="1600">
                <a:solidFill>
                  <a:srgbClr val="000000"/>
                </a:solidFill>
                <a:latin typeface="courier" charset="0"/>
              </a:rPr>
              <a:t> beq(:,(2:tour_length+1)) = 2;</a:t>
            </a:r>
          </a:p>
          <a:p>
            <a:pPr marL="0" indent="0">
              <a:buFontTx/>
              <a:buNone/>
            </a:pPr>
            <a:r>
              <a:rPr lang="de-DE" altLang="de-DE" sz="1600">
                <a:solidFill>
                  <a:srgbClr val="000000"/>
                </a:solidFill>
                <a:latin typeface="courier" charset="0"/>
              </a:rPr>
              <a:t> beq = beq';</a:t>
            </a:r>
            <a:endParaRPr lang="de-DE" altLang="de-DE" sz="2000"/>
          </a:p>
          <a:p>
            <a:pPr marL="0" indent="0">
              <a:lnSpc>
                <a:spcPct val="150000"/>
              </a:lnSpc>
              <a:buFontTx/>
              <a:buAutoNum type="arabicPeriod"/>
            </a:pP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r>
              <a:rPr lang="de-DE" altLang="de-DE" sz="1600"/>
              <a:t/>
            </a:r>
            <a:br>
              <a:rPr lang="de-DE" altLang="de-DE" sz="1600"/>
            </a:b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708275"/>
            <a:ext cx="7921625" cy="1152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/>
              <a:t>Umsetzung in MatLab,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5"/>
            </a:pPr>
            <a:r>
              <a:rPr lang="de-DE" altLang="de-DE" sz="2000"/>
              <a:t>Setzen der Schranken </a:t>
            </a:r>
            <a:r>
              <a:rPr lang="de-DE" altLang="de-DE" sz="2000" b="1"/>
              <a:t>lb</a:t>
            </a:r>
            <a:r>
              <a:rPr lang="de-DE" altLang="de-DE" sz="2000"/>
              <a:t> und </a:t>
            </a:r>
            <a:r>
              <a:rPr lang="de-DE" altLang="de-DE" sz="2000" b="1"/>
              <a:t>ub</a:t>
            </a:r>
            <a:r>
              <a:rPr lang="de-DE" altLang="de-DE" sz="2000"/>
              <a:t>:</a:t>
            </a:r>
            <a:br>
              <a:rPr lang="de-DE" altLang="de-DE" sz="2000"/>
            </a:br>
            <a:endParaRPr lang="de-DE" altLang="de-DE" sz="2000"/>
          </a:p>
          <a:p>
            <a:pPr marL="0" indent="0">
              <a:buFontTx/>
              <a:buNone/>
            </a:pPr>
            <a:r>
              <a:rPr lang="de-DE" altLang="de-DE" sz="2000">
                <a:solidFill>
                  <a:srgbClr val="000000"/>
                </a:solidFill>
                <a:latin typeface="courier" charset="0"/>
              </a:rPr>
              <a:t> lb = zeros(edges_length,1);</a:t>
            </a:r>
          </a:p>
          <a:p>
            <a:pPr marL="0" indent="0">
              <a:buFontTx/>
              <a:buNone/>
            </a:pPr>
            <a:r>
              <a:rPr lang="de-DE" altLang="de-DE" sz="2000">
                <a:solidFill>
                  <a:srgbClr val="000000"/>
                </a:solidFill>
                <a:latin typeface="courier" charset="0"/>
              </a:rPr>
              <a:t> ub =  ones(edges_length,1);</a:t>
            </a:r>
            <a:endParaRPr lang="de-DE" altLang="de-DE" sz="2000"/>
          </a:p>
          <a:p>
            <a:pPr marL="400050" lvl="1" indent="0">
              <a:lnSpc>
                <a:spcPct val="150000"/>
              </a:lnSpc>
              <a:buFontTx/>
              <a:buNone/>
            </a:pPr>
            <a:endParaRPr lang="de-DE" altLang="de-DE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Formulierung MatLab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628650" y="2636838"/>
            <a:ext cx="7921625" cy="936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31138" cy="483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 dirty="0"/>
              <a:t>Umsetzung in </a:t>
            </a:r>
            <a:r>
              <a:rPr lang="de-DE" altLang="de-DE" sz="2400" dirty="0" err="1"/>
              <a:t>MatLab</a:t>
            </a:r>
            <a:r>
              <a:rPr lang="de-DE" altLang="de-DE" sz="2400" dirty="0"/>
              <a:t>, Vorgehen:</a:t>
            </a:r>
          </a:p>
          <a:p>
            <a:pPr marL="0" indent="0">
              <a:lnSpc>
                <a:spcPct val="150000"/>
              </a:lnSpc>
              <a:buFontTx/>
              <a:buAutoNum type="arabicPeriod" startAt="6"/>
            </a:pPr>
            <a:r>
              <a:rPr lang="de-DE" altLang="de-DE" sz="2400" dirty="0"/>
              <a:t>Aufruf von </a:t>
            </a:r>
            <a:r>
              <a:rPr lang="de-DE" altLang="de-DE" sz="2400" b="1" dirty="0" err="1"/>
              <a:t>intlinprog</a:t>
            </a:r>
            <a:r>
              <a:rPr lang="de-DE" altLang="de-DE" sz="2400" dirty="0"/>
              <a:t>: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result,unsed,exitflag,output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] =</a:t>
            </a:r>
            <a:br>
              <a:rPr lang="de-DE" altLang="de-DE" sz="1800" dirty="0">
                <a:solidFill>
                  <a:srgbClr val="000000"/>
                </a:solidFill>
                <a:latin typeface="courier" charset="0"/>
              </a:rPr>
            </a:b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intlinprog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distances,intcon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,[],[],</a:t>
            </a:r>
            <a:r>
              <a:rPr lang="de-DE" altLang="de-DE" sz="1800" dirty="0" err="1">
                <a:solidFill>
                  <a:srgbClr val="000000"/>
                </a:solidFill>
                <a:latin typeface="courier" charset="0"/>
              </a:rPr>
              <a:t>Aeq,beq,lb,ub,opts</a:t>
            </a:r>
            <a:r>
              <a:rPr lang="de-DE" altLang="de-DE" sz="18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pPr lvl="1">
              <a:lnSpc>
                <a:spcPct val="150000"/>
              </a:lnSpc>
            </a:pPr>
            <a:endParaRPr lang="de-DE" altLang="de-DE" sz="180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altLang="de-DE" sz="2400" dirty="0"/>
              <a:t>Ergebnisvariablen:</a:t>
            </a:r>
          </a:p>
          <a:p>
            <a:pPr marL="0" indent="0">
              <a:lnSpc>
                <a:spcPct val="150000"/>
              </a:lnSpc>
              <a:buFont typeface="Symbol" charset="2"/>
              <a:buChar char="-"/>
            </a:pPr>
            <a:r>
              <a:rPr lang="de-DE" altLang="de-DE" sz="1800" b="1" dirty="0" err="1"/>
              <a:t>Result</a:t>
            </a:r>
            <a:r>
              <a:rPr lang="de-DE" altLang="de-DE" sz="1800" dirty="0"/>
              <a:t>: Liste mit Kanten, die in der Lösung enthalten sind</a:t>
            </a:r>
          </a:p>
          <a:p>
            <a:pPr marL="0" indent="0">
              <a:lnSpc>
                <a:spcPct val="150000"/>
              </a:lnSpc>
              <a:buFont typeface="Symbol" charset="2"/>
              <a:buChar char="-"/>
            </a:pPr>
            <a:r>
              <a:rPr lang="de-DE" altLang="de-DE" sz="1800" b="1" dirty="0" err="1"/>
              <a:t>Exitflag</a:t>
            </a:r>
            <a:r>
              <a:rPr lang="de-DE" altLang="de-DE" sz="1800" dirty="0"/>
              <a:t>: Gibt an ob der Optimierung konvergiert ist</a:t>
            </a:r>
          </a:p>
          <a:p>
            <a:pPr marL="0" indent="0">
              <a:buFont typeface="Symbol" charset="2"/>
              <a:buChar char="-"/>
            </a:pPr>
            <a:r>
              <a:rPr lang="de-DE" altLang="de-DE" sz="1800" b="1" dirty="0"/>
              <a:t>Output</a:t>
            </a:r>
            <a:r>
              <a:rPr lang="de-DE" altLang="de-DE" sz="1800" dirty="0"/>
              <a:t>: Ist </a:t>
            </a:r>
            <a:r>
              <a:rPr lang="de-DE" altLang="de-DE" sz="1800" dirty="0" err="1"/>
              <a:t>output.absolutegap</a:t>
            </a:r>
            <a:r>
              <a:rPr lang="de-DE" altLang="de-DE" sz="1800" dirty="0"/>
              <a:t> = 0 ist die gefundene Lösung Optimal 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de-DE" alt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Beispiel</a:t>
            </a:r>
          </a:p>
        </p:txBody>
      </p:sp>
      <p:pic>
        <p:nvPicPr>
          <p:cNvPr id="3174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optimale Lösung </a:t>
            </a:r>
          </a:p>
        </p:txBody>
      </p:sp>
      <p:pic>
        <p:nvPicPr>
          <p:cNvPr id="32770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erreichte Lösung</a:t>
            </a:r>
          </a:p>
        </p:txBody>
      </p:sp>
      <p:pic>
        <p:nvPicPr>
          <p:cNvPr id="33794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1638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628775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000" dirty="0"/>
              <a:t>Das </a:t>
            </a:r>
            <a:r>
              <a:rPr lang="de-DE" altLang="de-DE" sz="2000" dirty="0" err="1"/>
              <a:t>Traveling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Salesman</a:t>
            </a:r>
            <a:r>
              <a:rPr lang="de-DE" altLang="de-DE" sz="2000" dirty="0"/>
              <a:t> Problem</a:t>
            </a:r>
          </a:p>
          <a:p>
            <a:r>
              <a:rPr lang="de-DE" altLang="de-DE" sz="2000" dirty="0"/>
              <a:t>Exakte Lösung</a:t>
            </a:r>
          </a:p>
          <a:p>
            <a:pPr lvl="1"/>
            <a:r>
              <a:rPr lang="de-DE" altLang="de-DE" sz="2000" dirty="0" err="1"/>
              <a:t>Brute</a:t>
            </a:r>
            <a:r>
              <a:rPr lang="de-DE" altLang="de-DE" sz="2000" dirty="0"/>
              <a:t> Force</a:t>
            </a:r>
          </a:p>
          <a:p>
            <a:pPr lvl="1"/>
            <a:r>
              <a:rPr lang="de-DE" altLang="de-DE" sz="2000" dirty="0"/>
              <a:t>Linear </a:t>
            </a:r>
            <a:r>
              <a:rPr lang="de-DE" altLang="de-DE" sz="2000" dirty="0" err="1"/>
              <a:t>Programming</a:t>
            </a:r>
            <a:endParaRPr lang="de-DE" altLang="de-DE" sz="2000" dirty="0"/>
          </a:p>
          <a:p>
            <a:r>
              <a:rPr lang="de-DE" altLang="de-DE" sz="2000" dirty="0"/>
              <a:t>Heuristiken</a:t>
            </a:r>
          </a:p>
          <a:p>
            <a:pPr lvl="1"/>
            <a:r>
              <a:rPr lang="de-DE" altLang="de-DE" sz="2000" dirty="0"/>
              <a:t>Eröffnungsverfahren: </a:t>
            </a:r>
          </a:p>
          <a:p>
            <a:pPr lvl="2"/>
            <a:r>
              <a:rPr lang="de-DE" altLang="de-DE" sz="1400" dirty="0"/>
              <a:t>Bester Nachfolger (Übung)</a:t>
            </a:r>
          </a:p>
          <a:p>
            <a:pPr lvl="2"/>
            <a:r>
              <a:rPr lang="de-DE" altLang="de-DE" sz="1400" dirty="0"/>
              <a:t>Christofides</a:t>
            </a:r>
          </a:p>
          <a:p>
            <a:pPr lvl="1"/>
            <a:r>
              <a:rPr lang="de-DE" altLang="de-DE" sz="2000" dirty="0"/>
              <a:t>Verbesserungsverfahren:  </a:t>
            </a:r>
            <a:r>
              <a:rPr lang="de-DE" altLang="de-DE" sz="1800" dirty="0" err="1"/>
              <a:t>r</a:t>
            </a:r>
            <a:r>
              <a:rPr lang="de-DE" altLang="de-DE" sz="1800" dirty="0"/>
              <a:t>-optimales Verfahren (2-opt, 3-opt)</a:t>
            </a:r>
          </a:p>
          <a:p>
            <a:r>
              <a:rPr lang="de-DE" altLang="de-DE" sz="2000" dirty="0"/>
              <a:t>Vergleich der Verfahren</a:t>
            </a:r>
          </a:p>
          <a:p>
            <a:r>
              <a:rPr lang="de-DE" altLang="de-DE" sz="2000" dirty="0"/>
              <a:t>Live-Demo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4784"/>
                <a:ext cx="7886700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400" b="1" dirty="0" smtClean="0"/>
                  <a:t>Wo liegt das Problem?</a:t>
                </a:r>
                <a:endParaRPr lang="de-DE" sz="2400" b="1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 smtClean="0"/>
                  <a:t>Lösung erfüllt alle Anforderungen: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6 Kanten insgesamt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Jeder Knoten hat zwei Kanten 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Alle Touren sind geschlossen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charset="2"/>
                  <a:buChar char="-"/>
                  <a:tabLst/>
                  <a:defRPr/>
                </a:pPr>
                <a:r>
                  <a:rPr lang="de-DE" sz="1800" dirty="0" smtClean="0"/>
                  <a:t>Alle Knoten werden besucht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charset="2"/>
                  <a:buChar char="à"/>
                  <a:tabLst/>
                  <a:defRPr/>
                </a:pPr>
                <a:r>
                  <a:rPr lang="de-DE" sz="1800" dirty="0" smtClean="0">
                    <a:sym typeface="Wingdings"/>
                  </a:rPr>
                  <a:t>Sub-Touren werden bisher nicht ausgeschlossen!</a:t>
                </a:r>
                <a:endParaRPr lang="de-DE" sz="1800" dirty="0" smtClean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de-DE" sz="2000" b="1" dirty="0" smtClean="0"/>
                  <a:t>Problemlösung: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Symbol" charset="2"/>
                  <a:buChar char="-"/>
                </a:pPr>
                <a:r>
                  <a:rPr lang="de-DE" sz="1800" dirty="0" smtClean="0"/>
                  <a:t>Neue Nebenbedingung, die die jeweiligen Sub-Touren verbietet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Symbol" charset="2"/>
                  <a:buChar char="-"/>
                </a:pPr>
                <a:r>
                  <a:rPr lang="de-DE" sz="1800" dirty="0" smtClean="0"/>
                  <a:t>Jedoch: Anzahl der möglichen Sub-Touren beträgt:</a:t>
                </a:r>
              </a:p>
              <a:p>
                <a:pPr marL="0" indent="0"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de-DE" sz="2800" b="0" i="1" smtClean="0">
                        <a:latin typeface="Cambria Math" charset="0"/>
                      </a:rPr>
                      <m:t>−2(</m:t>
                    </m:r>
                    <m:r>
                      <a:rPr lang="de-DE" sz="2800" b="0" i="1" smtClean="0">
                        <a:latin typeface="Cambria Math" charset="0"/>
                      </a:rPr>
                      <m:t>𝑛</m:t>
                    </m:r>
                    <m:r>
                      <a:rPr lang="de-DE" sz="2800" b="0" i="1" smtClean="0">
                        <a:latin typeface="Cambria Math" charset="0"/>
                      </a:rPr>
                      <m:t>−1)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 smtClean="0"/>
                  <a:t>Der Ausschluss aller Sub-Touren ist daher nicht praktikabel.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4784"/>
                <a:ext cx="7886700" cy="4351338"/>
              </a:xfrm>
              <a:blipFill rotWithShape="0">
                <a:blip r:embed="rId2"/>
                <a:stretch>
                  <a:fillRect l="-1159" b="-29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Lösen von Sub-Touren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628650" y="2625725"/>
            <a:ext cx="7921625" cy="38274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e-DE" altLang="de-DE"/>
              <a:t>Iteratives Vorgehen: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Optimiere ohne die Berücksichtigung von Sub-Touren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Zähle die Anzahl der Sub-Touren in der Lösung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Ist die Anzahl &gt; 1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Füge für jede Sub-Tour eine Nebenbedingung hinzu, die die Sub-Tour verbietet 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Optimiere erneut</a:t>
            </a:r>
          </a:p>
          <a:p>
            <a:pPr marL="914400" lvl="1" indent="-514350" eaLnBrk="1" hangingPunct="1">
              <a:lnSpc>
                <a:spcPct val="150000"/>
              </a:lnSpc>
              <a:spcBef>
                <a:spcPct val="0"/>
              </a:spcBef>
              <a:buFont typeface="Symbol" charset="2"/>
              <a:buChar char="-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Gehe zu 2.)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de-DE" altLang="de-DE" sz="1800">
                <a:solidFill>
                  <a:srgbClr val="404040"/>
                </a:solidFill>
                <a:latin typeface="courier" charset="0"/>
              </a:rPr>
              <a:t>Ist die Anzahl der Sub-Tour = 1 wurde eine gültige Lösung gefunden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Linear </a:t>
            </a:r>
            <a:r>
              <a:rPr lang="de-DE" altLang="de-DE" dirty="0" err="1"/>
              <a:t>Programming</a:t>
            </a:r>
            <a:r>
              <a:rPr lang="de-DE" altLang="de-DE" dirty="0"/>
              <a:t> - Lösen von Sub-Touren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blipFill rotWithShape="0">
            <a:blip r:embed="rId2"/>
            <a:stretch>
              <a:fillRect l="-1932" t="-1821" r="-2164" b="-4762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– Beispiel: optimale Lösung </a:t>
            </a:r>
          </a:p>
        </p:txBody>
      </p:sp>
      <p:pic>
        <p:nvPicPr>
          <p:cNvPr id="37890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91440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Eröffnungsverfahren – Bester Nachfolger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78867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Eröffnungsverfahren: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Konstruktion einer (ersten) zulässigen Lösung</a:t>
            </a:r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Bester Nachfolger (Übung):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schlichter,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Startknoten </a:t>
            </a:r>
            <a:r>
              <a:rPr lang="de-DE" sz="1600" dirty="0"/>
              <a:t>v</a:t>
            </a:r>
            <a:r>
              <a:rPr lang="de-DE" sz="1600" baseline="-25000" dirty="0"/>
              <a:t>1 </a:t>
            </a:r>
            <a:endParaRPr lang="de-DE" altLang="de-DE" sz="1600" dirty="0" smtClean="0"/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lvl="2">
              <a:defRPr/>
            </a:pPr>
            <a:r>
              <a:rPr lang="de-DE" altLang="de-DE" sz="1600" dirty="0" smtClean="0"/>
              <a:t>Wählen des nachfolgenden Knotens anhand des geringsten Kantengewichts: 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dirty="0" smtClean="0"/>
              <a:t>) = min {c(v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, i) | i </a:t>
            </a:r>
            <a:r>
              <a:rPr lang="el-GR" sz="1600" dirty="0" smtClean="0"/>
              <a:t>ϵ</a:t>
            </a:r>
            <a:r>
              <a:rPr lang="de-DE" sz="1600" dirty="0" smtClean="0"/>
              <a:t> V \ {v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 …, 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}}</a:t>
            </a:r>
          </a:p>
          <a:p>
            <a:pPr lvl="2">
              <a:defRPr/>
            </a:pPr>
            <a:r>
              <a:rPr lang="de-DE" altLang="de-DE" sz="1600" dirty="0" smtClean="0"/>
              <a:t>Bei 2 Nachfolgeknoten mit dem gleichen Kantengewicht, wird der Knoten mit der größeren Zahl genommen</a:t>
            </a:r>
          </a:p>
          <a:p>
            <a:pPr lvl="2">
              <a:defRPr/>
            </a:pPr>
            <a:r>
              <a:rPr lang="de-DE" altLang="de-DE" sz="1600" dirty="0" smtClean="0"/>
              <a:t>Abbruch der Heuristik: </a:t>
            </a:r>
          </a:p>
          <a:p>
            <a:pPr lvl="3">
              <a:defRPr/>
            </a:pPr>
            <a:r>
              <a:rPr lang="de-DE" altLang="de-DE" sz="1200" dirty="0" smtClean="0"/>
              <a:t>Alle Knoten sind in der Rundreise enthalten </a:t>
            </a:r>
            <a:r>
              <a:rPr lang="de-DE" altLang="de-DE" sz="1200" dirty="0" smtClean="0">
                <a:sym typeface="Wingdings" panose="05000000000000000000" pitchFamily="2" charset="2"/>
              </a:rPr>
              <a:t> Anhängen des Startknotens an die Tour</a:t>
            </a:r>
            <a:endParaRPr lang="de-DE" altLang="de-DE" sz="1200" dirty="0" smtClean="0"/>
          </a:p>
          <a:p>
            <a:pPr lvl="3">
              <a:defRPr/>
            </a:pPr>
            <a:r>
              <a:rPr lang="de-DE" altLang="de-DE" sz="1200" dirty="0" smtClean="0"/>
              <a:t>Es kann kein zulässiger Knoten mehr erreicht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Eröffnungsverfahren – Christofides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41438"/>
            <a:ext cx="8191500" cy="5183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Christofides: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/>
              <a:t>Ungerichteter</a:t>
            </a:r>
            <a:r>
              <a:rPr lang="de-DE" altLang="de-DE" sz="1600" dirty="0"/>
              <a:t>, vollständiger, bewerteter Graph </a:t>
            </a:r>
            <a:r>
              <a:rPr lang="de-DE" altLang="de-DE" sz="1600" dirty="0" smtClean="0"/>
              <a:t>G mit n Knoten</a:t>
            </a:r>
            <a:endParaRPr lang="de-DE" altLang="de-DE" sz="1600" dirty="0"/>
          </a:p>
          <a:p>
            <a:pPr lvl="2">
              <a:defRPr/>
            </a:pPr>
            <a:r>
              <a:rPr lang="de-DE" altLang="de-DE" sz="1600" dirty="0" smtClean="0"/>
              <a:t>Metrisches TSP 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/>
              <a:t>Erfüllung </a:t>
            </a:r>
            <a:r>
              <a:rPr lang="de-DE" altLang="de-DE" sz="1600" dirty="0"/>
              <a:t>der </a:t>
            </a:r>
            <a:r>
              <a:rPr lang="de-DE" altLang="de-DE" sz="1600" dirty="0" smtClean="0"/>
              <a:t>Dreiecksungleichung:</a:t>
            </a:r>
            <a:endParaRPr lang="de-DE" altLang="de-DE" sz="2000" dirty="0" smtClean="0"/>
          </a:p>
          <a:p>
            <a:pPr lvl="1">
              <a:defRPr/>
            </a:pPr>
            <a:r>
              <a:rPr lang="de-DE" altLang="de-DE" sz="2000" dirty="0" smtClean="0"/>
              <a:t>Vorgehen</a:t>
            </a:r>
          </a:p>
          <a:p>
            <a:pPr lvl="2">
              <a:defRPr/>
            </a:pPr>
            <a:r>
              <a:rPr lang="de-DE" altLang="de-DE" sz="1600" dirty="0" smtClean="0"/>
              <a:t>1. Schritt: Bestimmung eines minimal aufspannenden Baum T von G		    (Prim Algorithmus)</a:t>
            </a:r>
          </a:p>
          <a:p>
            <a:pPr lvl="2">
              <a:defRPr/>
            </a:pPr>
            <a:r>
              <a:rPr lang="de-DE" altLang="de-DE" sz="1600" dirty="0" smtClean="0"/>
              <a:t>2. Schritt: Bilden des vollständigen Graphen G‘ aus allen Knoten von T	    mit ungeradem Knotengrad. </a:t>
            </a:r>
          </a:p>
          <a:p>
            <a:pPr marL="914400" lvl="2" indent="0">
              <a:buFontTx/>
              <a:buNone/>
              <a:defRPr/>
            </a:pPr>
            <a:r>
              <a:rPr lang="de-DE" altLang="de-DE" sz="1600" dirty="0" smtClean="0"/>
              <a:t>	    (Kantengewichte entsprechen denen von G)</a:t>
            </a:r>
          </a:p>
          <a:p>
            <a:pPr marL="914400" lvl="2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    Minimal-Kosten-</a:t>
            </a:r>
            <a:r>
              <a:rPr lang="de-DE" altLang="de-DE" sz="1600" dirty="0" err="1" smtClean="0"/>
              <a:t>Matching</a:t>
            </a:r>
            <a:r>
              <a:rPr lang="de-DE" altLang="de-DE" sz="1600" dirty="0" smtClean="0"/>
              <a:t>: jeweils 2 Knoten des G‘ werden so 	    miteinander verbunden, dass die Summe der </a:t>
            </a:r>
            <a:r>
              <a:rPr lang="de-DE" altLang="de-DE" sz="1600" dirty="0"/>
              <a:t>G</a:t>
            </a:r>
            <a:r>
              <a:rPr lang="de-DE" altLang="de-DE" sz="1600" dirty="0" smtClean="0"/>
              <a:t>ewichte der 	    zugefügten Kanten minimal ist.</a:t>
            </a:r>
          </a:p>
          <a:p>
            <a:pPr lvl="2">
              <a:defRPr/>
            </a:pPr>
            <a:r>
              <a:rPr lang="de-DE" altLang="de-DE" sz="1600" dirty="0" smtClean="0"/>
              <a:t>3. Schritt: Bestimmung eines Kreises, der jeden Knoten mind. einmal enthält 	    (Euler Tour)</a:t>
            </a:r>
          </a:p>
          <a:p>
            <a:pPr marL="914400" lvl="2" indent="0">
              <a:buFontTx/>
              <a:buNone/>
              <a:defRPr/>
            </a:pPr>
            <a:r>
              <a:rPr lang="de-DE" altLang="de-DE" sz="1600" dirty="0" smtClean="0"/>
              <a:t>	    Entfernen der bereits besuchten Knoten, Direktverbindungen 	    können aufgrund der Dreiecksungleichung die Rundreise nicht 	    verlängern (Rundreise)</a:t>
            </a:r>
          </a:p>
          <a:p>
            <a:pPr marL="1371600" lvl="3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   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420938"/>
            <a:ext cx="143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r-optimal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381125"/>
            <a:ext cx="78867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Verbesserungsverfahren: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Finden einer verbesserten </a:t>
            </a:r>
            <a:r>
              <a:rPr lang="de-DE" altLang="de-DE" sz="1600" dirty="0"/>
              <a:t>(lokal </a:t>
            </a:r>
            <a:r>
              <a:rPr lang="de-DE" altLang="de-DE" sz="1600" dirty="0" smtClean="0"/>
              <a:t>optimierten)  Lösung durch </a:t>
            </a:r>
            <a:r>
              <a:rPr lang="de-DE" altLang="de-DE" sz="1600" dirty="0"/>
              <a:t>sukzessive </a:t>
            </a:r>
            <a:r>
              <a:rPr lang="de-DE" altLang="de-DE" sz="1600" dirty="0" smtClean="0"/>
              <a:t>Lösungstransformation</a:t>
            </a:r>
          </a:p>
          <a:p>
            <a:pPr marL="400050" lvl="2" indent="0">
              <a:buFontTx/>
              <a:buNone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       Angabe einer ersten zulässigen Rundreise ist notwendig!</a:t>
            </a:r>
            <a:endParaRPr lang="de-DE" altLang="de-DE" dirty="0" smtClean="0"/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r-optimale Verfahren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Versuch: Verbesserung der aktuellen Rundreise durch Austausch von            </a:t>
            </a:r>
            <a:r>
              <a:rPr lang="de-DE" altLang="de-DE" sz="1600" dirty="0"/>
              <a:t>	 </a:t>
            </a:r>
            <a:r>
              <a:rPr lang="de-DE" altLang="de-DE" sz="1600" dirty="0" smtClean="0"/>
              <a:t>           maximal r Kanten gegen maximal r ‚andere‘ Kanten (r-Tausch)</a:t>
            </a:r>
          </a:p>
          <a:p>
            <a:pPr marL="400050" lvl="2" indent="0">
              <a:buFontTx/>
              <a:buNone/>
              <a:defRPr/>
            </a:pP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   eine r-optimale Rundreise = k-optimal, für k ≤ r;</a:t>
            </a:r>
          </a:p>
          <a:p>
            <a:pPr marL="400050" lvl="2" indent="0">
              <a:buFontTx/>
              <a:buNone/>
              <a:defRPr/>
            </a:pPr>
            <a:endParaRPr lang="de-DE" altLang="de-DE" sz="1600" dirty="0" smtClean="0"/>
          </a:p>
          <a:p>
            <a:pPr marL="742950" lvl="2" indent="-342900">
              <a:defRPr/>
            </a:pPr>
            <a:r>
              <a:rPr lang="de-DE" altLang="de-DE" sz="1600" dirty="0"/>
              <a:t>r</a:t>
            </a:r>
            <a:r>
              <a:rPr lang="de-DE" altLang="de-DE" sz="1600" dirty="0" smtClean="0"/>
              <a:t>-optimal: durch den r-Tausch kann keine bessere Rundreise gefunden 		             werden</a:t>
            </a:r>
            <a:endParaRPr lang="de-DE" altLang="de-DE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2-opt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047038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2-opt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Rundreise [</a:t>
            </a:r>
            <a:r>
              <a:rPr lang="de-DE" sz="1600" dirty="0"/>
              <a:t>v</a:t>
            </a:r>
            <a:r>
              <a:rPr lang="de-DE" sz="1600" baseline="-25000" dirty="0"/>
              <a:t>1</a:t>
            </a:r>
            <a:r>
              <a:rPr lang="de-DE" sz="1600" dirty="0" smtClean="0"/>
              <a:t>,…, </a:t>
            </a:r>
            <a:r>
              <a:rPr lang="de-DE" sz="1600" dirty="0" err="1"/>
              <a:t>v</a:t>
            </a:r>
            <a:r>
              <a:rPr lang="de-DE" sz="1600" baseline="-25000" dirty="0" err="1"/>
              <a:t>n</a:t>
            </a:r>
            <a:r>
              <a:rPr lang="de-DE" sz="1600" dirty="0"/>
              <a:t>,</a:t>
            </a:r>
            <a:r>
              <a:rPr lang="de-DE" sz="1600" baseline="-25000" dirty="0"/>
              <a:t>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Iteration: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i := 1 … n-2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     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j := i+2 … 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 </a:t>
            </a:r>
            <a:r>
              <a:rPr lang="de-DE" altLang="de-DE" sz="1600" dirty="0" smtClean="0"/>
              <a:t>           </a:t>
            </a:r>
            <a:r>
              <a:rPr lang="de-DE" altLang="de-DE" sz="1600" dirty="0" err="1" smtClean="0"/>
              <a:t>if</a:t>
            </a:r>
            <a:r>
              <a:rPr lang="de-DE" altLang="de-DE" sz="1600" dirty="0" smtClean="0"/>
              <a:t>(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i</a:t>
            </a:r>
            <a:r>
              <a:rPr lang="de-DE" sz="1600" dirty="0"/>
              <a:t>, v</a:t>
            </a:r>
            <a:r>
              <a:rPr lang="de-DE" sz="1600" baseline="-25000" dirty="0"/>
              <a:t>i+1</a:t>
            </a:r>
            <a:r>
              <a:rPr lang="de-DE" sz="1600" dirty="0"/>
              <a:t>) + c(</a:t>
            </a:r>
            <a:r>
              <a:rPr lang="de-DE" sz="1600" dirty="0" err="1"/>
              <a:t>v</a:t>
            </a:r>
            <a:r>
              <a:rPr lang="de-DE" sz="1600" baseline="-25000" dirty="0" err="1"/>
              <a:t>j</a:t>
            </a:r>
            <a:r>
              <a:rPr lang="de-DE" sz="1600" dirty="0"/>
              <a:t>, v</a:t>
            </a:r>
            <a:r>
              <a:rPr lang="de-DE" sz="1600" baseline="-25000" dirty="0"/>
              <a:t>j+1</a:t>
            </a:r>
            <a:r>
              <a:rPr lang="de-DE" sz="1600" dirty="0"/>
              <a:t>)  &gt; c(v</a:t>
            </a:r>
            <a:r>
              <a:rPr lang="de-DE" sz="1600" baseline="-25000" dirty="0"/>
              <a:t>i</a:t>
            </a:r>
            <a:r>
              <a:rPr lang="de-DE" sz="1600" dirty="0"/>
              <a:t>, </a:t>
            </a:r>
            <a:r>
              <a:rPr lang="de-DE" sz="1600" dirty="0" err="1"/>
              <a:t>v</a:t>
            </a:r>
            <a:r>
              <a:rPr lang="de-DE" sz="1600" baseline="-25000" dirty="0" err="1"/>
              <a:t>j</a:t>
            </a:r>
            <a:r>
              <a:rPr lang="de-DE" sz="1600" dirty="0"/>
              <a:t>) + c(v</a:t>
            </a:r>
            <a:r>
              <a:rPr lang="de-DE" sz="1600" baseline="-25000" dirty="0"/>
              <a:t>i+1</a:t>
            </a:r>
            <a:r>
              <a:rPr lang="de-DE" sz="1600" dirty="0"/>
              <a:t>, </a:t>
            </a:r>
            <a:r>
              <a:rPr lang="de-DE" sz="1600" dirty="0" smtClean="0"/>
              <a:t>v</a:t>
            </a:r>
            <a:r>
              <a:rPr lang="de-DE" sz="1600" baseline="-25000" dirty="0"/>
              <a:t>j</a:t>
            </a:r>
            <a:r>
              <a:rPr lang="de-DE" sz="1600" baseline="-25000" dirty="0" smtClean="0"/>
              <a:t>+1</a:t>
            </a:r>
            <a:r>
              <a:rPr lang="de-DE" sz="1600" dirty="0"/>
              <a:t>) </a:t>
            </a:r>
            <a:r>
              <a:rPr lang="de-DE" altLang="de-DE" sz="1600" dirty="0" smtClean="0"/>
              <a:t>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	neue Rundreise [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 := [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/>
              <a:t>i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altLang="de-DE" sz="1600" dirty="0" smtClean="0"/>
              <a:t>]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	</a:t>
            </a:r>
            <a:r>
              <a:rPr lang="de-DE" altLang="de-DE" sz="1600" dirty="0" smtClean="0"/>
              <a:t>	Start Iteration;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/>
              <a:t> </a:t>
            </a:r>
            <a:r>
              <a:rPr lang="de-DE" altLang="de-DE" sz="1600" dirty="0" smtClean="0"/>
              <a:t>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	end;</a:t>
            </a:r>
            <a:endParaRPr lang="de-DE" altLang="de-DE" sz="2000" dirty="0" smtClean="0"/>
          </a:p>
          <a:p>
            <a:pPr lvl="1">
              <a:defRPr/>
            </a:pPr>
            <a:r>
              <a:rPr lang="de-DE" altLang="de-DE" sz="2000" dirty="0" smtClean="0"/>
              <a:t>Ergebnis: Eine 2-optimale Rundreise</a:t>
            </a:r>
          </a:p>
          <a:p>
            <a:pPr lvl="1"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2-opt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047038" cy="48974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2-opt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i := 1 … n-2; 	j := i+2 … n</a:t>
            </a:r>
          </a:p>
          <a:p>
            <a:pPr marL="457200" lvl="1" indent="0">
              <a:buFontTx/>
              <a:buNone/>
              <a:defRPr/>
            </a:pPr>
            <a:r>
              <a:rPr lang="de-DE" sz="1600" dirty="0" smtClean="0"/>
              <a:t>	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 smtClean="0"/>
              <a:t>i</a:t>
            </a:r>
            <a:r>
              <a:rPr lang="de-DE" sz="1600" dirty="0" smtClean="0"/>
              <a:t>, </a:t>
            </a:r>
            <a:r>
              <a:rPr lang="de-DE" sz="1600" baseline="-25000" dirty="0" smtClean="0"/>
              <a:t> 		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	</a:t>
            </a:r>
            <a:r>
              <a:rPr lang="de-DE" sz="1600" dirty="0" smtClean="0"/>
              <a:t>   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</a:p>
          <a:p>
            <a:pPr marL="457200" lvl="1" indent="0">
              <a:buFontTx/>
              <a:buNone/>
              <a:defRPr/>
            </a:pPr>
            <a:endParaRPr lang="de-DE" sz="1600" baseline="-25000" dirty="0" smtClean="0"/>
          </a:p>
          <a:p>
            <a:pPr marL="457200" lvl="1" indent="0">
              <a:buFontTx/>
              <a:buNone/>
              <a:defRPr/>
            </a:pPr>
            <a:r>
              <a:rPr lang="de-DE" sz="1600" dirty="0" smtClean="0"/>
              <a:t>	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,…, v</a:t>
            </a:r>
            <a:r>
              <a:rPr lang="de-DE" sz="1600" baseline="-25000" dirty="0" smtClean="0"/>
              <a:t>i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  		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j</a:t>
            </a:r>
            <a:r>
              <a:rPr lang="de-DE" sz="1600" baseline="-25000" dirty="0" smtClean="0"/>
              <a:t>,  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j-1, …,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i+1, 	    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j+1, …, </a:t>
            </a:r>
            <a:r>
              <a:rPr lang="de-DE" sz="1600" dirty="0" err="1" smtClean="0"/>
              <a:t>v</a:t>
            </a:r>
            <a:r>
              <a:rPr lang="de-DE" sz="1600" baseline="-25000" dirty="0" err="1" smtClean="0"/>
              <a:t>n</a:t>
            </a:r>
            <a:r>
              <a:rPr lang="de-DE" sz="1600" baseline="-25000" dirty="0" smtClean="0"/>
              <a:t>, </a:t>
            </a:r>
            <a:r>
              <a:rPr lang="de-DE" sz="1600" dirty="0" smtClean="0"/>
              <a:t>v</a:t>
            </a:r>
            <a:r>
              <a:rPr lang="de-DE" sz="1600" baseline="-25000" dirty="0" smtClean="0"/>
              <a:t>1</a:t>
            </a:r>
            <a:endParaRPr lang="de-DE" altLang="de-DE" sz="1600" dirty="0"/>
          </a:p>
          <a:p>
            <a:pPr marL="457200" lvl="1" indent="0">
              <a:buFontTx/>
              <a:buNone/>
              <a:defRPr/>
            </a:pPr>
            <a:r>
              <a:rPr lang="de-DE" altLang="de-DE" sz="1300" dirty="0" smtClean="0"/>
              <a:t>   </a:t>
            </a:r>
            <a:r>
              <a:rPr lang="de-DE" altLang="de-DE" sz="1300" dirty="0" smtClean="0">
                <a:solidFill>
                  <a:srgbClr val="00B050"/>
                </a:solidFill>
              </a:rPr>
              <a:t>gleiche Reihenfolge</a:t>
            </a:r>
            <a:r>
              <a:rPr lang="de-DE" altLang="de-DE" sz="1300" dirty="0" smtClean="0"/>
              <a:t>         </a:t>
            </a:r>
            <a:r>
              <a:rPr lang="de-DE" altLang="de-DE" sz="1300" dirty="0" smtClean="0">
                <a:solidFill>
                  <a:srgbClr val="F6A800"/>
                </a:solidFill>
              </a:rPr>
              <a:t>umgekehrte Reihenfolge </a:t>
            </a:r>
            <a:r>
              <a:rPr lang="de-DE" altLang="de-DE" sz="1300" dirty="0" smtClean="0"/>
              <a:t>	</a:t>
            </a:r>
            <a:r>
              <a:rPr lang="de-DE" altLang="de-DE" sz="1300" dirty="0" smtClean="0">
                <a:solidFill>
                  <a:srgbClr val="00B050"/>
                </a:solidFill>
              </a:rPr>
              <a:t>gleiche Reihenfolge</a:t>
            </a:r>
            <a:endParaRPr lang="de-DE" altLang="de-DE" sz="1300" dirty="0">
              <a:solidFill>
                <a:srgbClr val="00B05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600" dirty="0" err="1" smtClean="0"/>
              <a:t>Bsp</a:t>
            </a:r>
            <a:r>
              <a:rPr lang="de-DE" altLang="de-DE" sz="1600" dirty="0" smtClean="0"/>
              <a:t>: n = 15; i = 5; j = 9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wenn (</a:t>
            </a:r>
            <a:r>
              <a:rPr lang="de-DE" sz="1600" dirty="0" smtClean="0"/>
              <a:t>c(v</a:t>
            </a:r>
            <a:r>
              <a:rPr lang="de-DE" sz="1600" baseline="-25000" dirty="0" smtClean="0"/>
              <a:t>5</a:t>
            </a:r>
            <a:r>
              <a:rPr lang="de-DE" sz="1600" dirty="0" smtClean="0"/>
              <a:t>, v</a:t>
            </a:r>
            <a:r>
              <a:rPr lang="de-DE" sz="1600" baseline="-25000" dirty="0"/>
              <a:t>6</a:t>
            </a:r>
            <a:r>
              <a:rPr lang="de-DE" sz="1600" dirty="0" smtClean="0"/>
              <a:t>) + c(v</a:t>
            </a:r>
            <a:r>
              <a:rPr lang="de-DE" sz="1600" baseline="-25000" dirty="0"/>
              <a:t>9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10</a:t>
            </a:r>
            <a:r>
              <a:rPr lang="de-DE" sz="1600" dirty="0" smtClean="0"/>
              <a:t>))  &gt; (c(v</a:t>
            </a:r>
            <a:r>
              <a:rPr lang="de-DE" sz="1600" baseline="-25000" dirty="0" smtClean="0"/>
              <a:t>5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9</a:t>
            </a:r>
            <a:r>
              <a:rPr lang="de-DE" sz="1600" dirty="0" smtClean="0"/>
              <a:t>) + c(v</a:t>
            </a:r>
            <a:r>
              <a:rPr lang="de-DE" sz="1600" baseline="-25000" dirty="0" smtClean="0"/>
              <a:t>6</a:t>
            </a:r>
            <a:r>
              <a:rPr lang="de-DE" sz="1600" dirty="0" smtClean="0"/>
              <a:t>, v</a:t>
            </a:r>
            <a:r>
              <a:rPr lang="de-DE" sz="1600" baseline="-25000" dirty="0" smtClean="0"/>
              <a:t>10</a:t>
            </a:r>
            <a:r>
              <a:rPr lang="de-DE" sz="1600" dirty="0" smtClean="0"/>
              <a:t>) </a:t>
            </a:r>
            <a:r>
              <a:rPr lang="de-DE" altLang="de-DE" sz="1600" dirty="0" smtClean="0"/>
              <a:t>) 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Neue Rundreise: </a:t>
            </a:r>
            <a:r>
              <a:rPr lang="de-DE" altLang="de-DE" sz="1600" dirty="0" smtClean="0"/>
              <a:t>[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</a:t>
            </a:r>
            <a:r>
              <a:rPr lang="de-DE" sz="1600" dirty="0" smtClean="0">
                <a:solidFill>
                  <a:srgbClr val="00B050"/>
                </a:solidFill>
              </a:rPr>
              <a:t>,…, v</a:t>
            </a:r>
            <a:r>
              <a:rPr lang="de-DE" sz="1600" baseline="-25000" dirty="0" smtClean="0">
                <a:solidFill>
                  <a:srgbClr val="00B050"/>
                </a:solidFill>
              </a:rPr>
              <a:t>5</a:t>
            </a:r>
            <a:r>
              <a:rPr lang="de-DE" sz="1600" dirty="0" smtClean="0"/>
              <a:t>,</a:t>
            </a:r>
            <a:r>
              <a:rPr lang="de-DE" sz="1600" baseline="-25000" dirty="0" smtClean="0"/>
              <a:t>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9,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8,</a:t>
            </a:r>
            <a:r>
              <a:rPr lang="de-DE" sz="1600" dirty="0" smtClean="0">
                <a:solidFill>
                  <a:srgbClr val="FFC000"/>
                </a:solidFill>
              </a:rPr>
              <a:t> v</a:t>
            </a:r>
            <a:r>
              <a:rPr lang="de-DE" sz="1600" baseline="-25000" dirty="0" smtClean="0">
                <a:solidFill>
                  <a:srgbClr val="FFC000"/>
                </a:solidFill>
              </a:rPr>
              <a:t>7, </a:t>
            </a:r>
            <a:r>
              <a:rPr lang="de-DE" sz="1600" dirty="0" smtClean="0">
                <a:solidFill>
                  <a:srgbClr val="FFC000"/>
                </a:solidFill>
              </a:rPr>
              <a:t>v</a:t>
            </a:r>
            <a:r>
              <a:rPr lang="de-DE" sz="1600" baseline="-25000" dirty="0" smtClean="0">
                <a:solidFill>
                  <a:srgbClr val="FFC000"/>
                </a:solidFill>
              </a:rPr>
              <a:t>6</a:t>
            </a:r>
            <a:r>
              <a:rPr lang="de-DE" sz="1600" baseline="-25000" dirty="0" smtClean="0"/>
              <a:t>,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10</a:t>
            </a:r>
            <a:r>
              <a:rPr lang="de-DE" sz="1600" dirty="0" smtClean="0">
                <a:solidFill>
                  <a:srgbClr val="00B050"/>
                </a:solidFill>
              </a:rPr>
              <a:t>, …,</a:t>
            </a:r>
            <a:r>
              <a:rPr lang="de-DE" sz="1600" baseline="-25000" dirty="0" smtClean="0">
                <a:solidFill>
                  <a:srgbClr val="00B050"/>
                </a:solidFill>
              </a:rPr>
              <a:t>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15, </a:t>
            </a:r>
            <a:r>
              <a:rPr lang="de-DE" sz="1600" dirty="0" smtClean="0">
                <a:solidFill>
                  <a:srgbClr val="00B050"/>
                </a:solidFill>
              </a:rPr>
              <a:t>v</a:t>
            </a:r>
            <a:r>
              <a:rPr lang="de-DE" sz="1600" baseline="-25000" dirty="0" smtClean="0">
                <a:solidFill>
                  <a:srgbClr val="00B050"/>
                </a:solidFill>
              </a:rPr>
              <a:t>1</a:t>
            </a:r>
            <a:r>
              <a:rPr lang="de-DE" altLang="de-DE" sz="1600" dirty="0" smtClean="0"/>
              <a:t>]</a:t>
            </a:r>
          </a:p>
          <a:p>
            <a:pPr lvl="1">
              <a:buFont typeface="Wingdings" pitchFamily="2" charset="2"/>
              <a:buChar char="à"/>
              <a:defRPr/>
            </a:pPr>
            <a:endParaRPr lang="de-DE" altLang="de-DE" sz="1600" dirty="0"/>
          </a:p>
          <a:p>
            <a:pPr lvl="1">
              <a:defRPr/>
            </a:pPr>
            <a:r>
              <a:rPr lang="de-DE" altLang="de-DE" sz="2000" dirty="0" smtClean="0"/>
              <a:t>Zu beachten:</a:t>
            </a:r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i</a:t>
            </a:r>
            <a:r>
              <a:rPr lang="de-DE" altLang="de-DE" sz="1600" dirty="0" smtClean="0"/>
              <a:t> 		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1.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1</a:t>
            </a:r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i+1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j-1</a:t>
            </a:r>
            <a:r>
              <a:rPr lang="de-DE" sz="1600" dirty="0" smtClean="0"/>
              <a:t> 	</a:t>
            </a:r>
            <a:r>
              <a:rPr lang="de-DE" altLang="de-DE" sz="1600" dirty="0" smtClean="0">
                <a:sym typeface="Wingdings" panose="05000000000000000000" pitchFamily="2" charset="2"/>
              </a:rPr>
              <a:t> </a:t>
            </a:r>
            <a:r>
              <a:rPr lang="de-DE" altLang="de-DE" sz="1600" dirty="0" smtClean="0">
                <a:solidFill>
                  <a:srgbClr val="FFC000"/>
                </a:solidFill>
                <a:sym typeface="Wingdings" panose="05000000000000000000" pitchFamily="2" charset="2"/>
              </a:rPr>
              <a:t>2.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i+1</a:t>
            </a:r>
            <a:r>
              <a:rPr lang="de-DE" altLang="de-DE" sz="1600" dirty="0" smtClean="0"/>
              <a:t>, </a:t>
            </a:r>
            <a:r>
              <a:rPr lang="de-DE" altLang="de-DE" sz="1600" dirty="0" err="1" smtClean="0"/>
              <a:t>v</a:t>
            </a:r>
            <a:r>
              <a:rPr lang="de-DE" sz="1600" baseline="-25000" dirty="0" err="1" smtClean="0"/>
              <a:t>j</a:t>
            </a:r>
            <a:endParaRPr lang="de-DE" sz="1600" baseline="-25000" dirty="0" smtClean="0"/>
          </a:p>
          <a:p>
            <a:pPr lvl="2">
              <a:defRPr/>
            </a:pPr>
            <a:r>
              <a:rPr lang="de-DE" altLang="de-DE" sz="1600" dirty="0" smtClean="0"/>
              <a:t>v</a:t>
            </a:r>
            <a:r>
              <a:rPr lang="de-DE" sz="1600" baseline="-25000" dirty="0" smtClean="0"/>
              <a:t>j+1</a:t>
            </a:r>
            <a:r>
              <a:rPr lang="de-DE" sz="1600" dirty="0" smtClean="0"/>
              <a:t>= v</a:t>
            </a:r>
            <a:r>
              <a:rPr lang="de-DE" sz="1600" baseline="-25000" dirty="0" smtClean="0"/>
              <a:t>1		</a:t>
            </a:r>
            <a:r>
              <a:rPr lang="de-DE" altLang="de-DE" sz="1600" dirty="0" smtClean="0">
                <a:sym typeface="Wingdings" panose="05000000000000000000" pitchFamily="2" charset="2"/>
              </a:rPr>
              <a:t></a:t>
            </a:r>
            <a:r>
              <a:rPr lang="de-DE" altLang="de-DE" sz="1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3. Teil: </a:t>
            </a:r>
            <a:r>
              <a:rPr lang="de-DE" altLang="de-DE" sz="1600" dirty="0" smtClean="0"/>
              <a:t>v</a:t>
            </a:r>
            <a:r>
              <a:rPr lang="de-DE" sz="1600" baseline="-25000" dirty="0" smtClean="0"/>
              <a:t>j+1</a:t>
            </a:r>
            <a:endParaRPr lang="de-DE" altLang="de-DE" sz="1600" dirty="0" smtClean="0"/>
          </a:p>
          <a:p>
            <a:pPr lvl="2">
              <a:defRPr/>
            </a:pPr>
            <a:endParaRPr lang="de-DE" sz="1600" baseline="-25000" dirty="0" smtClean="0"/>
          </a:p>
          <a:p>
            <a:pPr marL="457200" lvl="1" indent="0">
              <a:buFontTx/>
              <a:buNone/>
              <a:defRPr/>
            </a:pPr>
            <a:endParaRPr lang="de-DE" altLang="de-DE" sz="1600" dirty="0" smtClean="0"/>
          </a:p>
          <a:p>
            <a:pPr marL="457200" lvl="1" indent="0">
              <a:buFontTx/>
              <a:buNone/>
              <a:defRPr/>
            </a:pPr>
            <a:endParaRPr lang="de-DE" altLang="de-DE" sz="16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cxnSp>
        <p:nvCxnSpPr>
          <p:cNvPr id="3" name="Gerade Verbindung mit Pfeil 2"/>
          <p:cNvCxnSpPr>
            <a:cxnSpLocks noChangeShapeType="1"/>
          </p:cNvCxnSpPr>
          <p:nvPr/>
        </p:nvCxnSpPr>
        <p:spPr bwMode="auto">
          <a:xfrm>
            <a:off x="1692275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Gerade Verbindung mit Pfeil 5"/>
          <p:cNvCxnSpPr>
            <a:cxnSpLocks noChangeShapeType="1"/>
          </p:cNvCxnSpPr>
          <p:nvPr/>
        </p:nvCxnSpPr>
        <p:spPr bwMode="auto">
          <a:xfrm>
            <a:off x="2195513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Gerade Verbindung mit Pfeil 6"/>
          <p:cNvCxnSpPr>
            <a:cxnSpLocks noChangeShapeType="1"/>
          </p:cNvCxnSpPr>
          <p:nvPr/>
        </p:nvCxnSpPr>
        <p:spPr bwMode="auto">
          <a:xfrm>
            <a:off x="5580063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Gerade Verbindung mit Pfeil 7"/>
          <p:cNvCxnSpPr>
            <a:cxnSpLocks noChangeShapeType="1"/>
          </p:cNvCxnSpPr>
          <p:nvPr/>
        </p:nvCxnSpPr>
        <p:spPr bwMode="auto">
          <a:xfrm>
            <a:off x="6084888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>
            <a:cxnSpLocks noChangeShapeType="1"/>
          </p:cNvCxnSpPr>
          <p:nvPr/>
        </p:nvCxnSpPr>
        <p:spPr bwMode="auto">
          <a:xfrm>
            <a:off x="6300788" y="263683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3563938" y="2636838"/>
            <a:ext cx="6477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 flipH="1">
            <a:off x="3563938" y="2636838"/>
            <a:ext cx="792162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cxnSpLocks noChangeShapeType="1"/>
          </p:cNvCxnSpPr>
          <p:nvPr/>
        </p:nvCxnSpPr>
        <p:spPr bwMode="auto">
          <a:xfrm flipH="1">
            <a:off x="3851275" y="2636838"/>
            <a:ext cx="180975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3-opt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Iteration: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z := 1 … 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h := 1 … n-3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</a:t>
            </a:r>
            <a:r>
              <a:rPr lang="de-DE" altLang="de-DE" sz="1200" dirty="0" err="1" smtClean="0"/>
              <a:t>for</a:t>
            </a:r>
            <a:r>
              <a:rPr lang="de-DE" altLang="de-DE" sz="1200" dirty="0" smtClean="0"/>
              <a:t> j := h+1 … n-1</a:t>
            </a: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d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d1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d2 :=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≤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(d1+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	</a:t>
            </a:r>
            <a:r>
              <a:rPr lang="de-DE" altLang="de-DE" sz="1200" dirty="0" smtClean="0"/>
              <a:t>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[v</a:t>
            </a:r>
            <a:r>
              <a:rPr lang="de-DE" sz="1200" baseline="-25000" dirty="0"/>
              <a:t>1</a:t>
            </a:r>
            <a:r>
              <a:rPr lang="de-DE" sz="1200" dirty="0"/>
              <a:t>,…, </a:t>
            </a:r>
            <a:r>
              <a:rPr lang="de-DE" sz="1200" dirty="0" err="1"/>
              <a:t>v</a:t>
            </a:r>
            <a:r>
              <a:rPr lang="de-DE" sz="1200" baseline="-25000" dirty="0" err="1"/>
              <a:t>h</a:t>
            </a:r>
            <a:r>
              <a:rPr lang="de-DE" sz="1200" dirty="0"/>
              <a:t>,</a:t>
            </a:r>
            <a:r>
              <a:rPr lang="de-DE" sz="1200" baseline="-25000" dirty="0"/>
              <a:t> </a:t>
            </a:r>
            <a:r>
              <a:rPr lang="de-DE" sz="1200" dirty="0"/>
              <a:t>v</a:t>
            </a:r>
            <a:r>
              <a:rPr lang="de-DE" sz="1200" baseline="-25000" dirty="0"/>
              <a:t>j+1</a:t>
            </a:r>
            <a:r>
              <a:rPr lang="de-DE" sz="1200" dirty="0"/>
              <a:t>, …,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n</a:t>
            </a:r>
            <a:r>
              <a:rPr lang="de-DE" sz="1200" baseline="-25000" dirty="0"/>
              <a:t>, </a:t>
            </a:r>
            <a:r>
              <a:rPr lang="de-DE" sz="1200" dirty="0"/>
              <a:t>v</a:t>
            </a:r>
            <a:r>
              <a:rPr lang="de-DE" sz="1200" baseline="-25000" dirty="0"/>
              <a:t>h+1</a:t>
            </a:r>
            <a:r>
              <a:rPr lang="de-DE" sz="1200" dirty="0"/>
              <a:t>, …,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j</a:t>
            </a:r>
            <a:r>
              <a:rPr lang="de-DE" sz="1200" baseline="-25000" dirty="0"/>
              <a:t>, </a:t>
            </a:r>
            <a:r>
              <a:rPr lang="de-DE" sz="1200" dirty="0"/>
              <a:t>v</a:t>
            </a:r>
            <a:r>
              <a:rPr lang="de-DE" sz="1200" baseline="-25000" dirty="0"/>
              <a:t>1</a:t>
            </a:r>
            <a:r>
              <a:rPr lang="de-DE" sz="1200" dirty="0"/>
              <a:t>]  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Iteration;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</a:t>
            </a:r>
            <a:r>
              <a:rPr lang="de-DE" altLang="de-DE" sz="1200" dirty="0" err="1" smtClean="0"/>
              <a:t>else</a:t>
            </a: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            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(d2+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	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[v</a:t>
            </a:r>
            <a:r>
              <a:rPr lang="de-DE" sz="1200" baseline="-25000" dirty="0"/>
              <a:t>1</a:t>
            </a:r>
            <a:r>
              <a:rPr lang="de-DE" sz="1200" dirty="0"/>
              <a:t>, v</a:t>
            </a:r>
            <a:r>
              <a:rPr lang="de-DE" sz="1200" baseline="-25000" dirty="0"/>
              <a:t>j+1</a:t>
            </a:r>
            <a:r>
              <a:rPr lang="de-DE" sz="1200" dirty="0"/>
              <a:t>, …, </a:t>
            </a:r>
            <a:r>
              <a:rPr lang="de-DE" sz="1200" baseline="-25000" dirty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n</a:t>
            </a:r>
            <a:r>
              <a:rPr lang="de-DE" sz="1200" dirty="0"/>
              <a:t>, v</a:t>
            </a:r>
            <a:r>
              <a:rPr lang="de-DE" sz="1200" baseline="-25000" dirty="0"/>
              <a:t>h+1</a:t>
            </a:r>
            <a:r>
              <a:rPr lang="de-DE" sz="1200" dirty="0" smtClean="0"/>
              <a:t>,…,</a:t>
            </a:r>
            <a:r>
              <a:rPr lang="de-DE" sz="1200" baseline="-25000" dirty="0" smtClean="0"/>
              <a:t> </a:t>
            </a:r>
            <a:r>
              <a:rPr lang="de-DE" sz="1200" dirty="0" err="1"/>
              <a:t>v</a:t>
            </a:r>
            <a:r>
              <a:rPr lang="de-DE" sz="1200" baseline="-25000" dirty="0" err="1"/>
              <a:t>j</a:t>
            </a:r>
            <a:r>
              <a:rPr lang="de-DE" sz="1200" baseline="-25000" dirty="0"/>
              <a:t>,  </a:t>
            </a:r>
            <a:r>
              <a:rPr lang="de-DE" sz="1200" dirty="0" err="1"/>
              <a:t>v</a:t>
            </a:r>
            <a:r>
              <a:rPr lang="de-DE" sz="1200" baseline="-25000" dirty="0" err="1"/>
              <a:t>h</a:t>
            </a:r>
            <a:r>
              <a:rPr lang="de-DE" sz="1200" dirty="0"/>
              <a:t>, …,</a:t>
            </a:r>
            <a:r>
              <a:rPr lang="de-DE" sz="1200" baseline="-25000" dirty="0"/>
              <a:t>  </a:t>
            </a:r>
            <a:r>
              <a:rPr lang="de-DE" sz="1200" dirty="0"/>
              <a:t>v</a:t>
            </a:r>
            <a:r>
              <a:rPr lang="de-DE" sz="1200" baseline="-25000" dirty="0"/>
              <a:t>1</a:t>
            </a:r>
            <a:r>
              <a:rPr lang="de-DE" sz="1200" dirty="0"/>
              <a:t>] </a:t>
            </a:r>
            <a:r>
              <a:rPr lang="de-DE" sz="1200" dirty="0" smtClean="0"/>
              <a:t>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           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 end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     Rotation: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[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baseline="-25000" dirty="0" smtClean="0"/>
              <a:t> ,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v</a:t>
            </a:r>
            <a:r>
              <a:rPr lang="de-DE" sz="1200" baseline="-25000" dirty="0" smtClean="0"/>
              <a:t>n-1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altLang="de-DE" sz="1200" dirty="0" smtClean="0"/>
              <a:t>];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end;</a:t>
            </a:r>
          </a:p>
          <a:p>
            <a:pPr marL="457200" lvl="1" indent="0">
              <a:buFontTx/>
              <a:buNone/>
              <a:defRPr/>
            </a:pPr>
            <a:endParaRPr lang="de-DE" altLang="de-DE" sz="2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2000" dirty="0"/>
              <a:t> </a:t>
            </a:r>
            <a:r>
              <a:rPr lang="de-DE" altLang="de-DE" sz="2000" dirty="0" smtClean="0"/>
              <a:t>   </a:t>
            </a:r>
          </a:p>
        </p:txBody>
      </p:sp>
      <p:cxnSp>
        <p:nvCxnSpPr>
          <p:cNvPr id="5" name="Gewinkelte Verbindung 4"/>
          <p:cNvCxnSpPr>
            <a:cxnSpLocks noChangeShapeType="1"/>
          </p:cNvCxnSpPr>
          <p:nvPr/>
        </p:nvCxnSpPr>
        <p:spPr bwMode="auto">
          <a:xfrm rot="16200000" flipV="1">
            <a:off x="755650" y="2493963"/>
            <a:ext cx="2016125" cy="1295400"/>
          </a:xfrm>
          <a:prstGeom prst="bentConnector3">
            <a:avLst>
              <a:gd name="adj1" fmla="val 70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Gewinkelte Verbindung 11"/>
          <p:cNvCxnSpPr>
            <a:cxnSpLocks noChangeShapeType="1"/>
          </p:cNvCxnSpPr>
          <p:nvPr/>
        </p:nvCxnSpPr>
        <p:spPr bwMode="auto">
          <a:xfrm rot="16200000" flipV="1">
            <a:off x="288131" y="2961482"/>
            <a:ext cx="2951163" cy="1295400"/>
          </a:xfrm>
          <a:prstGeom prst="bentConnector3">
            <a:avLst>
              <a:gd name="adj1" fmla="val 51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Traveling Salesman Problem</a:t>
            </a:r>
          </a:p>
        </p:txBody>
      </p:sp>
      <p:sp>
        <p:nvSpPr>
          <p:cNvPr id="409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597942"/>
            <a:ext cx="7886700" cy="4351338"/>
          </a:xfrm>
          <a:blipFill rotWithShape="1">
            <a:blip r:embed="rId2"/>
            <a:stretch>
              <a:fillRect l="-618" t="-560" r="-386" b="-1274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3-opt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endParaRPr lang="de-DE" altLang="de-DE" sz="10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h := 1 … n-3;  	j := h+1 … n-1</a:t>
            </a: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h+1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; 	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d1 := </a:t>
            </a:r>
            <a:r>
              <a:rPr lang="de-DE" sz="1200" dirty="0" smtClean="0"/>
              <a:t>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r>
              <a:rPr lang="de-DE" sz="1200" dirty="0" smtClean="0">
                <a:solidFill>
                  <a:srgbClr val="FF0000"/>
                </a:solidFill>
              </a:rPr>
              <a:t> 		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endParaRPr 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d2 := </a:t>
            </a:r>
            <a:r>
              <a:rPr lang="de-DE" sz="1200" dirty="0" smtClean="0"/>
              <a:t>c(v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 v</a:t>
            </a:r>
            <a:r>
              <a:rPr lang="de-DE" sz="1200" baseline="-25000" dirty="0" smtClean="0"/>
              <a:t>j+1</a:t>
            </a:r>
            <a:r>
              <a:rPr lang="de-DE" sz="1200" dirty="0" smtClean="0"/>
              <a:t>) + c(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h</a:t>
            </a:r>
            <a:r>
              <a:rPr lang="de-DE" sz="1200" dirty="0" smtClean="0"/>
              <a:t>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j</a:t>
            </a:r>
            <a:r>
              <a:rPr lang="de-DE" sz="1200" dirty="0" smtClean="0"/>
              <a:t>);</a:t>
            </a:r>
            <a:r>
              <a:rPr lang="de-DE" sz="1200" dirty="0" smtClean="0">
                <a:solidFill>
                  <a:srgbClr val="FF0000"/>
                </a:solidFill>
              </a:rPr>
              <a:t> 		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r>
              <a:rPr lang="de-DE" sz="1200" dirty="0" smtClean="0">
                <a:solidFill>
                  <a:srgbClr val="FF0000"/>
                </a:solidFill>
              </a:rPr>
              <a:t>, …,  </a:t>
            </a:r>
            <a:r>
              <a:rPr lang="de-DE" sz="1200" dirty="0" err="1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FF0000"/>
                </a:solidFill>
              </a:rPr>
              <a:t>h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smtClean="0">
                <a:solidFill>
                  <a:srgbClr val="00B050"/>
                </a:solidFill>
              </a:rPr>
              <a:t>h+1</a:t>
            </a:r>
            <a:r>
              <a:rPr lang="de-DE" sz="1200" dirty="0" smtClean="0">
                <a:solidFill>
                  <a:srgbClr val="00B050"/>
                </a:solidFill>
              </a:rPr>
              <a:t>, …, 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smtClean="0">
                <a:solidFill>
                  <a:srgbClr val="0070C0"/>
                </a:solidFill>
              </a:rPr>
              <a:t>j+1</a:t>
            </a:r>
            <a:r>
              <a:rPr lang="de-DE" sz="1200" dirty="0" smtClean="0">
                <a:solidFill>
                  <a:srgbClr val="0070C0"/>
                </a:solidFill>
              </a:rPr>
              <a:t>,…,  </a:t>
            </a:r>
            <a:r>
              <a:rPr lang="de-DE" sz="1200" dirty="0" err="1" smtClean="0">
                <a:solidFill>
                  <a:srgbClr val="0070C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70C0"/>
                </a:solidFill>
              </a:rPr>
              <a:t>n</a:t>
            </a:r>
            <a:r>
              <a:rPr lang="de-DE" sz="1200" dirty="0" smtClean="0"/>
              <a:t>, </a:t>
            </a:r>
            <a:r>
              <a:rPr lang="de-DE" sz="1200" dirty="0" smtClean="0">
                <a:solidFill>
                  <a:srgbClr val="FF0000"/>
                </a:solidFill>
              </a:rPr>
              <a:t>v</a:t>
            </a:r>
            <a:r>
              <a:rPr lang="de-DE" sz="1200" baseline="-25000" dirty="0" smtClean="0">
                <a:solidFill>
                  <a:srgbClr val="FF0000"/>
                </a:solidFill>
              </a:rPr>
              <a:t>1</a:t>
            </a:r>
            <a:endParaRPr lang="de-DE" altLang="de-DE" sz="1200" dirty="0" smtClean="0">
              <a:solidFill>
                <a:srgbClr val="FF0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  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≤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 </a:t>
            </a:r>
            <a:r>
              <a:rPr lang="de-DE" altLang="de-DE" sz="1200" dirty="0" smtClean="0"/>
              <a:t>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(d1+ </a:t>
            </a:r>
            <a:r>
              <a:rPr lang="de-DE" sz="1200" dirty="0" smtClean="0">
                <a:solidFill>
                  <a:srgbClr val="EB690B"/>
                </a:solidFill>
              </a:rPr>
              <a:t>c(v</a:t>
            </a:r>
            <a:r>
              <a:rPr lang="de-DE" sz="1200" baseline="-25000" dirty="0" smtClean="0">
                <a:solidFill>
                  <a:srgbClr val="EB690B"/>
                </a:solidFill>
              </a:rPr>
              <a:t>h+1</a:t>
            </a:r>
            <a:r>
              <a:rPr lang="de-DE" sz="1200" dirty="0" smtClean="0">
                <a:solidFill>
                  <a:srgbClr val="EB690B"/>
                </a:solidFill>
              </a:rPr>
              <a:t>, </a:t>
            </a:r>
            <a:r>
              <a:rPr lang="de-DE" sz="1200" dirty="0" err="1" smtClean="0">
                <a:solidFill>
                  <a:srgbClr val="EB690B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EB690B"/>
                </a:solidFill>
              </a:rPr>
              <a:t>n</a:t>
            </a:r>
            <a:r>
              <a:rPr lang="de-DE" sz="1200" dirty="0" smtClean="0">
                <a:solidFill>
                  <a:srgbClr val="EB690B"/>
                </a:solidFill>
              </a:rPr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>
                <a:solidFill>
                  <a:srgbClr val="FF0000"/>
                </a:solidFill>
              </a:rPr>
              <a:t>,…, </a:t>
            </a:r>
            <a:r>
              <a:rPr lang="de-DE" sz="1200" dirty="0" err="1">
                <a:solidFill>
                  <a:srgbClr val="FF0000"/>
                </a:solidFill>
              </a:rPr>
              <a:t>v</a:t>
            </a:r>
            <a:r>
              <a:rPr lang="de-DE" sz="1200" baseline="-25000" dirty="0" err="1">
                <a:solidFill>
                  <a:srgbClr val="FF0000"/>
                </a:solidFill>
              </a:rPr>
              <a:t>h</a:t>
            </a:r>
            <a:r>
              <a:rPr lang="de-DE" sz="1200" dirty="0"/>
              <a:t>,</a:t>
            </a:r>
            <a:r>
              <a:rPr lang="de-DE" sz="1200" baseline="-25000" dirty="0"/>
              <a:t> </a:t>
            </a:r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baseline="-25000" dirty="0">
                <a:solidFill>
                  <a:srgbClr val="0070C0"/>
                </a:solidFill>
              </a:rPr>
              <a:t>j+1</a:t>
            </a:r>
            <a:r>
              <a:rPr lang="de-DE" sz="1200" dirty="0">
                <a:solidFill>
                  <a:srgbClr val="0070C0"/>
                </a:solidFill>
              </a:rPr>
              <a:t>, …,</a:t>
            </a:r>
            <a:r>
              <a:rPr lang="de-DE" sz="1200" baseline="-250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v</a:t>
            </a:r>
            <a:r>
              <a:rPr lang="de-DE" sz="1200" baseline="-25000" dirty="0" err="1">
                <a:solidFill>
                  <a:srgbClr val="0070C0"/>
                </a:solidFill>
              </a:rPr>
              <a:t>n</a:t>
            </a:r>
            <a:r>
              <a:rPr lang="de-DE" sz="1200" baseline="-25000" dirty="0"/>
              <a:t>, </a:t>
            </a:r>
            <a:r>
              <a:rPr lang="de-DE" sz="1200" dirty="0">
                <a:solidFill>
                  <a:srgbClr val="00B050"/>
                </a:solidFill>
              </a:rPr>
              <a:t>v</a:t>
            </a:r>
            <a:r>
              <a:rPr lang="de-DE" sz="1200" baseline="-25000" dirty="0">
                <a:solidFill>
                  <a:srgbClr val="00B050"/>
                </a:solidFill>
              </a:rPr>
              <a:t>h+1</a:t>
            </a:r>
            <a:r>
              <a:rPr lang="de-DE" sz="1200" dirty="0">
                <a:solidFill>
                  <a:srgbClr val="00B050"/>
                </a:solidFill>
              </a:rPr>
              <a:t>, …,</a:t>
            </a:r>
            <a:r>
              <a:rPr lang="de-DE" sz="1200" baseline="-25000" dirty="0">
                <a:solidFill>
                  <a:srgbClr val="00B050"/>
                </a:solidFill>
              </a:rPr>
              <a:t> </a:t>
            </a:r>
            <a:r>
              <a:rPr lang="de-DE" sz="1200" dirty="0" err="1">
                <a:solidFill>
                  <a:srgbClr val="00B050"/>
                </a:solidFill>
              </a:rPr>
              <a:t>v</a:t>
            </a:r>
            <a:r>
              <a:rPr lang="de-DE" sz="1200" baseline="-25000" dirty="0" err="1">
                <a:solidFill>
                  <a:srgbClr val="00B050"/>
                </a:solidFill>
              </a:rPr>
              <a:t>j</a:t>
            </a:r>
            <a:r>
              <a:rPr lang="de-DE" sz="1200" baseline="-25000" dirty="0"/>
              <a:t>, 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]  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Iteration; 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 smtClean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(d1 &gt; d2)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   </a:t>
            </a:r>
            <a:r>
              <a:rPr lang="de-DE" altLang="de-DE" sz="1200" dirty="0" err="1" smtClean="0"/>
              <a:t>if</a:t>
            </a:r>
            <a:r>
              <a:rPr lang="de-DE" altLang="de-DE" sz="1200" dirty="0" smtClean="0"/>
              <a:t> (d2+ </a:t>
            </a:r>
            <a:r>
              <a:rPr lang="de-DE" sz="1200" dirty="0" smtClean="0">
                <a:solidFill>
                  <a:srgbClr val="EB690B"/>
                </a:solidFill>
              </a:rPr>
              <a:t>c(v</a:t>
            </a:r>
            <a:r>
              <a:rPr lang="de-DE" sz="1200" baseline="-25000" dirty="0" smtClean="0">
                <a:solidFill>
                  <a:srgbClr val="EB690B"/>
                </a:solidFill>
              </a:rPr>
              <a:t>h+1</a:t>
            </a:r>
            <a:r>
              <a:rPr lang="de-DE" sz="1200" dirty="0" smtClean="0">
                <a:solidFill>
                  <a:srgbClr val="EB690B"/>
                </a:solidFill>
              </a:rPr>
              <a:t>, </a:t>
            </a:r>
            <a:r>
              <a:rPr lang="de-DE" sz="1200" dirty="0" err="1" smtClean="0">
                <a:solidFill>
                  <a:srgbClr val="EB690B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EB690B"/>
                </a:solidFill>
              </a:rPr>
              <a:t>n</a:t>
            </a:r>
            <a:r>
              <a:rPr lang="de-DE" sz="1200" dirty="0" smtClean="0">
                <a:solidFill>
                  <a:srgbClr val="EB690B"/>
                </a:solidFill>
              </a:rPr>
              <a:t>)  </a:t>
            </a:r>
            <a:r>
              <a:rPr lang="de-DE" altLang="de-DE" sz="1200" dirty="0" smtClean="0"/>
              <a:t>&lt; d)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	neue Rundreise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</a:t>
            </a:r>
            <a:r>
              <a:rPr lang="de-DE" sz="1200" dirty="0"/>
              <a:t>[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, </a:t>
            </a:r>
            <a:r>
              <a:rPr lang="de-DE" sz="1200" dirty="0">
                <a:solidFill>
                  <a:srgbClr val="0070C0"/>
                </a:solidFill>
              </a:rPr>
              <a:t>v</a:t>
            </a:r>
            <a:r>
              <a:rPr lang="de-DE" sz="1200" baseline="-25000" dirty="0">
                <a:solidFill>
                  <a:srgbClr val="0070C0"/>
                </a:solidFill>
              </a:rPr>
              <a:t>j+1</a:t>
            </a:r>
            <a:r>
              <a:rPr lang="de-DE" sz="1200" dirty="0">
                <a:solidFill>
                  <a:srgbClr val="0070C0"/>
                </a:solidFill>
              </a:rPr>
              <a:t>, …, </a:t>
            </a:r>
            <a:r>
              <a:rPr lang="de-DE" sz="1200" baseline="-250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v</a:t>
            </a:r>
            <a:r>
              <a:rPr lang="de-DE" sz="1200" baseline="-25000" dirty="0" err="1">
                <a:solidFill>
                  <a:srgbClr val="0070C0"/>
                </a:solidFill>
              </a:rPr>
              <a:t>n</a:t>
            </a:r>
            <a:r>
              <a:rPr lang="de-DE" sz="1200" dirty="0"/>
              <a:t>, </a:t>
            </a:r>
            <a:r>
              <a:rPr lang="de-DE" sz="1200" dirty="0">
                <a:solidFill>
                  <a:srgbClr val="00B050"/>
                </a:solidFill>
              </a:rPr>
              <a:t>v</a:t>
            </a:r>
            <a:r>
              <a:rPr lang="de-DE" sz="1200" baseline="-25000" dirty="0">
                <a:solidFill>
                  <a:srgbClr val="00B050"/>
                </a:solidFill>
              </a:rPr>
              <a:t>h+1</a:t>
            </a:r>
            <a:r>
              <a:rPr lang="de-DE" sz="1200" dirty="0">
                <a:solidFill>
                  <a:srgbClr val="00B050"/>
                </a:solidFill>
              </a:rPr>
              <a:t>, …,</a:t>
            </a:r>
            <a:r>
              <a:rPr lang="de-DE" sz="1200" baseline="-25000" dirty="0">
                <a:solidFill>
                  <a:srgbClr val="00B050"/>
                </a:solidFill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</a:rPr>
              <a:t>v</a:t>
            </a:r>
            <a:r>
              <a:rPr lang="de-DE" sz="1200" baseline="-25000" dirty="0" err="1" smtClean="0">
                <a:solidFill>
                  <a:srgbClr val="00B050"/>
                </a:solidFill>
              </a:rPr>
              <a:t>j</a:t>
            </a:r>
            <a:r>
              <a:rPr lang="de-DE" sz="1200" baseline="-25000" dirty="0"/>
              <a:t>,  </a:t>
            </a:r>
            <a:r>
              <a:rPr lang="de-DE" sz="1200" dirty="0" err="1">
                <a:solidFill>
                  <a:srgbClr val="FF0000"/>
                </a:solidFill>
              </a:rPr>
              <a:t>v</a:t>
            </a:r>
            <a:r>
              <a:rPr lang="de-DE" sz="1200" baseline="-25000" dirty="0" err="1">
                <a:solidFill>
                  <a:srgbClr val="FF0000"/>
                </a:solidFill>
              </a:rPr>
              <a:t>h</a:t>
            </a:r>
            <a:r>
              <a:rPr lang="de-DE" sz="1200" dirty="0">
                <a:solidFill>
                  <a:srgbClr val="FF0000"/>
                </a:solidFill>
              </a:rPr>
              <a:t>, …,</a:t>
            </a:r>
            <a:r>
              <a:rPr lang="de-DE" sz="1200" baseline="-25000" dirty="0">
                <a:solidFill>
                  <a:srgbClr val="FF0000"/>
                </a:solidFill>
              </a:rPr>
              <a:t>  </a:t>
            </a:r>
            <a:r>
              <a:rPr lang="de-DE" sz="1200" dirty="0">
                <a:solidFill>
                  <a:srgbClr val="FF0000"/>
                </a:solidFill>
              </a:rPr>
              <a:t>v</a:t>
            </a:r>
            <a:r>
              <a:rPr lang="de-DE" sz="1200" baseline="-25000" dirty="0">
                <a:solidFill>
                  <a:srgbClr val="FF0000"/>
                </a:solidFill>
              </a:rPr>
              <a:t>1</a:t>
            </a:r>
            <a:r>
              <a:rPr lang="de-DE" sz="1200" dirty="0"/>
              <a:t>] </a:t>
            </a:r>
            <a:r>
              <a:rPr lang="de-DE" sz="1200" dirty="0" smtClean="0"/>
              <a:t> </a:t>
            </a:r>
            <a:r>
              <a:rPr lang="de-DE" altLang="de-DE" sz="1200" dirty="0" smtClean="0">
                <a:sym typeface="Wingdings" panose="05000000000000000000" pitchFamily="2" charset="2"/>
              </a:rPr>
              <a:t></a:t>
            </a:r>
            <a:r>
              <a:rPr lang="de-DE" altLang="de-DE" sz="1200" dirty="0" smtClean="0"/>
              <a:t> Neue Iteration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				           </a:t>
            </a:r>
            <a:r>
              <a:rPr lang="de-DE" altLang="de-DE" sz="1000" dirty="0" smtClean="0">
                <a:solidFill>
                  <a:srgbClr val="FF0000"/>
                </a:solidFill>
              </a:rPr>
              <a:t>umgekehrte Reihenfolge</a:t>
            </a:r>
          </a:p>
        </p:txBody>
      </p:sp>
      <p:sp>
        <p:nvSpPr>
          <p:cNvPr id="45059" name="Geschweifte Klammer rechts 2"/>
          <p:cNvSpPr>
            <a:spLocks/>
          </p:cNvSpPr>
          <p:nvPr/>
        </p:nvSpPr>
        <p:spPr bwMode="auto">
          <a:xfrm rot="5400000">
            <a:off x="5041900" y="2693988"/>
            <a:ext cx="114300" cy="457200"/>
          </a:xfrm>
          <a:prstGeom prst="rightBrace">
            <a:avLst>
              <a:gd name="adj1" fmla="val 8315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0" name="Geschweifte Klammer rechts 7"/>
          <p:cNvSpPr>
            <a:spLocks/>
          </p:cNvSpPr>
          <p:nvPr/>
        </p:nvSpPr>
        <p:spPr bwMode="auto">
          <a:xfrm rot="5400000">
            <a:off x="5847557" y="2718594"/>
            <a:ext cx="127000" cy="395287"/>
          </a:xfrm>
          <a:prstGeom prst="rightBrace">
            <a:avLst>
              <a:gd name="adj1" fmla="val 8257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1" name="Geschweifte Klammer rechts 8"/>
          <p:cNvSpPr>
            <a:spLocks/>
          </p:cNvSpPr>
          <p:nvPr/>
        </p:nvSpPr>
        <p:spPr bwMode="auto">
          <a:xfrm rot="5400000">
            <a:off x="6578601" y="2724150"/>
            <a:ext cx="127000" cy="396875"/>
          </a:xfrm>
          <a:prstGeom prst="rightBrace">
            <a:avLst>
              <a:gd name="adj1" fmla="val 8290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2" name="Geschweifte Klammer rechts 9"/>
          <p:cNvSpPr>
            <a:spLocks/>
          </p:cNvSpPr>
          <p:nvPr/>
        </p:nvSpPr>
        <p:spPr bwMode="auto">
          <a:xfrm rot="5400000">
            <a:off x="5426869" y="2963069"/>
            <a:ext cx="125412" cy="1238250"/>
          </a:xfrm>
          <a:prstGeom prst="rightBrace">
            <a:avLst>
              <a:gd name="adj1" fmla="val 8365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3" name="Geschweifte Klammer rechts 10"/>
          <p:cNvSpPr>
            <a:spLocks/>
          </p:cNvSpPr>
          <p:nvPr/>
        </p:nvSpPr>
        <p:spPr bwMode="auto">
          <a:xfrm rot="5400000">
            <a:off x="5018882" y="2939256"/>
            <a:ext cx="146050" cy="1408113"/>
          </a:xfrm>
          <a:prstGeom prst="rightBrace">
            <a:avLst>
              <a:gd name="adj1" fmla="val 8392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4" name="Geschweifte Klammer rechts 12"/>
          <p:cNvSpPr>
            <a:spLocks/>
          </p:cNvSpPr>
          <p:nvPr/>
        </p:nvSpPr>
        <p:spPr bwMode="auto">
          <a:xfrm rot="5400000">
            <a:off x="5184775" y="3441700"/>
            <a:ext cx="127000" cy="1720850"/>
          </a:xfrm>
          <a:prstGeom prst="rightBrace">
            <a:avLst>
              <a:gd name="adj1" fmla="val 8281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5" name="Geschweifte Klammer rechts 14"/>
          <p:cNvSpPr>
            <a:spLocks/>
          </p:cNvSpPr>
          <p:nvPr/>
        </p:nvSpPr>
        <p:spPr bwMode="auto">
          <a:xfrm rot="5400000">
            <a:off x="5308601" y="3729037"/>
            <a:ext cx="125412" cy="1001713"/>
          </a:xfrm>
          <a:prstGeom prst="rightBrace">
            <a:avLst>
              <a:gd name="adj1" fmla="val 8357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6" name="Geschweifte Klammer rechts 15"/>
          <p:cNvSpPr>
            <a:spLocks/>
          </p:cNvSpPr>
          <p:nvPr/>
        </p:nvSpPr>
        <p:spPr bwMode="auto">
          <a:xfrm rot="-5400000">
            <a:off x="5751512" y="2592388"/>
            <a:ext cx="144463" cy="1385888"/>
          </a:xfrm>
          <a:prstGeom prst="rightBrace">
            <a:avLst>
              <a:gd name="adj1" fmla="val 8305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7" name="Geschweifte Klammer rechts 16"/>
          <p:cNvSpPr>
            <a:spLocks/>
          </p:cNvSpPr>
          <p:nvPr/>
        </p:nvSpPr>
        <p:spPr bwMode="auto">
          <a:xfrm rot="-5400000">
            <a:off x="5754687" y="3243263"/>
            <a:ext cx="144463" cy="1379538"/>
          </a:xfrm>
          <a:prstGeom prst="rightBrace">
            <a:avLst>
              <a:gd name="adj1" fmla="val 8312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8" name="Geschweifte Klammer rechts 19"/>
          <p:cNvSpPr>
            <a:spLocks/>
          </p:cNvSpPr>
          <p:nvPr/>
        </p:nvSpPr>
        <p:spPr bwMode="auto">
          <a:xfrm rot="5400000">
            <a:off x="5799138" y="5214938"/>
            <a:ext cx="127000" cy="298450"/>
          </a:xfrm>
          <a:prstGeom prst="rightBrace">
            <a:avLst>
              <a:gd name="adj1" fmla="val 8269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69" name="Geschweifte Klammer rechts 20"/>
          <p:cNvSpPr>
            <a:spLocks/>
          </p:cNvSpPr>
          <p:nvPr/>
        </p:nvSpPr>
        <p:spPr bwMode="auto">
          <a:xfrm rot="5400000">
            <a:off x="4324350" y="5200650"/>
            <a:ext cx="127000" cy="298450"/>
          </a:xfrm>
          <a:prstGeom prst="rightBrace">
            <a:avLst>
              <a:gd name="adj1" fmla="val 8269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0" name="Geschweifte Klammer rechts 21"/>
          <p:cNvSpPr>
            <a:spLocks/>
          </p:cNvSpPr>
          <p:nvPr/>
        </p:nvSpPr>
        <p:spPr bwMode="auto">
          <a:xfrm rot="-5400000">
            <a:off x="5130006" y="4887119"/>
            <a:ext cx="144463" cy="396875"/>
          </a:xfrm>
          <a:prstGeom prst="rightBrace">
            <a:avLst>
              <a:gd name="adj1" fmla="val 8331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1" name="Geschweifte Klammer rechts 22"/>
          <p:cNvSpPr>
            <a:spLocks/>
          </p:cNvSpPr>
          <p:nvPr/>
        </p:nvSpPr>
        <p:spPr bwMode="auto">
          <a:xfrm rot="-5400000">
            <a:off x="4798219" y="5750719"/>
            <a:ext cx="144463" cy="396875"/>
          </a:xfrm>
          <a:prstGeom prst="rightBrace">
            <a:avLst>
              <a:gd name="adj1" fmla="val 8331"/>
              <a:gd name="adj2" fmla="val 47491"/>
            </a:avLst>
          </a:prstGeom>
          <a:noFill/>
          <a:ln w="9525">
            <a:solidFill>
              <a:srgbClr val="EB690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2" name="Geschweifte Klammer rechts 23"/>
          <p:cNvSpPr>
            <a:spLocks/>
          </p:cNvSpPr>
          <p:nvPr/>
        </p:nvSpPr>
        <p:spPr bwMode="auto">
          <a:xfrm rot="5400000">
            <a:off x="5512593" y="6079332"/>
            <a:ext cx="125413" cy="298450"/>
          </a:xfrm>
          <a:prstGeom prst="rightBrace">
            <a:avLst>
              <a:gd name="adj1" fmla="val 8373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45073" name="Geschweifte Klammer rechts 24"/>
          <p:cNvSpPr>
            <a:spLocks/>
          </p:cNvSpPr>
          <p:nvPr/>
        </p:nvSpPr>
        <p:spPr bwMode="auto">
          <a:xfrm rot="5400000">
            <a:off x="3937793" y="6079332"/>
            <a:ext cx="125413" cy="298450"/>
          </a:xfrm>
          <a:prstGeom prst="rightBrace">
            <a:avLst>
              <a:gd name="adj1" fmla="val 8373"/>
              <a:gd name="adj2" fmla="val 4749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Verbesserungsverfahren – r-optimal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268413"/>
            <a:ext cx="8335963" cy="5113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/>
              <a:t>3</a:t>
            </a:r>
            <a:r>
              <a:rPr lang="de-DE" altLang="de-DE" sz="2400" dirty="0" smtClean="0"/>
              <a:t>-opt</a:t>
            </a:r>
          </a:p>
          <a:p>
            <a:pPr lvl="1">
              <a:defRPr/>
            </a:pPr>
            <a:r>
              <a:rPr lang="de-DE" altLang="de-DE" sz="2000" dirty="0" smtClean="0"/>
              <a:t>Veranschaulichung: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/>
              <a:t>	 </a:t>
            </a:r>
            <a:r>
              <a:rPr lang="de-DE" altLang="de-DE" sz="1200" dirty="0" smtClean="0"/>
              <a:t>       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z := 1 … n;</a:t>
            </a:r>
          </a:p>
          <a:p>
            <a:pPr marL="457200" lvl="1" indent="0">
              <a:buFontTx/>
              <a:buNone/>
              <a:defRPr/>
            </a:pPr>
            <a:endParaRPr lang="de-DE" altLang="de-DE" sz="1200" dirty="0"/>
          </a:p>
          <a:p>
            <a:pPr marL="457200" lvl="1" indent="0">
              <a:buFontTx/>
              <a:buNone/>
              <a:defRPr/>
            </a:pPr>
            <a:r>
              <a:rPr lang="de-DE" altLang="de-DE" sz="1200" dirty="0" smtClean="0"/>
              <a:t>Rotation: [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altLang="de-DE" sz="1200" dirty="0" smtClean="0"/>
              <a:t>] := [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sz="1200" baseline="-25000" dirty="0" smtClean="0"/>
              <a:t> , </a:t>
            </a:r>
            <a:r>
              <a:rPr lang="de-DE" sz="1200" dirty="0" smtClean="0"/>
              <a:t>v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,…, v</a:t>
            </a:r>
            <a:r>
              <a:rPr lang="de-DE" sz="1200" baseline="-25000" dirty="0" smtClean="0"/>
              <a:t>n-1</a:t>
            </a:r>
            <a:r>
              <a:rPr lang="de-DE" sz="1200" dirty="0" smtClean="0"/>
              <a:t>,</a:t>
            </a:r>
            <a:r>
              <a:rPr lang="de-DE" sz="1200" baseline="-25000" dirty="0" smtClean="0"/>
              <a:t> </a:t>
            </a:r>
            <a:r>
              <a:rPr lang="de-DE" sz="1200" dirty="0" err="1" smtClean="0"/>
              <a:t>v</a:t>
            </a:r>
            <a:r>
              <a:rPr lang="de-DE" sz="1200" baseline="-25000" dirty="0" err="1" smtClean="0"/>
              <a:t>n</a:t>
            </a:r>
            <a:r>
              <a:rPr lang="de-DE" altLang="de-DE" sz="1200" dirty="0" smtClean="0"/>
              <a:t>];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20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Vergleich der Verfahren</a:t>
            </a:r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Verfahren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Zeitkomplexität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Typ</a:t>
                      </a:r>
                      <a:endParaRPr lang="de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Brute</a:t>
                      </a:r>
                      <a:r>
                        <a:rPr lang="de-DE" dirty="0" smtClean="0"/>
                        <a:t> Force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blipFill rotWithShape="0">
                      <a:blip r:embed="rId2"/>
                      <a:stretch>
                        <a:fillRect l="-100000" t="-108197" r="-100926" b="-5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exakt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Integer</a:t>
                      </a:r>
                      <a:r>
                        <a:rPr lang="de-DE" baseline="0" dirty="0" smtClean="0"/>
                        <a:t> Programm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blipFill rotWithShape="0">
                      <a:blip r:embed="rId2"/>
                      <a:stretch>
                        <a:fillRect l="-100000" t="-208197" r="-100926" b="-4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exakt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800" dirty="0" smtClean="0"/>
                        <a:t>Bester Nachfolger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Heuristik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de-DE" sz="1800" dirty="0" smtClean="0"/>
                        <a:t>Christofides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Heuristik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2-Opt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Verbesserungsheuristik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3-Opt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Verbesserungsheuristik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DEMO</a:t>
            </a:r>
          </a:p>
        </p:txBody>
      </p:sp>
      <p:sp>
        <p:nvSpPr>
          <p:cNvPr id="48130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Quellen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Buch</a:t>
            </a:r>
          </a:p>
          <a:p>
            <a:r>
              <a:rPr lang="de-DE" altLang="de-DE"/>
              <a:t>PDFs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Fragen?</a:t>
            </a:r>
          </a:p>
        </p:txBody>
      </p:sp>
      <p:sp>
        <p:nvSpPr>
          <p:cNvPr id="50178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endParaRPr lang="de-DE" altLang="de-DE"/>
          </a:p>
          <a:p>
            <a:pPr marL="0" indent="0">
              <a:buFontTx/>
              <a:buNone/>
            </a:pPr>
            <a:r>
              <a:rPr lang="de-DE" altLang="de-DE"/>
              <a:t>	Vielen Dank für Ihre Aufmerksamkeit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Eröffnungsverfahren - Christofides</a:t>
            </a:r>
          </a:p>
        </p:txBody>
      </p:sp>
      <p:sp>
        <p:nvSpPr>
          <p:cNvPr id="8195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825625"/>
            <a:ext cx="8191822" cy="4351338"/>
          </a:xfrm>
          <a:blipFill rotWithShape="1">
            <a:blip r:embed="rId2"/>
            <a:stretch>
              <a:fillRect l="-967" t="-980" r="-372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Heuristiken</a:t>
            </a:r>
            <a:br>
              <a:rPr lang="de-DE" altLang="de-DE"/>
            </a:br>
            <a:r>
              <a:rPr lang="de-DE" altLang="de-DE"/>
              <a:t>Eröffnungsverfahren – Bester Nachfolger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484313"/>
            <a:ext cx="7886700" cy="4351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400" dirty="0" smtClean="0"/>
              <a:t>Eröffnungsverfahren:</a:t>
            </a:r>
          </a:p>
          <a:p>
            <a:pPr marL="742950" lvl="2" indent="-342900">
              <a:defRPr/>
            </a:pPr>
            <a:r>
              <a:rPr lang="de-DE" altLang="de-DE" sz="1600" dirty="0" smtClean="0"/>
              <a:t>Konstruktion einer (ersten) zulässigen Lösung</a:t>
            </a:r>
          </a:p>
          <a:p>
            <a:pPr>
              <a:defRPr/>
            </a:pPr>
            <a:endParaRPr lang="de-DE" altLang="de-DE" sz="2400" dirty="0" smtClean="0"/>
          </a:p>
          <a:p>
            <a:pPr>
              <a:defRPr/>
            </a:pPr>
            <a:r>
              <a:rPr lang="de-DE" altLang="de-DE" sz="2400" dirty="0" smtClean="0"/>
              <a:t>Bester Nachfolger (Übung):</a:t>
            </a:r>
          </a:p>
          <a:p>
            <a:pPr lvl="1">
              <a:defRPr/>
            </a:pPr>
            <a:r>
              <a:rPr lang="de-DE" altLang="de-DE" sz="2000" dirty="0" smtClean="0"/>
              <a:t>Voraussetzungen:</a:t>
            </a:r>
          </a:p>
          <a:p>
            <a:pPr lvl="2">
              <a:defRPr/>
            </a:pPr>
            <a:r>
              <a:rPr lang="de-DE" altLang="de-DE" sz="1600" dirty="0" err="1" smtClean="0"/>
              <a:t>Ungerichteter</a:t>
            </a:r>
            <a:r>
              <a:rPr lang="de-DE" altLang="de-DE" sz="1600" dirty="0" smtClean="0"/>
              <a:t>, vollständiger, schlichter, bewerteter Graph G mit n Knoten</a:t>
            </a:r>
          </a:p>
          <a:p>
            <a:pPr lvl="2">
              <a:defRPr/>
            </a:pPr>
            <a:r>
              <a:rPr lang="de-DE" altLang="de-DE" sz="1600" dirty="0" smtClean="0"/>
              <a:t>Startknoten v1</a:t>
            </a:r>
          </a:p>
          <a:p>
            <a:pPr lvl="1">
              <a:defRPr/>
            </a:pPr>
            <a:r>
              <a:rPr lang="de-DE" altLang="de-DE" sz="2000" dirty="0" smtClean="0"/>
              <a:t>Vorgehen:</a:t>
            </a:r>
          </a:p>
          <a:p>
            <a:pPr lvl="2">
              <a:defRPr/>
            </a:pPr>
            <a:r>
              <a:rPr lang="de-DE" altLang="de-DE" sz="1600" dirty="0" smtClean="0"/>
              <a:t>Wählen des nachfolgenden Knotens anhand des geringsten Kantengewichts: </a:t>
            </a:r>
          </a:p>
          <a:p>
            <a:pPr lvl="2">
              <a:defRPr/>
            </a:pPr>
            <a:r>
              <a:rPr lang="de-DE" altLang="de-DE" sz="1600" dirty="0" smtClean="0"/>
              <a:t>Bei 2 Nachfolgeknoten mit dem gleichen Kantengewicht, wird der Knoten mit der größeren Zahl genommen</a:t>
            </a:r>
          </a:p>
          <a:p>
            <a:pPr lvl="2">
              <a:defRPr/>
            </a:pPr>
            <a:r>
              <a:rPr lang="de-DE" altLang="de-DE" sz="1600" dirty="0" smtClean="0"/>
              <a:t>Abbruch der Heuristik: </a:t>
            </a:r>
          </a:p>
          <a:p>
            <a:pPr lvl="3">
              <a:defRPr/>
            </a:pPr>
            <a:r>
              <a:rPr lang="de-DE" altLang="de-DE" sz="1200" dirty="0" smtClean="0"/>
              <a:t>Alle Knoten sind in der Rundreise enthalten</a:t>
            </a:r>
          </a:p>
          <a:p>
            <a:pPr lvl="3">
              <a:defRPr/>
            </a:pPr>
            <a:r>
              <a:rPr lang="de-DE" altLang="de-DE" sz="1200" dirty="0" smtClean="0"/>
              <a:t>Kein weiterer zulässiger Knoten kann erreicht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Das Traveling Salesman Problem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598613"/>
            <a:ext cx="7886700" cy="4351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000" dirty="0" smtClean="0"/>
              <a:t>NP-schweres Problem: </a:t>
            </a:r>
          </a:p>
          <a:p>
            <a:pPr marL="457200" lvl="1" indent="0">
              <a:buFontTx/>
              <a:buNone/>
              <a:defRPr/>
            </a:pPr>
            <a:r>
              <a:rPr lang="de-DE" altLang="de-DE" sz="1600" dirty="0" smtClean="0"/>
              <a:t>Es gibt keinen Algorithmus, der jedes TSP in </a:t>
            </a:r>
            <a:r>
              <a:rPr lang="de-DE" altLang="de-DE" sz="1600" dirty="0" err="1" smtClean="0"/>
              <a:t>polynomialer</a:t>
            </a:r>
            <a:r>
              <a:rPr lang="de-DE" altLang="de-DE" sz="1600" dirty="0" smtClean="0"/>
              <a:t> Zeit exakt lösen kann.</a:t>
            </a:r>
          </a:p>
          <a:p>
            <a:pPr lvl="1">
              <a:defRPr/>
            </a:pPr>
            <a:endParaRPr lang="de-DE" altLang="de-DE" sz="1600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de-DE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altLang="de-DE" sz="2000" dirty="0" smtClean="0"/>
              <a:t>Vergleichen der Gesamtstrecke aller möglichen Lösungen:</a:t>
            </a:r>
          </a:p>
          <a:p>
            <a:pPr lvl="1">
              <a:buFont typeface="Wingdings"/>
              <a:buChar char="à"/>
              <a:defRPr/>
            </a:pPr>
            <a:r>
              <a:rPr lang="de-DE" altLang="de-DE" sz="1800" dirty="0" smtClean="0">
                <a:sym typeface="Wingdings" panose="05000000000000000000" pitchFamily="2" charset="2"/>
              </a:rPr>
              <a:t>Permutationen(aller Knoten \ Startknoten) </a:t>
            </a:r>
            <a:endParaRPr lang="de-DE" altLang="de-DE" sz="1800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  <a:defRPr/>
            </a:pPr>
            <a:endParaRPr lang="de-DE" altLang="de-DE" sz="18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2000" dirty="0" smtClean="0">
                <a:sym typeface="Wingdings" panose="05000000000000000000" pitchFamily="2" charset="2"/>
              </a:rPr>
              <a:t>     [Startknoten Permutation Startknoten]</a:t>
            </a:r>
          </a:p>
          <a:p>
            <a:pPr marL="0" indent="0">
              <a:buFontTx/>
              <a:buNone/>
              <a:defRPr/>
            </a:pPr>
            <a:endParaRPr lang="de-DE" altLang="de-DE" sz="200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1600" dirty="0" err="1" smtClean="0">
                <a:sym typeface="Wingdings" panose="05000000000000000000" pitchFamily="2" charset="2"/>
              </a:rPr>
              <a:t>Bsp</a:t>
            </a:r>
            <a:r>
              <a:rPr lang="de-DE" altLang="de-DE" sz="1600" dirty="0" smtClean="0">
                <a:sym typeface="Wingdings" panose="05000000000000000000" pitchFamily="2" charset="2"/>
              </a:rPr>
              <a:t>: Knoten (1,2,3,4); Startknoten = 1</a:t>
            </a:r>
          </a:p>
          <a:p>
            <a:pPr marL="0" indent="0">
              <a:buFontTx/>
              <a:buNone/>
              <a:defRPr/>
            </a:pPr>
            <a:endParaRPr lang="de-DE" altLang="de-DE" sz="16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r>
              <a:rPr lang="de-DE" altLang="de-DE" sz="1600" b="1" dirty="0" smtClean="0">
                <a:sym typeface="Wingdings" panose="05000000000000000000" pitchFamily="2" charset="2"/>
              </a:rPr>
              <a:t>Permutationen:			Länge berechnen:	</a:t>
            </a: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2,3,4       	[1 2 3 4 1]		</a:t>
            </a:r>
            <a:r>
              <a:rPr lang="de-DE" altLang="de-DE" sz="1600" dirty="0" smtClean="0">
                <a:sym typeface="Wingdings"/>
              </a:rPr>
              <a:t>  4.0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2,4,3	     	</a:t>
            </a:r>
            <a:r>
              <a:rPr lang="de-DE" altLang="de-DE" sz="1600" dirty="0">
                <a:solidFill>
                  <a:srgbClr val="C00000"/>
                </a:solidFill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de-DE" altLang="de-DE" sz="1600" dirty="0">
                <a:solidFill>
                  <a:srgbClr val="C00000"/>
                </a:solidFill>
                <a:sym typeface="Wingdings" panose="05000000000000000000" pitchFamily="2" charset="2"/>
              </a:rPr>
              <a:t>4 </a:t>
            </a:r>
            <a:r>
              <a:rPr lang="de-DE" altLang="de-DE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 1]		</a:t>
            </a:r>
            <a:r>
              <a:rPr lang="de-DE" altLang="de-DE" sz="1600" dirty="0" smtClean="0">
                <a:solidFill>
                  <a:srgbClr val="C00000"/>
                </a:solidFill>
                <a:sym typeface="Wingdings"/>
              </a:rPr>
              <a:t>  3.0</a:t>
            </a:r>
            <a:endParaRPr lang="de-DE" altLang="de-DE" sz="1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3,2,4	     	</a:t>
            </a:r>
            <a:r>
              <a:rPr lang="de-DE" altLang="de-DE" sz="1600" dirty="0">
                <a:sym typeface="Wingdings" panose="05000000000000000000" pitchFamily="2" charset="2"/>
              </a:rPr>
              <a:t>[</a:t>
            </a:r>
            <a:r>
              <a:rPr lang="de-DE" altLang="de-DE" sz="1600" dirty="0" smtClean="0">
                <a:sym typeface="Wingdings" panose="05000000000000000000" pitchFamily="2" charset="2"/>
              </a:rPr>
              <a:t>1 </a:t>
            </a:r>
            <a:r>
              <a:rPr lang="de-DE" altLang="de-DE" sz="1600" dirty="0">
                <a:sym typeface="Wingdings" panose="05000000000000000000" pitchFamily="2" charset="2"/>
              </a:rPr>
              <a:t>3 </a:t>
            </a:r>
            <a:r>
              <a:rPr lang="de-DE" altLang="de-DE" sz="1600" dirty="0" smtClean="0">
                <a:sym typeface="Wingdings" panose="05000000000000000000" pitchFamily="2" charset="2"/>
              </a:rPr>
              <a:t>2 4 </a:t>
            </a:r>
            <a:r>
              <a:rPr lang="de-DE" altLang="de-DE" sz="1600" dirty="0">
                <a:sym typeface="Wingdings" panose="05000000000000000000" pitchFamily="2" charset="2"/>
              </a:rPr>
              <a:t>1</a:t>
            </a:r>
            <a:r>
              <a:rPr lang="de-DE" altLang="de-DE" sz="1600" dirty="0" smtClean="0">
                <a:sym typeface="Wingdings" panose="05000000000000000000" pitchFamily="2" charset="2"/>
              </a:rPr>
              <a:t>]		</a:t>
            </a:r>
            <a:r>
              <a:rPr lang="de-DE" altLang="de-DE" sz="1600" dirty="0" smtClean="0">
                <a:sym typeface="Wingdings"/>
              </a:rPr>
              <a:t>  4.4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3,4,2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3 </a:t>
            </a:r>
            <a:r>
              <a:rPr lang="de-DE" altLang="de-DE" sz="1600" dirty="0">
                <a:sym typeface="Wingdings" panose="05000000000000000000" pitchFamily="2" charset="2"/>
              </a:rPr>
              <a:t>4 </a:t>
            </a:r>
            <a:r>
              <a:rPr lang="de-DE" altLang="de-DE" sz="1600" dirty="0" smtClean="0">
                <a:sym typeface="Wingdings" panose="05000000000000000000" pitchFamily="2" charset="2"/>
              </a:rPr>
              <a:t>2 1]		</a:t>
            </a:r>
            <a:r>
              <a:rPr lang="de-DE" altLang="de-DE" sz="1600" dirty="0" smtClean="0">
                <a:sym typeface="Wingdings"/>
              </a:rPr>
              <a:t>  4.7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4,2,3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4 2 3 1]		</a:t>
            </a:r>
            <a:r>
              <a:rPr lang="de-DE" altLang="de-DE" sz="1600" dirty="0" smtClean="0">
                <a:sym typeface="Wingdings"/>
              </a:rPr>
              <a:t>  6.0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  <a:defRPr/>
            </a:pPr>
            <a:r>
              <a:rPr lang="de-DE" altLang="de-DE" sz="1600" dirty="0" smtClean="0">
                <a:sym typeface="Wingdings" panose="05000000000000000000" pitchFamily="2" charset="2"/>
              </a:rPr>
              <a:t>4,3,2	</a:t>
            </a:r>
            <a:r>
              <a:rPr lang="de-DE" altLang="de-DE" sz="1600" dirty="0">
                <a:sym typeface="Wingdings" panose="05000000000000000000" pitchFamily="2" charset="2"/>
              </a:rPr>
              <a:t> </a:t>
            </a:r>
            <a:r>
              <a:rPr lang="de-DE" altLang="de-DE" sz="1600" dirty="0" smtClean="0">
                <a:sym typeface="Wingdings" panose="05000000000000000000" pitchFamily="2" charset="2"/>
              </a:rPr>
              <a:t>    	</a:t>
            </a:r>
            <a:r>
              <a:rPr lang="de-DE" altLang="de-DE" sz="1600" dirty="0">
                <a:sym typeface="Wingdings" panose="05000000000000000000" pitchFamily="2" charset="2"/>
              </a:rPr>
              <a:t>[1 </a:t>
            </a:r>
            <a:r>
              <a:rPr lang="de-DE" altLang="de-DE" sz="1600" dirty="0" smtClean="0">
                <a:sym typeface="Wingdings" panose="05000000000000000000" pitchFamily="2" charset="2"/>
              </a:rPr>
              <a:t>4 3 2 1]		</a:t>
            </a:r>
            <a:r>
              <a:rPr lang="de-DE" altLang="de-DE" sz="1600" dirty="0" smtClean="0">
                <a:sym typeface="Wingdings"/>
              </a:rPr>
              <a:t>  4.1</a:t>
            </a:r>
            <a:endParaRPr lang="de-DE" altLang="de-DE" sz="160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  <a:defRPr/>
            </a:pPr>
            <a:endParaRPr lang="de-DE" altLang="de-DE" sz="16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20482" name="Inhaltsplatzhalt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de-DE" altLang="de-DE" sz="2000" b="1"/>
              <a:t>Anzahl Permutationen: n!</a:t>
            </a:r>
            <a:endParaRPr lang="de-DE" altLang="de-DE" sz="1600" b="1">
              <a:sym typeface="Wingdings" charset="2"/>
            </a:endParaRPr>
          </a:p>
          <a:p>
            <a:pPr marL="0" indent="0">
              <a:buFontTx/>
              <a:buNone/>
            </a:pPr>
            <a:endParaRPr lang="de-DE" altLang="de-DE" sz="1600">
              <a:sym typeface="Wingdings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2195737" y="2420888"/>
          <a:ext cx="6319613" cy="42329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5041"/>
                <a:gridCol w="1941665"/>
                <a:gridCol w="3332907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Knoten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Knoten / Startknoten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 Permutationen</a:t>
                      </a:r>
                      <a:endParaRPr kumimoji="0" lang="de-DE" alt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anchor="b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40.320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effectLst/>
                        </a:rPr>
                        <a:t>362.880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effectLst/>
                        </a:rPr>
                        <a:t>3.628.800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12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11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s-IS" sz="1800" kern="1200" dirty="0" smtClean="0">
                          <a:solidFill>
                            <a:srgbClr val="C00000"/>
                          </a:solidFill>
                          <a:effectLst/>
                        </a:rPr>
                        <a:t>39.916.800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i-FI" sz="1800" kern="1200" dirty="0" smtClean="0">
                          <a:effectLst/>
                        </a:rPr>
                        <a:t>4.79.001.600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121.645.100.408.832.000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6.082818640342679e+62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9.332621544394415e+155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∞</a:t>
                      </a: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42" marB="45742" horzOverflow="overflow"/>
                </a:tc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 bwMode="auto">
          <a:xfrm>
            <a:off x="628650" y="4581525"/>
            <a:ext cx="13509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Textfeld 4"/>
          <p:cNvSpPr txBox="1">
            <a:spLocks noChangeArrowheads="1"/>
          </p:cNvSpPr>
          <p:nvPr/>
        </p:nvSpPr>
        <p:spPr bwMode="auto">
          <a:xfrm>
            <a:off x="647700" y="3706813"/>
            <a:ext cx="1439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de-DE" altLang="de-DE"/>
              <a:t>MatLab Grenze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Exakte Lösung – Brute Force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628650" y="2276475"/>
            <a:ext cx="7920038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628650" y="3695700"/>
            <a:ext cx="7920038" cy="7413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 bwMode="auto">
          <a:xfrm>
            <a:off x="628650" y="1412875"/>
            <a:ext cx="77597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de-DE" altLang="de-DE" dirty="0" smtClean="0"/>
              <a:t>Befehlt zum erzeugen der Permutationen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 = perms([2 3 4]);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de-DE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de-DE" sz="2400" dirty="0" err="1" smtClean="0">
                <a:ea typeface="Consolas" charset="0"/>
                <a:cs typeface="Consolas" charset="0"/>
              </a:rPr>
              <a:t>Jedoch</a:t>
            </a:r>
            <a:r>
              <a:rPr lang="en-US" altLang="de-DE" sz="2400" dirty="0">
                <a:ea typeface="Consolas" charset="0"/>
                <a:cs typeface="Consolas" charset="0"/>
              </a:rPr>
              <a:t> </a:t>
            </a:r>
            <a:r>
              <a:rPr lang="en-US" altLang="de-DE" sz="2400" dirty="0" err="1" smtClean="0">
                <a:ea typeface="Consolas" charset="0"/>
                <a:cs typeface="Consolas" charset="0"/>
              </a:rPr>
              <a:t>führt</a:t>
            </a:r>
            <a:r>
              <a:rPr lang="en-US" altLang="de-DE" sz="2400" dirty="0" smtClean="0">
                <a:ea typeface="Consolas" charset="0"/>
                <a:cs typeface="Consolas" charset="0"/>
              </a:rPr>
              <a:t>: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 = perms(1:12); 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Zu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400050" lvl="1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Error using zeros Requested 479.001.600x12 (42.8GB) array exceeds maximum array size preference.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altLang="de-DE" sz="2800" dirty="0"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1136" t="-883" r="-379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Linear Programming - Formulierung</a:t>
            </a:r>
          </a:p>
        </p:txBody>
      </p:sp>
      <p:sp>
        <p:nvSpPr>
          <p:cNvPr id="9219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628650" y="1340768"/>
            <a:ext cx="8047806" cy="4836195"/>
          </a:xfrm>
          <a:blipFill rotWithShape="0">
            <a:blip r:embed="rId2"/>
            <a:stretch>
              <a:fillRect l="-985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de-DE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Macintosh PowerPoint</Application>
  <PresentationFormat>Bildschirmpräsentation (4:3)</PresentationFormat>
  <Paragraphs>338</Paragraphs>
  <Slides>37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ＭＳ Ｐゴシック</vt:lpstr>
      <vt:lpstr>Wingdings</vt:lpstr>
      <vt:lpstr>Consolas</vt:lpstr>
      <vt:lpstr>courier</vt:lpstr>
      <vt:lpstr>Symbol</vt:lpstr>
      <vt:lpstr>Leere Präsentation</vt:lpstr>
      <vt:lpstr>Traveling Salesman Problem</vt:lpstr>
      <vt:lpstr>Agenda</vt:lpstr>
      <vt:lpstr>Das Traveling Salesman Problem</vt:lpstr>
      <vt:lpstr>Das Traveling Salesman Problem</vt:lpstr>
      <vt:lpstr>Exakte Lösung – Brute Force</vt:lpstr>
      <vt:lpstr>Exakte Lösung – Brute Force</vt:lpstr>
      <vt:lpstr>Exakte Lösung – Brute Force</vt:lpstr>
      <vt:lpstr>Linear Programming - Formulierung</vt:lpstr>
      <vt:lpstr>Linear Programming - Formulierung</vt:lpstr>
      <vt:lpstr>Linear Programming - Formulierung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– Formulierung MatLab</vt:lpstr>
      <vt:lpstr>Linear Programming - Beispiel</vt:lpstr>
      <vt:lpstr>Linear Programming – Beispiel: optimale Lösung </vt:lpstr>
      <vt:lpstr>Linear Programming – Beispiel: erreichte Lösung</vt:lpstr>
      <vt:lpstr>Linear Programming – Beispiel</vt:lpstr>
      <vt:lpstr>Linear Programming – Lösen von Sub-Touren</vt:lpstr>
      <vt:lpstr>Linear Programming - Lösen von Sub-Touren</vt:lpstr>
      <vt:lpstr>Linear Programming – Beispiel: optimale Lösung </vt:lpstr>
      <vt:lpstr>Heuristiken Eröffnungsverfahren – Bester Nachfolger</vt:lpstr>
      <vt:lpstr>Heuristiken Eröffnungsverfahren – Christofides</vt:lpstr>
      <vt:lpstr>Heuristiken Verbesserungsverfahren – r-optimal</vt:lpstr>
      <vt:lpstr>Heuristiken Verbesserungsverfahren – 2-opt</vt:lpstr>
      <vt:lpstr>Heuristiken Verbesserungsverfahren – 2-opt</vt:lpstr>
      <vt:lpstr>Heuristiken Verbesserungsverfahren – 3-opt</vt:lpstr>
      <vt:lpstr>Heuristiken Verbesserungsverfahren – 3-opt</vt:lpstr>
      <vt:lpstr>Heuristiken Verbesserungsverfahren – r-optimal</vt:lpstr>
      <vt:lpstr>Vergleich der Verfahren</vt:lpstr>
      <vt:lpstr>DEMO</vt:lpstr>
      <vt:lpstr>Quellen</vt:lpstr>
      <vt:lpstr>Fragen?</vt:lpstr>
      <vt:lpstr>Heuristiken Eröffnungsverfahren - Christofides</vt:lpstr>
      <vt:lpstr>Heuristiken Eröffnungsverfahren – Bester Nachfolger</vt:lpstr>
    </vt:vector>
  </TitlesOfParts>
  <Company>Thomas Ottmann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Philipp Paul</cp:lastModifiedBy>
  <cp:revision>100</cp:revision>
  <dcterms:created xsi:type="dcterms:W3CDTF">2010-04-06T07:30:39Z</dcterms:created>
  <dcterms:modified xsi:type="dcterms:W3CDTF">2016-06-22T14:38:38Z</dcterms:modified>
</cp:coreProperties>
</file>