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87" y="-5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6B12-A178-484B-B82F-CC2A5ACAF1B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62A6-8FB6-4DDB-BC80-B85D04062D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62A6-8FB6-4DDB-BC80-B85D04062D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62A6-8FB6-4DDB-BC80-B85D04062D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62A6-8FB6-4DDB-BC80-B85D04062D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0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C# and the .NET Framework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Writing a C# application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Hello, world!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1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Structure of a C# program</a:t>
            </a:r>
            <a:endParaRPr lang="en-US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5295" y="1441893"/>
            <a:ext cx="4589909" cy="4583813"/>
          </a:xfrm>
        </p:spPr>
      </p:pic>
    </p:spTree>
    <p:extLst>
      <p:ext uri="{BB962C8B-B14F-4D97-AF65-F5344CB8AC3E}">
        <p14:creationId xmlns:p14="http://schemas.microsoft.com/office/powerpoint/2010/main" xmlns="" val="20930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Documenting an application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latin typeface="+mn-lt"/>
              </a:rPr>
              <a:t>C# supports standard C-style comments, and XML comment blocks</a:t>
            </a:r>
          </a:p>
          <a:p>
            <a:r>
              <a:rPr lang="en-US" sz="2600" dirty="0" smtClean="0">
                <a:latin typeface="+mn-lt"/>
              </a:rPr>
              <a:t>Recommendations: </a:t>
            </a:r>
          </a:p>
          <a:p>
            <a:pPr lvl="1"/>
            <a:r>
              <a:rPr lang="en-US" sz="2400" dirty="0" smtClean="0">
                <a:latin typeface="+mn-lt"/>
              </a:rPr>
              <a:t>Begin procedures with a comment block</a:t>
            </a:r>
          </a:p>
          <a:p>
            <a:pPr lvl="1"/>
            <a:r>
              <a:rPr lang="en-US" sz="2400" dirty="0" smtClean="0">
                <a:latin typeface="+mn-lt"/>
              </a:rPr>
              <a:t>In longer procedures, use comments to describe units of work</a:t>
            </a:r>
          </a:p>
          <a:p>
            <a:pPr lvl="1"/>
            <a:r>
              <a:rPr lang="en-US" sz="2400" dirty="0" smtClean="0">
                <a:latin typeface="+mn-lt"/>
              </a:rPr>
              <a:t>Use comments when declaring variables to describe how variable will be used</a:t>
            </a:r>
          </a:p>
          <a:p>
            <a:pPr lvl="1"/>
            <a:r>
              <a:rPr lang="en-US" sz="2400" dirty="0" smtClean="0">
                <a:latin typeface="+mn-lt"/>
              </a:rPr>
              <a:t>Don’t use comments to describe what each line of code does; instead, document anything that’s not obvious in the code: what is the purpose of this function, why you did something a certain way, etc.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91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Debugging an application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Setting breakpoints</a:t>
            </a:r>
          </a:p>
          <a:p>
            <a:r>
              <a:rPr lang="en-US" sz="2800" dirty="0" smtClean="0">
                <a:latin typeface="+mn-lt"/>
              </a:rPr>
              <a:t>Stepping into and over code</a:t>
            </a:r>
          </a:p>
          <a:p>
            <a:r>
              <a:rPr lang="en-US" sz="2800" dirty="0" smtClean="0">
                <a:latin typeface="+mn-lt"/>
              </a:rPr>
              <a:t>Using the Debug windows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9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Module overview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Introduction to the .NET Framework</a:t>
            </a:r>
          </a:p>
          <a:p>
            <a:r>
              <a:rPr lang="en-US" sz="2800" dirty="0" smtClean="0">
                <a:latin typeface="+mn-lt"/>
              </a:rPr>
              <a:t>Introduction to Visual Studio 2010</a:t>
            </a:r>
          </a:p>
          <a:p>
            <a:r>
              <a:rPr lang="en-US" sz="2800" dirty="0" smtClean="0">
                <a:latin typeface="+mn-lt"/>
              </a:rPr>
              <a:t>Writing a C# application</a:t>
            </a:r>
          </a:p>
          <a:p>
            <a:r>
              <a:rPr lang="en-US" sz="2800" dirty="0" smtClean="0">
                <a:latin typeface="+mn-lt"/>
              </a:rPr>
              <a:t>Documenting an application</a:t>
            </a:r>
          </a:p>
          <a:p>
            <a:r>
              <a:rPr lang="en-US" sz="2800" dirty="0" smtClean="0">
                <a:latin typeface="+mn-lt"/>
              </a:rPr>
              <a:t>Debugging an application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6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dirty="0" smtClean="0">
                <a:latin typeface="+mj-lt"/>
              </a:rPr>
              <a:t>the</a:t>
            </a:r>
            <a:r>
              <a:rPr lang="en-US" sz="2800" dirty="0" smtClean="0"/>
              <a:t> .NET Framework?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Common Language Runtime (CLR)</a:t>
            </a:r>
          </a:p>
          <a:p>
            <a:r>
              <a:rPr lang="en-US" sz="2800" dirty="0" smtClean="0">
                <a:latin typeface="+mn-lt"/>
              </a:rPr>
              <a:t>Class library</a:t>
            </a:r>
          </a:p>
          <a:p>
            <a:r>
              <a:rPr lang="en-US" sz="2800" dirty="0" smtClean="0">
                <a:latin typeface="+mn-lt"/>
              </a:rPr>
              <a:t>Development frameworks</a:t>
            </a:r>
          </a:p>
          <a:p>
            <a:pPr lvl="1"/>
            <a:r>
              <a:rPr lang="en-US" sz="2400" dirty="0" smtClean="0">
                <a:latin typeface="+mn-lt"/>
              </a:rPr>
              <a:t>ASP.NET</a:t>
            </a:r>
          </a:p>
          <a:p>
            <a:pPr lvl="1"/>
            <a:r>
              <a:rPr lang="en-US" sz="2400" dirty="0" smtClean="0">
                <a:latin typeface="+mn-lt"/>
              </a:rPr>
              <a:t>Windows Communication Foundation (WCF)</a:t>
            </a:r>
          </a:p>
          <a:p>
            <a:pPr lvl="1"/>
            <a:r>
              <a:rPr lang="en-US" sz="2400" dirty="0" smtClean="0">
                <a:latin typeface="+mn-lt"/>
              </a:rPr>
              <a:t>Windows Presentation Foundation (WPF)</a:t>
            </a:r>
          </a:p>
          <a:p>
            <a:pPr lvl="1"/>
            <a:r>
              <a:rPr lang="en-US" sz="2400" dirty="0" smtClean="0">
                <a:latin typeface="+mn-lt"/>
              </a:rPr>
              <a:t>Windows Workflow Foundation (WF)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4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purpose of C#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C# is one of many .NET-compatible languages</a:t>
            </a:r>
          </a:p>
          <a:p>
            <a:pPr lvl="1"/>
            <a:r>
              <a:rPr lang="en-US" dirty="0" smtClean="0">
                <a:latin typeface="+mn-lt"/>
              </a:rPr>
              <a:t>Visual C#</a:t>
            </a:r>
          </a:p>
          <a:p>
            <a:pPr lvl="1"/>
            <a:r>
              <a:rPr lang="en-US" dirty="0" smtClean="0">
                <a:latin typeface="+mn-lt"/>
              </a:rPr>
              <a:t>Visual Basic</a:t>
            </a:r>
          </a:p>
          <a:p>
            <a:pPr lvl="1"/>
            <a:r>
              <a:rPr lang="en-US" dirty="0" smtClean="0">
                <a:latin typeface="+mn-lt"/>
              </a:rPr>
              <a:t>Visual C++</a:t>
            </a:r>
          </a:p>
          <a:p>
            <a:pPr lvl="1"/>
            <a:r>
              <a:rPr lang="en-US" dirty="0" smtClean="0">
                <a:latin typeface="+mn-lt"/>
              </a:rPr>
              <a:t>Third-party: </a:t>
            </a:r>
            <a:r>
              <a:rPr lang="en-US" dirty="0" err="1" smtClean="0">
                <a:latin typeface="+mn-lt"/>
              </a:rPr>
              <a:t>IronRuby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IronPython</a:t>
            </a:r>
            <a:r>
              <a:rPr lang="en-US" dirty="0" smtClean="0">
                <a:latin typeface="+mn-lt"/>
              </a:rPr>
              <a:t>, etc.</a:t>
            </a:r>
          </a:p>
          <a:p>
            <a:r>
              <a:rPr lang="en-US" sz="2800" dirty="0" smtClean="0">
                <a:latin typeface="+mn-lt"/>
              </a:rPr>
              <a:t>C# syntax is similar to C, C++, and </a:t>
            </a:r>
            <a:r>
              <a:rPr lang="en-US" sz="2800" dirty="0" smtClean="0">
                <a:latin typeface="+mn-lt"/>
              </a:rPr>
              <a:t>Java</a:t>
            </a:r>
            <a:endParaRPr lang="en-US" sz="2800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is an assembly?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Fundamental unit of deployment and version control</a:t>
            </a:r>
          </a:p>
          <a:p>
            <a:r>
              <a:rPr lang="en-US" sz="2800" dirty="0">
                <a:latin typeface="+mn-lt"/>
              </a:rPr>
              <a:t>Collection of types and resources that form logical </a:t>
            </a:r>
            <a:r>
              <a:rPr lang="en-US" sz="2800" dirty="0" smtClean="0">
                <a:latin typeface="+mn-lt"/>
              </a:rPr>
              <a:t>unit of functionality</a:t>
            </a:r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Typically a .DLL or .EXE</a:t>
            </a:r>
          </a:p>
        </p:txBody>
      </p:sp>
    </p:spTree>
    <p:extLst>
      <p:ext uri="{BB962C8B-B14F-4D97-AF65-F5344CB8AC3E}">
        <p14:creationId xmlns:p14="http://schemas.microsoft.com/office/powerpoint/2010/main" xmlns="" val="27367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How the CLR loads, compiles, and runs assemblies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877" y="1676400"/>
            <a:ext cx="8001000" cy="4457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.NET compilers compile to MSIL, which is not executable</a:t>
            </a:r>
          </a:p>
          <a:p>
            <a:r>
              <a:rPr lang="en-US" sz="2400" dirty="0" smtClean="0">
                <a:latin typeface="+mn-lt"/>
              </a:rPr>
              <a:t>Class loader locates and loads all assemblies required by application</a:t>
            </a:r>
          </a:p>
          <a:p>
            <a:r>
              <a:rPr lang="en-US" sz="2400" dirty="0" smtClean="0">
                <a:latin typeface="+mn-lt"/>
              </a:rPr>
              <a:t>MSIL compiler compiles MSIL to machine code at runtime</a:t>
            </a:r>
          </a:p>
          <a:p>
            <a:r>
              <a:rPr lang="en-US" sz="2400" dirty="0" smtClean="0">
                <a:latin typeface="+mn-lt"/>
              </a:rPr>
              <a:t>Code manager loads executable and runs the Main method</a:t>
            </a:r>
          </a:p>
          <a:p>
            <a:r>
              <a:rPr lang="en-US" sz="2400" dirty="0" smtClean="0">
                <a:latin typeface="+mn-lt"/>
              </a:rPr>
              <a:t>Garbage collector automatically disposes of objects application is no longer using</a:t>
            </a:r>
          </a:p>
          <a:p>
            <a:r>
              <a:rPr lang="en-US" sz="2400" dirty="0" smtClean="0">
                <a:latin typeface="+mn-lt"/>
              </a:rPr>
              <a:t>Exception manager provides structured exception handling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Introduction to Visual Studio 2010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1295400"/>
            <a:ext cx="8001000" cy="4796852"/>
          </a:xfrm>
        </p:spPr>
      </p:pic>
    </p:spTree>
    <p:extLst>
      <p:ext uri="{BB962C8B-B14F-4D97-AF65-F5344CB8AC3E}">
        <p14:creationId xmlns:p14="http://schemas.microsoft.com/office/powerpoint/2010/main" xmlns="" val="37873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Visual Studio project templates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Console application</a:t>
            </a:r>
          </a:p>
          <a:p>
            <a:r>
              <a:rPr lang="en-US" sz="2800" dirty="0" smtClean="0">
                <a:latin typeface="+mn-lt"/>
              </a:rPr>
              <a:t>WPF application</a:t>
            </a:r>
          </a:p>
          <a:p>
            <a:r>
              <a:rPr lang="en-US" sz="2800" dirty="0" smtClean="0">
                <a:latin typeface="+mn-lt"/>
              </a:rPr>
              <a:t>Class library</a:t>
            </a:r>
          </a:p>
          <a:p>
            <a:r>
              <a:rPr lang="en-US" sz="2800" dirty="0" smtClean="0">
                <a:latin typeface="+mn-lt"/>
              </a:rPr>
              <a:t>Windows Forms application</a:t>
            </a:r>
          </a:p>
          <a:p>
            <a:r>
              <a:rPr lang="en-US" sz="2800" dirty="0" smtClean="0">
                <a:latin typeface="+mn-lt"/>
              </a:rPr>
              <a:t>ASP.NET application</a:t>
            </a:r>
          </a:p>
          <a:p>
            <a:r>
              <a:rPr lang="en-US" sz="2800" dirty="0" smtClean="0">
                <a:latin typeface="+mn-lt"/>
              </a:rPr>
              <a:t>ASP.NET MVC application</a:t>
            </a:r>
          </a:p>
          <a:p>
            <a:r>
              <a:rPr lang="en-US" sz="2800" dirty="0" smtClean="0">
                <a:latin typeface="+mn-lt"/>
              </a:rPr>
              <a:t>WCF service application</a:t>
            </a:r>
          </a:p>
          <a:p>
            <a:r>
              <a:rPr lang="en-US" sz="2800" dirty="0" smtClean="0">
                <a:latin typeface="+mn-lt"/>
              </a:rPr>
              <a:t>…and many more!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5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Visual Studio projects and solutions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A Visual Studio </a:t>
            </a:r>
            <a:r>
              <a:rPr lang="en-US" sz="2800" i="1" dirty="0" smtClean="0">
                <a:latin typeface="+mn-lt"/>
              </a:rPr>
              <a:t>Solution</a:t>
            </a:r>
            <a:r>
              <a:rPr lang="en-US" sz="2800" dirty="0" smtClean="0">
                <a:latin typeface="+mn-lt"/>
              </a:rPr>
              <a:t> is a container for one or more </a:t>
            </a:r>
            <a:r>
              <a:rPr lang="en-US" sz="2800" i="1" dirty="0" smtClean="0">
                <a:latin typeface="+mn-lt"/>
              </a:rPr>
              <a:t>Projects</a:t>
            </a:r>
          </a:p>
          <a:p>
            <a:r>
              <a:rPr lang="en-US" sz="2800" dirty="0" smtClean="0">
                <a:latin typeface="+mn-lt"/>
              </a:rPr>
              <a:t>A </a:t>
            </a:r>
            <a:r>
              <a:rPr lang="en-US" sz="2800" i="1" dirty="0" smtClean="0">
                <a:latin typeface="+mn-lt"/>
              </a:rPr>
              <a:t>Project</a:t>
            </a:r>
            <a:r>
              <a:rPr lang="en-US" sz="2800" dirty="0" smtClean="0">
                <a:latin typeface="+mn-lt"/>
              </a:rPr>
              <a:t> contains the individual files that make up an application</a:t>
            </a:r>
          </a:p>
          <a:p>
            <a:r>
              <a:rPr lang="en-US" sz="2800" dirty="0" smtClean="0">
                <a:latin typeface="+mn-lt"/>
              </a:rPr>
              <a:t>A solution may contain different types of projects (for example, a class library and a console application)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6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Univers PowerPoint 2007 template </Template>
  <TotalTime>281</TotalTime>
  <Words>406</Words>
  <Application>Microsoft Office PowerPoint</Application>
  <PresentationFormat>On-screen Show (4:3)</PresentationFormat>
  <Paragraphs>65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Template</vt:lpstr>
      <vt:lpstr>Introduction to C# and the .NET Framework</vt:lpstr>
      <vt:lpstr>Module overview</vt:lpstr>
      <vt:lpstr>What is the .NET Framework?</vt:lpstr>
      <vt:lpstr>The purpose of C#</vt:lpstr>
      <vt:lpstr>What is an assembly?</vt:lpstr>
      <vt:lpstr>How the CLR loads, compiles, and runs assemblies</vt:lpstr>
      <vt:lpstr>Introduction to Visual Studio 2010</vt:lpstr>
      <vt:lpstr>Visual Studio project templates</vt:lpstr>
      <vt:lpstr>Visual Studio projects and solutions</vt:lpstr>
      <vt:lpstr>Writing a C# application</vt:lpstr>
      <vt:lpstr>Structure of a C# program</vt:lpstr>
      <vt:lpstr>Documenting an application</vt:lpstr>
      <vt:lpstr>Debugging an application</vt:lpstr>
    </vt:vector>
  </TitlesOfParts>
  <Company>Fiserv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Phil Weber</dc:creator>
  <cp:lastModifiedBy>Phil Weber</cp:lastModifiedBy>
  <cp:revision>19</cp:revision>
  <dcterms:created xsi:type="dcterms:W3CDTF">2013-04-15T06:29:51Z</dcterms:created>
  <dcterms:modified xsi:type="dcterms:W3CDTF">2013-04-22T19:46:37Z</dcterms:modified>
</cp:coreProperties>
</file>