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247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00200"/>
            <a:ext cx="1600200" cy="5334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 smtClean="0"/>
              <a:t>Module ##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 LT 55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539877" y="1333500"/>
            <a:ext cx="8001000" cy="48006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>
                <a:latin typeface="Univers LT 55" pitchFamily="2" charset="0"/>
              </a:defRPr>
            </a:lvl1pPr>
            <a:lvl2pPr marL="457200" marR="0" indent="-2238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>
                <a:latin typeface="Univers LT 55" pitchFamily="2" charset="0"/>
              </a:defRPr>
            </a:lvl2pPr>
            <a:lvl3pPr marL="627063" marR="0" indent="-1698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>
                <a:latin typeface="Univers LT 55" pitchFamily="2" charset="0"/>
              </a:defRPr>
            </a:lvl3pPr>
            <a:lvl4pPr>
              <a:spcAft>
                <a:spcPts val="480"/>
              </a:spcAft>
              <a:buClr>
                <a:srgbClr val="333333"/>
              </a:buCl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3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4987" y="908304"/>
            <a:ext cx="8275320" cy="8229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Univers LT 55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1"/>
          </p:nvPr>
        </p:nvSpPr>
        <p:spPr>
          <a:xfrm>
            <a:off x="530352" y="2023872"/>
            <a:ext cx="8001000" cy="365646"/>
          </a:xfrm>
        </p:spPr>
        <p:txBody>
          <a:bodyPr>
            <a:noAutofit/>
          </a:bodyPr>
          <a:lstStyle>
            <a:lvl1pPr>
              <a:buNone/>
              <a:defRPr baseline="0">
                <a:solidFill>
                  <a:schemeClr val="tx1"/>
                </a:solidFill>
                <a:latin typeface="Univers LT 55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2"/>
          <p:cNvSpPr>
            <a:spLocks noGrp="1"/>
          </p:cNvSpPr>
          <p:nvPr>
            <p:ph sz="quarter" idx="12"/>
          </p:nvPr>
        </p:nvSpPr>
        <p:spPr>
          <a:xfrm>
            <a:off x="530352" y="2391934"/>
            <a:ext cx="8001000" cy="403026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Univers LT 55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22"/>
          <p:cNvSpPr>
            <a:spLocks noGrp="1"/>
          </p:cNvSpPr>
          <p:nvPr>
            <p:ph sz="quarter" idx="13"/>
          </p:nvPr>
        </p:nvSpPr>
        <p:spPr>
          <a:xfrm>
            <a:off x="530352" y="3182689"/>
            <a:ext cx="8001000" cy="403026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tx1"/>
                </a:solidFill>
                <a:latin typeface="Univers LT 55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466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Tex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 LT 55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353533" y="1330347"/>
            <a:ext cx="4152900" cy="4797552"/>
          </a:xfrm>
        </p:spPr>
        <p:txBody>
          <a:bodyPr>
            <a:normAutofit/>
          </a:bodyPr>
          <a:lstStyle>
            <a:lvl1pPr>
              <a:buClr>
                <a:srgbClr val="333333"/>
              </a:buClr>
              <a:buSzPct val="90000"/>
              <a:buFont typeface="Arial" pitchFamily="34" charset="0"/>
              <a:buChar char="•"/>
              <a:defRPr sz="1800">
                <a:latin typeface="Univers LT 55" pitchFamily="2" charset="0"/>
              </a:defRPr>
            </a:lvl1pPr>
            <a:lvl2pPr marL="461963" indent="-228600">
              <a:buClr>
                <a:srgbClr val="333333"/>
              </a:buClr>
              <a:buSzPct val="90000"/>
              <a:defRPr sz="1600">
                <a:latin typeface="Univers LT 55" pitchFamily="2" charset="0"/>
              </a:defRPr>
            </a:lvl2pPr>
            <a:lvl3pPr marL="690563" indent="-233363">
              <a:buClr>
                <a:srgbClr val="333333"/>
              </a:buClr>
              <a:buSzPct val="90000"/>
              <a:defRPr sz="1400">
                <a:latin typeface="Univers LT 55" pitchFamily="2" charset="0"/>
              </a:defRPr>
            </a:lvl3pPr>
            <a:lvl4pPr marL="1143000" indent="-171450">
              <a:buClr>
                <a:srgbClr val="333333"/>
              </a:buClr>
              <a:defRPr sz="1200"/>
            </a:lvl4pPr>
            <a:lvl5pPr marL="2286000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5"/>
          </p:nvPr>
        </p:nvSpPr>
        <p:spPr>
          <a:xfrm>
            <a:off x="4668358" y="1327299"/>
            <a:ext cx="4152900" cy="4797552"/>
          </a:xfrm>
        </p:spPr>
        <p:txBody>
          <a:bodyPr>
            <a:normAutofit/>
          </a:bodyPr>
          <a:lstStyle>
            <a:lvl1pPr>
              <a:buClr>
                <a:srgbClr val="333333"/>
              </a:buClr>
              <a:buSzPct val="90000"/>
              <a:buFont typeface="Arial" pitchFamily="34" charset="0"/>
              <a:buChar char="•"/>
              <a:defRPr sz="1800">
                <a:latin typeface="Univers LT 55" pitchFamily="2" charset="0"/>
              </a:defRPr>
            </a:lvl1pPr>
            <a:lvl2pPr marL="457200" indent="-223838">
              <a:buClr>
                <a:srgbClr val="333333"/>
              </a:buClr>
              <a:buSzPct val="90000"/>
              <a:defRPr sz="1600">
                <a:latin typeface="Univers LT 55" pitchFamily="2" charset="0"/>
              </a:defRPr>
            </a:lvl2pPr>
            <a:lvl3pPr marL="690563" indent="-233363">
              <a:buClr>
                <a:srgbClr val="333333"/>
              </a:buClr>
              <a:buSzPct val="90000"/>
              <a:defRPr sz="1400">
                <a:latin typeface="Univers LT 55" pitchFamily="2" charset="0"/>
              </a:defRPr>
            </a:lvl3pPr>
            <a:lvl4pPr marL="1143000" indent="-171450">
              <a:buClr>
                <a:srgbClr val="333333"/>
              </a:buClr>
              <a:defRPr sz="1200"/>
            </a:lvl4pPr>
            <a:lvl5pPr marL="2286000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35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5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60B0-8040-4C5B-A5E9-DB79ED997BC6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Value-Type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Module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C# aliases for .NET Framework types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+mn-lt"/>
              </a:rPr>
              <a:t>The .NET Framework defines language-agnostic names for the built-in data types in the System namespace</a:t>
            </a:r>
          </a:p>
          <a:p>
            <a:pPr lvl="1"/>
            <a:r>
              <a:rPr lang="en-US" sz="2400" dirty="0" smtClean="0">
                <a:latin typeface="+mn-lt"/>
              </a:rPr>
              <a:t>System.Int32</a:t>
            </a:r>
          </a:p>
          <a:p>
            <a:pPr lvl="1"/>
            <a:r>
              <a:rPr lang="en-US" sz="2400" dirty="0" smtClean="0">
                <a:latin typeface="+mn-lt"/>
              </a:rPr>
              <a:t>System.Int64</a:t>
            </a:r>
          </a:p>
          <a:p>
            <a:pPr lvl="1">
              <a:spcAft>
                <a:spcPts val="1200"/>
              </a:spcAft>
            </a:pPr>
            <a:r>
              <a:rPr lang="en-US" sz="2400" dirty="0" err="1" smtClean="0">
                <a:latin typeface="+mn-lt"/>
              </a:rPr>
              <a:t>System.Decimal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+mj-lt"/>
              </a:rPr>
              <a:t>C# has its own keywords for the .NET data types</a:t>
            </a:r>
          </a:p>
          <a:p>
            <a:pPr lvl="1"/>
            <a:r>
              <a:rPr lang="en-US" sz="2400" dirty="0" err="1" smtClean="0">
                <a:latin typeface="+mn-lt"/>
              </a:rPr>
              <a:t>int</a:t>
            </a:r>
            <a:endParaRPr lang="en-US" sz="2400" dirty="0" smtClean="0">
              <a:latin typeface="+mn-lt"/>
            </a:endParaRPr>
          </a:p>
          <a:p>
            <a:pPr lvl="1"/>
            <a:r>
              <a:rPr lang="en-US" sz="2400" dirty="0" smtClean="0">
                <a:latin typeface="+mn-lt"/>
              </a:rPr>
              <a:t>long</a:t>
            </a:r>
          </a:p>
          <a:p>
            <a:pPr lvl="1"/>
            <a:r>
              <a:rPr lang="en-US" sz="2400" dirty="0" smtClean="0">
                <a:latin typeface="+mn-lt"/>
              </a:rPr>
              <a:t>decimal</a:t>
            </a:r>
          </a:p>
        </p:txBody>
      </p:sp>
    </p:spTree>
    <p:extLst>
      <p:ext uri="{BB962C8B-B14F-4D97-AF65-F5344CB8AC3E}">
        <p14:creationId xmlns:p14="http://schemas.microsoft.com/office/powerpoint/2010/main" val="18646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Declaring and assigning variables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 smtClean="0">
                <a:latin typeface="+mj-lt"/>
              </a:rPr>
              <a:t>Before you can use a variable, you must declare it: </a:t>
            </a:r>
            <a:endParaRPr lang="en-US" sz="2800" dirty="0">
              <a:latin typeface="+mj-lt"/>
            </a:endParaRPr>
          </a:p>
          <a:p>
            <a:pPr marL="228600" lvl="1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variableName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228600" lvl="1" indent="0">
              <a:spcAft>
                <a:spcPts val="2400"/>
              </a:spcAft>
              <a:buNone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var1, var2;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 smtClean="0">
                <a:latin typeface="+mn-lt"/>
              </a:rPr>
              <a:t>After you declare a variable, you can assign a value to it:</a:t>
            </a:r>
            <a:endParaRPr lang="en-US" sz="2800" dirty="0">
              <a:latin typeface="+mn-lt"/>
            </a:endParaRPr>
          </a:p>
          <a:p>
            <a:pPr marL="228600" lvl="1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variableName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value;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228600" lvl="1" indent="0">
              <a:buNone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variableName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value;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Read-only variables and constants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latin typeface="+mn-lt"/>
              </a:rPr>
              <a:t>Read-only variables are declared with the </a:t>
            </a:r>
            <a:r>
              <a:rPr lang="en-US" sz="2800" i="1" dirty="0" err="1" smtClean="0">
                <a:latin typeface="+mn-lt"/>
              </a:rPr>
              <a:t>readonly</a:t>
            </a:r>
            <a:r>
              <a:rPr lang="en-US" sz="2800" dirty="0" smtClean="0">
                <a:latin typeface="+mn-lt"/>
              </a:rPr>
              <a:t> keyword and are initialized at runtime.</a:t>
            </a:r>
          </a:p>
          <a:p>
            <a:pPr marL="228600" lvl="1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readonly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currentTime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</a:t>
            </a:r>
          </a:p>
          <a:p>
            <a:pPr marL="228600" lvl="1" indent="0">
              <a:spcAft>
                <a:spcPts val="2400"/>
              </a:spcAft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DateTime.Now.ToString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+mj-lt"/>
              </a:rPr>
              <a:t>Constants are declared with the </a:t>
            </a:r>
            <a:r>
              <a:rPr lang="en-US" sz="2800" i="1" dirty="0" err="1" smtClean="0">
                <a:latin typeface="+mj-lt"/>
              </a:rPr>
              <a:t>const</a:t>
            </a:r>
            <a:r>
              <a:rPr lang="en-US" sz="2800" dirty="0" smtClean="0">
                <a:latin typeface="+mj-lt"/>
              </a:rPr>
              <a:t> keyword and are initialized at compile time.</a:t>
            </a:r>
          </a:p>
          <a:p>
            <a:pPr marL="228600" lvl="1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double pi = 3.14159;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Variable naming rules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+mj-lt"/>
              </a:rPr>
              <a:t>Variable names must:</a:t>
            </a:r>
          </a:p>
          <a:p>
            <a:r>
              <a:rPr lang="en-US" sz="2400" dirty="0" smtClean="0">
                <a:latin typeface="+mj-lt"/>
              </a:rPr>
              <a:t>Contain only letters, digits, and underscore characters</a:t>
            </a:r>
          </a:p>
          <a:p>
            <a:r>
              <a:rPr lang="en-US" sz="2400" dirty="0" smtClean="0">
                <a:latin typeface="+mj-lt"/>
              </a:rPr>
              <a:t>Begin with a letter or an underscore</a:t>
            </a:r>
          </a:p>
          <a:p>
            <a:r>
              <a:rPr lang="en-US" sz="2400" dirty="0" smtClean="0">
                <a:latin typeface="+mj-lt"/>
              </a:rPr>
              <a:t>Not be one of the keywords that C# reserves for its own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Creating user-defined value types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Enumeration types: Use to create a type that only accepts a limited set of values</a:t>
            </a:r>
          </a:p>
          <a:p>
            <a:r>
              <a:rPr lang="en-US" sz="2800" dirty="0" smtClean="0">
                <a:latin typeface="+mj-lt"/>
              </a:rPr>
              <a:t>Structure types: Use to create a type that describes a value with multiple attributes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35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Converting value types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>
                <a:latin typeface="+mj-lt"/>
              </a:rPr>
              <a:t>Implicit</a:t>
            </a:r>
            <a:r>
              <a:rPr lang="en-US" sz="2400" dirty="0" smtClean="0">
                <a:latin typeface="+mj-lt"/>
              </a:rPr>
              <a:t> conversion: The compiler will automatically convert smaller data types to larger ones (for example, assigning an </a:t>
            </a:r>
            <a:r>
              <a:rPr lang="en-US" sz="2400" dirty="0" err="1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 to a long)</a:t>
            </a:r>
          </a:p>
          <a:p>
            <a:pPr>
              <a:spcAft>
                <a:spcPts val="1200"/>
              </a:spcAft>
            </a:pPr>
            <a:r>
              <a:rPr lang="en-US" sz="2400" i="1" dirty="0" smtClean="0">
                <a:latin typeface="+mj-lt"/>
              </a:rPr>
              <a:t>Explicit</a:t>
            </a:r>
            <a:r>
              <a:rPr lang="en-US" sz="2400" dirty="0" smtClean="0">
                <a:latin typeface="+mj-lt"/>
              </a:rPr>
              <a:t> conversion: To force the compiler to assign a larger data type to a smaller one, use the </a:t>
            </a:r>
            <a:r>
              <a:rPr lang="en-US" sz="2400" i="1" dirty="0" smtClean="0">
                <a:latin typeface="+mj-lt"/>
              </a:rPr>
              <a:t>cast</a:t>
            </a:r>
            <a:r>
              <a:rPr lang="en-US" sz="2400" dirty="0" smtClean="0">
                <a:latin typeface="+mj-lt"/>
              </a:rPr>
              <a:t> operator:</a:t>
            </a:r>
            <a:endParaRPr lang="en-US" sz="2400" dirty="0">
              <a:latin typeface="+mj-lt"/>
            </a:endParaRPr>
          </a:p>
          <a:p>
            <a:pPr marL="2286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long x = 100;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228600" lvl="1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y = x;       // This won’t compile</a:t>
            </a:r>
          </a:p>
          <a:p>
            <a:pPr marL="228600" lvl="1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y = 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)x;  // This is OK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Module overview</a:t>
            </a:r>
            <a:endParaRPr lang="en-US" dirty="0"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Common type system</a:t>
            </a:r>
          </a:p>
          <a:p>
            <a:r>
              <a:rPr lang="en-US" sz="2800" dirty="0" smtClean="0">
                <a:latin typeface="+mn-lt"/>
              </a:rPr>
              <a:t>Declaring and assigning variables</a:t>
            </a:r>
          </a:p>
          <a:p>
            <a:r>
              <a:rPr lang="en-US" sz="2800" dirty="0" smtClean="0">
                <a:latin typeface="+mn-lt"/>
              </a:rPr>
              <a:t>Creating user-defined value types</a:t>
            </a:r>
          </a:p>
          <a:p>
            <a:r>
              <a:rPr lang="en-US" sz="2800" dirty="0" smtClean="0">
                <a:latin typeface="+mn-lt"/>
              </a:rPr>
              <a:t>Converting value types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56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variable is like a cup</a:t>
            </a:r>
            <a:endParaRPr lang="en-US" dirty="0"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02" y="2438400"/>
            <a:ext cx="4143954" cy="1571844"/>
          </a:xfrm>
        </p:spPr>
      </p:pic>
      <p:sp>
        <p:nvSpPr>
          <p:cNvPr id="5" name="TextBox 4"/>
          <p:cNvSpPr txBox="1"/>
          <p:nvPr/>
        </p:nvSpPr>
        <p:spPr>
          <a:xfrm>
            <a:off x="2590800" y="4086444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hort      tall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grande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enti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09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variable is like a cup</a:t>
            </a:r>
            <a:endParaRPr lang="en-US" dirty="0"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02" y="2438400"/>
            <a:ext cx="4143954" cy="1571844"/>
          </a:xfrm>
        </p:spPr>
      </p:pic>
      <p:sp>
        <p:nvSpPr>
          <p:cNvPr id="5" name="TextBox 4"/>
          <p:cNvSpPr txBox="1"/>
          <p:nvPr/>
        </p:nvSpPr>
        <p:spPr>
          <a:xfrm>
            <a:off x="2637972" y="4086444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byte     short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long</a:t>
            </a:r>
          </a:p>
        </p:txBody>
      </p:sp>
    </p:spTree>
    <p:extLst>
      <p:ext uri="{BB962C8B-B14F-4D97-AF65-F5344CB8AC3E}">
        <p14:creationId xmlns:p14="http://schemas.microsoft.com/office/powerpoint/2010/main" val="4056031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Declaring variables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8600" lvl="1" indent="0">
              <a:spcAft>
                <a:spcPts val="1200"/>
              </a:spcAft>
              <a:buNone/>
            </a:pPr>
            <a:r>
              <a:rPr lang="en-US" dirty="0" smtClean="0">
                <a:latin typeface="+mn-lt"/>
              </a:rPr>
              <a:t>A variable needs a </a:t>
            </a:r>
            <a:r>
              <a:rPr lang="en-US" i="1" dirty="0" smtClean="0">
                <a:latin typeface="+mn-lt"/>
              </a:rPr>
              <a:t>type</a:t>
            </a:r>
            <a:r>
              <a:rPr lang="en-US" dirty="0" smtClean="0">
                <a:latin typeface="+mn-lt"/>
              </a:rPr>
              <a:t> (size) and a </a:t>
            </a:r>
            <a:r>
              <a:rPr lang="en-US" i="1" dirty="0" smtClean="0">
                <a:latin typeface="+mn-lt"/>
              </a:rPr>
              <a:t>name</a:t>
            </a:r>
            <a:endParaRPr lang="en-US" i="1" dirty="0">
              <a:latin typeface="+mn-lt"/>
            </a:endParaRPr>
          </a:p>
          <a:p>
            <a:pPr marL="228600" lvl="1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age = 35;</a:t>
            </a:r>
          </a:p>
          <a:p>
            <a:pPr marL="2286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= "Phil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2286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firstLetter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'P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745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Common Type System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latin typeface="+mn-lt"/>
              </a:rPr>
              <a:t>The Common Type System supports </a:t>
            </a:r>
            <a:r>
              <a:rPr lang="en-US" sz="2800" i="1" dirty="0" smtClean="0">
                <a:latin typeface="+mn-lt"/>
              </a:rPr>
              <a:t>value types</a:t>
            </a:r>
            <a:r>
              <a:rPr lang="en-US" sz="2800" dirty="0" smtClean="0">
                <a:latin typeface="+mn-lt"/>
              </a:rPr>
              <a:t>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and </a:t>
            </a:r>
            <a:r>
              <a:rPr lang="en-US" sz="2800" i="1" dirty="0" smtClean="0">
                <a:latin typeface="+mn-lt"/>
              </a:rPr>
              <a:t>reference types</a:t>
            </a:r>
            <a:endParaRPr lang="en-US" i="1" dirty="0">
              <a:latin typeface="+mn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905000" y="3048000"/>
            <a:ext cx="5534025" cy="2133600"/>
            <a:chOff x="2009775" y="3581400"/>
            <a:chExt cx="5534025" cy="2133600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4876800" y="5029200"/>
              <a:ext cx="2667000" cy="685800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tint val="2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pPr algn="ctr"/>
              <a:r>
                <a:rPr lang="en-US" sz="2600" b="1" dirty="0" smtClean="0">
                  <a:latin typeface="Arial" pitchFamily="34" charset="0"/>
                  <a:cs typeface="Arial" pitchFamily="34" charset="0"/>
                </a:rPr>
                <a:t>Reference Type</a:t>
              </a:r>
              <a:endParaRPr lang="en-US" sz="2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3381375" y="3581400"/>
              <a:ext cx="2362200" cy="685800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tint val="2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pPr algn="ctr"/>
              <a:r>
                <a:rPr lang="en-US" sz="2800" b="1" dirty="0">
                  <a:latin typeface="Arial" charset="0"/>
                </a:rPr>
                <a:t>Type</a:t>
              </a:r>
            </a:p>
          </p:txBody>
        </p:sp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2009775" y="5029200"/>
              <a:ext cx="2362200" cy="685800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tint val="2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pPr algn="ctr"/>
              <a:r>
                <a:rPr lang="en-US" sz="2600" b="1" dirty="0" smtClean="0">
                  <a:latin typeface="Arial" pitchFamily="34" charset="0"/>
                  <a:cs typeface="Arial" pitchFamily="34" charset="0"/>
                </a:rPr>
                <a:t>Value Type</a:t>
              </a:r>
              <a:endParaRPr lang="en-US" sz="2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auto">
            <a:xfrm>
              <a:off x="3200400" y="4648200"/>
              <a:ext cx="289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6096000" y="4648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3200400" y="4648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4572000" y="4267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871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Comparing value and reference types</a:t>
            </a:r>
            <a:endParaRPr lang="en-US" dirty="0"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14600"/>
            <a:ext cx="1073427" cy="1884459"/>
          </a:xfrm>
        </p:spPr>
      </p:pic>
    </p:spTree>
    <p:extLst>
      <p:ext uri="{BB962C8B-B14F-4D97-AF65-F5344CB8AC3E}">
        <p14:creationId xmlns:p14="http://schemas.microsoft.com/office/powerpoint/2010/main" val="35886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Comparing value and reference types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+mn-lt"/>
              </a:rPr>
              <a:t>Value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Contain </a:t>
            </a:r>
            <a:r>
              <a:rPr lang="en-US" sz="2400" dirty="0">
                <a:latin typeface="+mn-lt"/>
              </a:rPr>
              <a:t>their </a:t>
            </a:r>
            <a:r>
              <a:rPr lang="en-US" sz="2400" dirty="0" smtClean="0">
                <a:latin typeface="+mn-lt"/>
              </a:rPr>
              <a:t>data</a:t>
            </a:r>
            <a:br>
              <a:rPr lang="en-US" sz="2400" dirty="0" smtClean="0">
                <a:latin typeface="+mn-lt"/>
              </a:rPr>
            </a:br>
            <a:endParaRPr lang="en-US" sz="2400" dirty="0" smtClean="0"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Have their own </a:t>
            </a:r>
            <a:r>
              <a:rPr lang="en-US" sz="2400" dirty="0">
                <a:latin typeface="+mn-lt"/>
              </a:rPr>
              <a:t>copy of </a:t>
            </a:r>
            <a:r>
              <a:rPr lang="en-US" sz="2400" dirty="0" smtClean="0">
                <a:latin typeface="+mn-lt"/>
              </a:rPr>
              <a:t>data</a:t>
            </a:r>
            <a:br>
              <a:rPr lang="en-US" sz="2400" dirty="0" smtClean="0">
                <a:latin typeface="+mn-lt"/>
              </a:rPr>
            </a:br>
            <a:endParaRPr lang="en-US" sz="2400" dirty="0"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Operations on one cannot affect another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4495800" y="1327299"/>
            <a:ext cx="4152900" cy="4797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+mj-lt"/>
              </a:rPr>
              <a:t>Reference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Store references to their data (known as objects)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Two reference variables can reference same object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Operations on one can affect another</a:t>
            </a:r>
          </a:p>
        </p:txBody>
      </p:sp>
    </p:spTree>
    <p:extLst>
      <p:ext uri="{BB962C8B-B14F-4D97-AF65-F5344CB8AC3E}">
        <p14:creationId xmlns:p14="http://schemas.microsoft.com/office/powerpoint/2010/main" val="13357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Built-in vs. user-defined value types</a:t>
            </a:r>
            <a:endParaRPr lang="en-US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+mn-lt"/>
              </a:rPr>
              <a:t>Value types may be further divided into two categories:</a:t>
            </a:r>
          </a:p>
          <a:p>
            <a:r>
              <a:rPr lang="en-US" sz="2400" dirty="0" smtClean="0">
                <a:latin typeface="+mn-lt"/>
              </a:rPr>
              <a:t>Built-in, such as </a:t>
            </a:r>
            <a:r>
              <a:rPr lang="en-US" sz="2400" dirty="0" err="1" smtClean="0">
                <a:latin typeface="+mn-lt"/>
              </a:rPr>
              <a:t>int</a:t>
            </a:r>
            <a:r>
              <a:rPr lang="en-US" sz="2400" dirty="0" smtClean="0">
                <a:latin typeface="+mn-lt"/>
              </a:rPr>
              <a:t>, long, and decimal</a:t>
            </a:r>
          </a:p>
          <a:p>
            <a:r>
              <a:rPr lang="en-US" sz="2400" dirty="0" smtClean="0">
                <a:latin typeface="+mn-lt"/>
              </a:rPr>
              <a:t>User-defined: </a:t>
            </a:r>
            <a:r>
              <a:rPr lang="en-US" sz="2400" dirty="0" err="1" smtClean="0">
                <a:latin typeface="+mn-lt"/>
              </a:rPr>
              <a:t>enum</a:t>
            </a:r>
            <a:r>
              <a:rPr lang="en-US" sz="2400" dirty="0" smtClean="0">
                <a:latin typeface="+mn-lt"/>
              </a:rPr>
              <a:t> and </a:t>
            </a:r>
            <a:r>
              <a:rPr lang="en-US" sz="2400" dirty="0" err="1" smtClean="0">
                <a:latin typeface="+mn-lt"/>
              </a:rPr>
              <a:t>struct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711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 Univers PowerPoint 2007 template </Template>
  <TotalTime>745</TotalTime>
  <Words>439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Univers LT 55</vt:lpstr>
      <vt:lpstr>Default Template</vt:lpstr>
      <vt:lpstr>Using Value-Type Variables</vt:lpstr>
      <vt:lpstr>Module overview</vt:lpstr>
      <vt:lpstr>A variable is like a cup</vt:lpstr>
      <vt:lpstr>A variable is like a cup</vt:lpstr>
      <vt:lpstr>Declaring variables</vt:lpstr>
      <vt:lpstr>Common Type System</vt:lpstr>
      <vt:lpstr>Comparing value and reference types</vt:lpstr>
      <vt:lpstr>Comparing value and reference types</vt:lpstr>
      <vt:lpstr>Built-in vs. user-defined value types</vt:lpstr>
      <vt:lpstr>C# aliases for .NET Framework types</vt:lpstr>
      <vt:lpstr>Declaring and assigning variables</vt:lpstr>
      <vt:lpstr>Read-only variables and constants</vt:lpstr>
      <vt:lpstr>Variable naming rules</vt:lpstr>
      <vt:lpstr>Creating user-defined value types</vt:lpstr>
      <vt:lpstr>Converting value types</vt:lpstr>
    </vt:vector>
  </TitlesOfParts>
  <Company>Fiserv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Phil Weber</dc:creator>
  <cp:lastModifiedBy>Phil Weber</cp:lastModifiedBy>
  <cp:revision>32</cp:revision>
  <dcterms:created xsi:type="dcterms:W3CDTF">2013-04-15T06:29:51Z</dcterms:created>
  <dcterms:modified xsi:type="dcterms:W3CDTF">2013-04-23T06:18:39Z</dcterms:modified>
</cp:coreProperties>
</file>