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62" r:id="rId1"/>
  </p:sldMasterIdLst>
  <p:notesMasterIdLst>
    <p:notesMasterId r:id="rId25"/>
  </p:notesMasterIdLst>
  <p:sldIdLst>
    <p:sldId id="335" r:id="rId2"/>
    <p:sldId id="256" r:id="rId3"/>
    <p:sldId id="336" r:id="rId4"/>
    <p:sldId id="337" r:id="rId5"/>
    <p:sldId id="338" r:id="rId6"/>
    <p:sldId id="339" r:id="rId7"/>
    <p:sldId id="340" r:id="rId8"/>
    <p:sldId id="341" r:id="rId9"/>
    <p:sldId id="345" r:id="rId10"/>
    <p:sldId id="343" r:id="rId11"/>
    <p:sldId id="346" r:id="rId12"/>
    <p:sldId id="348" r:id="rId13"/>
    <p:sldId id="349" r:id="rId14"/>
    <p:sldId id="350" r:id="rId15"/>
    <p:sldId id="347" r:id="rId16"/>
    <p:sldId id="351" r:id="rId17"/>
    <p:sldId id="352" r:id="rId18"/>
    <p:sldId id="344" r:id="rId19"/>
    <p:sldId id="354" r:id="rId20"/>
    <p:sldId id="355" r:id="rId21"/>
    <p:sldId id="356" r:id="rId22"/>
    <p:sldId id="357" r:id="rId23"/>
    <p:sldId id="353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Lucida Sans Typewriter" panose="020B0602040502020304" pitchFamily="33" charset="0"/>
      <p:regular r:id="rId34"/>
      <p:bold r:id="rId35"/>
      <p:italic r:id="rId36"/>
      <p:boldItalic r:id="rId37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4590" autoAdjust="0"/>
  </p:normalViewPr>
  <p:slideViewPr>
    <p:cSldViewPr snapToGrid="0">
      <p:cViewPr varScale="1">
        <p:scale>
          <a:sx n="55" d="100"/>
          <a:sy n="55" d="100"/>
        </p:scale>
        <p:origin x="118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E1CCD1B-948C-4F82-8244-E19A9C1A2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00200"/>
            <a:ext cx="1600200" cy="5334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 smtClean="0"/>
              <a:t>Module ##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39877" y="1333500"/>
            <a:ext cx="8001000" cy="48006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Calibri" pitchFamily="34" charset="0"/>
              </a:defRPr>
            </a:lvl1pPr>
            <a:lvl2pPr marL="457200" marR="0" indent="-2238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>
                <a:latin typeface="Calibri" pitchFamily="34" charset="0"/>
              </a:defRPr>
            </a:lvl2pPr>
            <a:lvl3pPr marL="627063" marR="0" indent="-1698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Calibri" pitchFamily="34" charset="0"/>
              </a:defRPr>
            </a:lvl3pPr>
            <a:lvl4pPr>
              <a:spcAft>
                <a:spcPts val="480"/>
              </a:spcAft>
              <a:buClr>
                <a:srgbClr val="333333"/>
              </a:buCl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9E283-CD1C-42C8-B27D-6E8A01B4BE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3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4987" y="908304"/>
            <a:ext cx="8275320" cy="8229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1"/>
          </p:nvPr>
        </p:nvSpPr>
        <p:spPr>
          <a:xfrm>
            <a:off x="530352" y="2023872"/>
            <a:ext cx="8001000" cy="365646"/>
          </a:xfrm>
        </p:spPr>
        <p:txBody>
          <a:bodyPr>
            <a:noAutofit/>
          </a:bodyPr>
          <a:lstStyle>
            <a:lvl1pPr>
              <a:buNone/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2"/>
          </p:nvPr>
        </p:nvSpPr>
        <p:spPr>
          <a:xfrm>
            <a:off x="530352" y="2391934"/>
            <a:ext cx="8001000" cy="403026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22"/>
          <p:cNvSpPr>
            <a:spLocks noGrp="1"/>
          </p:cNvSpPr>
          <p:nvPr>
            <p:ph sz="quarter" idx="13"/>
          </p:nvPr>
        </p:nvSpPr>
        <p:spPr>
          <a:xfrm>
            <a:off x="530352" y="3182689"/>
            <a:ext cx="8001000" cy="403026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39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60B0-8040-4C5B-A5E9-DB79ED997BC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Statements and Exceptions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dirty="0" smtClean="0">
              <a:cs typeface="Arial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Module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decision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Sans Typewriter" pitchFamily="49" charset="0"/>
              </a:rPr>
              <a:t>if (a &gt; 50)</a:t>
            </a:r>
            <a:r>
              <a:rPr lang="en-GB" sz="2400" dirty="0">
                <a:latin typeface="Lucida Sans Typewriter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Sans Typewriter" pitchFamily="49" charset="0"/>
              </a:rPr>
              <a:t>{</a:t>
            </a:r>
            <a:r>
              <a:rPr lang="en-GB" sz="2400" dirty="0">
                <a:latin typeface="Lucida Sans Typewriter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Lucida Sans Typewriter" pitchFamily="49" charset="0"/>
              </a:rPr>
              <a:t>    // G</a:t>
            </a:r>
            <a:r>
              <a:rPr lang="en-US" sz="2400" dirty="0" err="1">
                <a:latin typeface="Lucida Sans Typewriter" pitchFamily="49" charset="0"/>
              </a:rPr>
              <a:t>reater</a:t>
            </a:r>
            <a:r>
              <a:rPr lang="en-US" sz="2400" dirty="0">
                <a:latin typeface="Lucida Sans Typewriter" pitchFamily="49" charset="0"/>
              </a:rPr>
              <a:t> than 50 here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Sans Typewriter" pitchFamily="49" charset="0"/>
              </a:rPr>
              <a:t>}</a:t>
            </a:r>
            <a:endParaRPr lang="en-GB" sz="2400" dirty="0">
              <a:latin typeface="Lucida Sans Typewriter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Sans Typewriter" pitchFamily="49" charset="0"/>
              </a:rPr>
              <a:t>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Sans Typewriter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Sans Typewriter" pitchFamily="49" charset="0"/>
              </a:rPr>
              <a:t>    // less than or equal to 50 here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Sans Typewriter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decision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latin typeface="Lucida Sans Typewriter" pitchFamily="49" charset="0"/>
              </a:rPr>
              <a:t>string </a:t>
            </a:r>
            <a:r>
              <a:rPr lang="en-GB" sz="2400" dirty="0" err="1">
                <a:latin typeface="Lucida Sans Typewriter" pitchFamily="49" charset="0"/>
              </a:rPr>
              <a:t>carColor</a:t>
            </a:r>
            <a:r>
              <a:rPr lang="en-GB" sz="2400" dirty="0">
                <a:latin typeface="Lucida Sans Typewriter" pitchFamily="49" charset="0"/>
              </a:rPr>
              <a:t> = "green";</a:t>
            </a:r>
          </a:p>
          <a:p>
            <a:pPr marL="0" indent="0">
              <a:spcBef>
                <a:spcPts val="0"/>
              </a:spcBef>
              <a:buNone/>
            </a:pPr>
            <a:endParaRPr lang="en-GB" sz="2400" dirty="0">
              <a:latin typeface="Lucida Sans Typewriter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Lucida Sans Typewriter" pitchFamily="49" charset="0"/>
              </a:rPr>
              <a:t>string response = (</a:t>
            </a:r>
            <a:r>
              <a:rPr lang="en-GB" sz="2400" dirty="0" err="1">
                <a:latin typeface="Lucida Sans Typewriter" pitchFamily="49" charset="0"/>
              </a:rPr>
              <a:t>carColor</a:t>
            </a:r>
            <a:r>
              <a:rPr lang="en-GB" sz="2400" dirty="0">
                <a:latin typeface="Lucida Sans Typewriter" pitchFamily="49" charset="0"/>
              </a:rPr>
              <a:t> == "red") 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Lucida Sans Typewriter" pitchFamily="49" charset="0"/>
              </a:rPr>
              <a:t>    "You have a red car"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Lucida Sans Typewriter" pitchFamily="49" charset="0"/>
              </a:rPr>
              <a:t>    "You do not have a red car";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decision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Lucida Sans Typewriter" pitchFamily="49" charset="0"/>
              </a:rPr>
              <a:t>if (a &gt; 50)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Lucida Sans Typewriter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Lucida Sans Typewriter" pitchFamily="49" charset="0"/>
              </a:rPr>
              <a:t>    // Greater than 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Lucida Sans Typewriter" pitchFamily="49" charset="0"/>
              </a:rPr>
              <a:t>}</a:t>
            </a:r>
            <a:endParaRPr lang="en-US" sz="2200" dirty="0">
              <a:latin typeface="Lucida Sans Typewriter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Lucida Sans Typewriter" pitchFamily="49" charset="0"/>
              </a:rPr>
              <a:t>else if (a &gt;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Lucida Sans Typewriter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Lucida Sans Typewriter" pitchFamily="49" charset="0"/>
              </a:rPr>
              <a:t>    // Greater than 10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Lucida Sans Typewriter" pitchFamily="49" charset="0"/>
              </a:rPr>
              <a:t> </a:t>
            </a:r>
            <a:r>
              <a:rPr lang="en-US" sz="2200" dirty="0" smtClean="0">
                <a:latin typeface="Lucida Sans Typewriter" pitchFamily="49" charset="0"/>
              </a:rPr>
              <a:t>   // &lt;= 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Lucida Sans Typewriter" pitchFamily="49" charset="0"/>
              </a:rPr>
              <a:t>}</a:t>
            </a:r>
            <a:endParaRPr lang="en-US" sz="2200" dirty="0">
              <a:latin typeface="Lucida Sans Typewriter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Lucida Sans Typewriter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Lucida Sans Typewriter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Lucida Sans Typewriter" pitchFamily="49" charset="0"/>
              </a:rPr>
              <a:t>    // Less than or equal to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Lucida Sans Typewriter" pitchFamily="49" charset="0"/>
              </a:rPr>
              <a:t>}</a:t>
            </a:r>
            <a:endParaRPr lang="en-US" sz="22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decision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546"/>
            <a:ext cx="8229600" cy="4525963"/>
          </a:xfrm>
        </p:spPr>
        <p:txBody>
          <a:bodyPr>
            <a:noAutofit/>
          </a:bodyPr>
          <a:lstStyle/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switch (a)</a:t>
            </a:r>
            <a:endParaRPr lang="en-GB" sz="20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{</a:t>
            </a:r>
            <a:endParaRPr lang="en-GB" sz="20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case 0:</a:t>
            </a:r>
            <a:endParaRPr lang="en-GB" sz="20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    // Executed if a is 0.</a:t>
            </a:r>
            <a:endParaRPr lang="en-GB" sz="20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    break</a:t>
            </a:r>
            <a:r>
              <a:rPr lang="en-US" sz="2000" i="1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;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endParaRPr lang="en-GB" sz="20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case 1:</a:t>
            </a:r>
            <a:endParaRPr lang="en-GB" sz="20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case 2:</a:t>
            </a:r>
            <a:endParaRPr lang="en-GB" sz="20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case 3:</a:t>
            </a:r>
            <a:endParaRPr lang="en-GB" sz="20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    // Executed if a is 1, 2, or 3.</a:t>
            </a:r>
            <a:endParaRPr lang="en-GB" sz="20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    break</a:t>
            </a:r>
            <a:r>
              <a:rPr lang="en-US" sz="2000" i="1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;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endParaRPr lang="en-GB" sz="20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default:</a:t>
            </a:r>
            <a:endParaRPr lang="en-GB" sz="20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    // Executed if a is any other value.</a:t>
            </a:r>
            <a:endParaRPr lang="en-GB" sz="20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    break</a:t>
            </a:r>
            <a:r>
              <a:rPr lang="en-US" sz="2000" i="1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;</a:t>
            </a:r>
            <a:endParaRPr lang="en-GB" sz="20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}</a:t>
            </a:r>
            <a:endParaRPr lang="en-GB" sz="2000" dirty="0">
              <a:solidFill>
                <a:srgbClr val="000000"/>
              </a:solidFill>
              <a:latin typeface="Lucida Sans Typewriter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8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decision statement should you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dirty="0"/>
              <a:t>an </a:t>
            </a:r>
            <a:r>
              <a:rPr lang="en-US" sz="2800" dirty="0" smtClean="0"/>
              <a:t>if / </a:t>
            </a:r>
            <a:r>
              <a:rPr lang="en-US" sz="2800" dirty="0" err="1" smtClean="0"/>
              <a:t>elseif</a:t>
            </a:r>
            <a:r>
              <a:rPr lang="en-US" sz="2800" dirty="0" smtClean="0"/>
              <a:t> / else </a:t>
            </a:r>
            <a:r>
              <a:rPr lang="en-US" sz="2800" dirty="0"/>
              <a:t>structure to run one of several blocks of code based on conditions that involve </a:t>
            </a:r>
            <a:r>
              <a:rPr lang="en-US" sz="2800" i="1" dirty="0"/>
              <a:t>several </a:t>
            </a:r>
            <a:r>
              <a:rPr lang="en-US" sz="2800" i="1" dirty="0" smtClean="0"/>
              <a:t>variables</a:t>
            </a:r>
          </a:p>
          <a:p>
            <a:r>
              <a:rPr lang="en-GB" sz="2800" dirty="0"/>
              <a:t>Use a switch statement to perform an action based on the possible values of a </a:t>
            </a:r>
            <a:r>
              <a:rPr lang="en-GB" sz="2800" i="1" dirty="0"/>
              <a:t>single variable</a:t>
            </a:r>
          </a:p>
          <a:p>
            <a:r>
              <a:rPr lang="en-US" sz="2800" dirty="0" smtClean="0"/>
              <a:t>Use </a:t>
            </a:r>
            <a:r>
              <a:rPr lang="en-US" sz="2800" dirty="0"/>
              <a:t>a nested if structure to perform more complicated analysis of conditions that involve several variables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95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iteration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while</a:t>
            </a:r>
            <a:r>
              <a:rPr lang="en-US" sz="2800" dirty="0" smtClean="0"/>
              <a:t> loop allows you to execute a block of code zero or more times</a:t>
            </a:r>
          </a:p>
          <a:p>
            <a:r>
              <a:rPr lang="en-US" sz="2800" dirty="0" smtClean="0"/>
              <a:t>A </a:t>
            </a:r>
            <a:r>
              <a:rPr lang="en-US" sz="2800" i="1" dirty="0" smtClean="0"/>
              <a:t>do</a:t>
            </a:r>
            <a:r>
              <a:rPr lang="en-US" sz="2800" dirty="0" smtClean="0"/>
              <a:t> loop allows </a:t>
            </a:r>
            <a:r>
              <a:rPr lang="en-US" sz="2800" dirty="0"/>
              <a:t>you to execute a block of code </a:t>
            </a:r>
            <a:r>
              <a:rPr lang="en-US" sz="2800" dirty="0" smtClean="0"/>
              <a:t>one or </a:t>
            </a:r>
            <a:r>
              <a:rPr lang="en-US" sz="2800" dirty="0"/>
              <a:t>more </a:t>
            </a:r>
            <a:r>
              <a:rPr lang="en-US" sz="2800" dirty="0" smtClean="0"/>
              <a:t>times</a:t>
            </a:r>
          </a:p>
          <a:p>
            <a:r>
              <a:rPr lang="en-US" sz="2800" dirty="0" smtClean="0"/>
              <a:t>A </a:t>
            </a:r>
            <a:r>
              <a:rPr lang="en-US" sz="2800" i="1" dirty="0" smtClean="0"/>
              <a:t>for</a:t>
            </a:r>
            <a:r>
              <a:rPr lang="en-US" sz="2800" dirty="0" smtClean="0"/>
              <a:t> loop allows you to execute code a set number of times</a:t>
            </a:r>
          </a:p>
          <a:p>
            <a:r>
              <a:rPr lang="en-US" sz="2800" dirty="0" smtClean="0"/>
              <a:t>A </a:t>
            </a:r>
            <a:r>
              <a:rPr lang="en-US" sz="2800" i="1" dirty="0" err="1" smtClean="0"/>
              <a:t>foreach</a:t>
            </a:r>
            <a:r>
              <a:rPr lang="en-US" sz="2800" dirty="0" smtClean="0"/>
              <a:t> loop allows you to execute code once for each item in a collection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9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i="1" dirty="0" smtClean="0"/>
              <a:t>break</a:t>
            </a:r>
            <a:r>
              <a:rPr lang="en-US" sz="2800" dirty="0" smtClean="0"/>
              <a:t> statement allows you to exit a loop and jump to the next line of code</a:t>
            </a:r>
          </a:p>
          <a:p>
            <a:r>
              <a:rPr lang="en-US" sz="2800" dirty="0" smtClean="0"/>
              <a:t>The </a:t>
            </a:r>
            <a:r>
              <a:rPr lang="en-US" sz="2800" i="1" dirty="0" smtClean="0"/>
              <a:t>continue</a:t>
            </a:r>
            <a:r>
              <a:rPr lang="en-US" sz="2800" dirty="0" smtClean="0"/>
              <a:t> statement allows you to skip the remaining code in the current iteration, test the condition, and then continue with the next iteration of the 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43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decision and iteration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4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4000" dirty="0" smtClean="0"/>
              <a:t>Structured exception handling allows you to keep error handling separate from program logic</a:t>
            </a:r>
            <a:endParaRPr lang="en-US" sz="40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Lucida Sans Typewriter" pitchFamily="49" charset="0"/>
              </a:rPr>
              <a:t>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Sans Typewriter" pitchFamily="49" charset="0"/>
              </a:rPr>
              <a:t>    // do something </a:t>
            </a:r>
            <a:r>
              <a:rPr lang="en-US" dirty="0" smtClean="0">
                <a:latin typeface="Lucida Sans Typewriter" pitchFamily="49" charset="0"/>
              </a:rPr>
              <a:t>error-prone</a:t>
            </a:r>
            <a:endParaRPr lang="en-US" dirty="0">
              <a:latin typeface="Lucida Sans Typewriter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Lucida Sans Typewriter" pitchFamily="49" charset="0"/>
              </a:rPr>
              <a:t>catch(Exception ex)</a:t>
            </a:r>
            <a:endParaRPr lang="en-US" dirty="0">
              <a:latin typeface="Lucida Sans Typewriter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Lucida Sans Typewriter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// handle exception</a:t>
            </a:r>
            <a:endParaRPr lang="en-US" dirty="0">
              <a:latin typeface="Lucida Sans Typewriter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Sans Typewriter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Lucida Sans Typewriter" pitchFamily="49" charset="0"/>
              </a:rPr>
              <a:t>finally</a:t>
            </a:r>
            <a:endParaRPr lang="en-US" dirty="0">
              <a:latin typeface="Lucida Sans Typewriter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Lucida Sans Typewriter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// clean-up code here</a:t>
            </a:r>
            <a:endParaRPr lang="en-US" dirty="0">
              <a:latin typeface="Lucida Sans Typewriter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Sans Typewriter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4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exception hierarchy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2185988" y="2233613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cxnSp>
        <p:nvCxnSpPr>
          <p:cNvPr id="5" name="AutoShape 13"/>
          <p:cNvCxnSpPr>
            <a:cxnSpLocks noChangeShapeType="1"/>
          </p:cNvCxnSpPr>
          <p:nvPr/>
        </p:nvCxnSpPr>
        <p:spPr bwMode="auto">
          <a:xfrm rot="10800000">
            <a:off x="2422525" y="2305050"/>
            <a:ext cx="814388" cy="45085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148013" y="3224213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214813" y="4748213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AFD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cxnSp>
        <p:nvCxnSpPr>
          <p:cNvPr id="8" name="AutoShape 20"/>
          <p:cNvCxnSpPr>
            <a:cxnSpLocks noChangeShapeType="1"/>
          </p:cNvCxnSpPr>
          <p:nvPr/>
        </p:nvCxnSpPr>
        <p:spPr bwMode="auto">
          <a:xfrm flipV="1">
            <a:off x="2397125" y="2754313"/>
            <a:ext cx="26988" cy="21415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3294063" y="3395663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H="1">
            <a:off x="3281363" y="3911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957388" y="1928813"/>
            <a:ext cx="1422400" cy="376237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GB" b="1" i="0">
                <a:latin typeface="Lucida Sans Typewriter" pitchFamily="49" charset="0"/>
              </a:rPr>
              <a:t>Exception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038475" y="2589213"/>
            <a:ext cx="2241550" cy="376237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GB" b="1" i="0">
                <a:latin typeface="Lucida Sans Typewriter" pitchFamily="49" charset="0"/>
              </a:rPr>
              <a:t>SystemException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956050" y="3189288"/>
            <a:ext cx="2924175" cy="376237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GB" b="1" i="0">
                <a:latin typeface="Lucida Sans Typewriter" pitchFamily="49" charset="0"/>
              </a:rPr>
              <a:t>OutOfMemoryException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968750" y="3692525"/>
            <a:ext cx="1695450" cy="376238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GB" b="1" i="0">
                <a:latin typeface="Lucida Sans Typewriter" pitchFamily="49" charset="0"/>
              </a:rPr>
              <a:t>IOException</a:t>
            </a:r>
          </a:p>
        </p:txBody>
      </p:sp>
      <p:cxnSp>
        <p:nvCxnSpPr>
          <p:cNvPr id="15" name="AutoShape 15"/>
          <p:cNvCxnSpPr>
            <a:cxnSpLocks noChangeShapeType="1"/>
          </p:cNvCxnSpPr>
          <p:nvPr/>
        </p:nvCxnSpPr>
        <p:spPr bwMode="auto">
          <a:xfrm rot="10800000">
            <a:off x="3303588" y="2965450"/>
            <a:ext cx="723900" cy="1408113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979863" y="4168775"/>
            <a:ext cx="3197225" cy="376238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GB" b="1" i="0">
                <a:latin typeface="Lucida Sans Typewriter" pitchFamily="49" charset="0"/>
              </a:rPr>
              <a:t>NullReferenceException</a:t>
            </a: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 flipH="1" flipV="1">
            <a:off x="2390775" y="4897438"/>
            <a:ext cx="914400" cy="11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3073400" y="4722813"/>
            <a:ext cx="2979738" cy="411162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GB" b="1" i="0">
                <a:latin typeface="Lucida Sans Typewriter" pitchFamily="49" charset="0"/>
              </a:rPr>
              <a:t>ApplicationException</a:t>
            </a:r>
          </a:p>
        </p:txBody>
      </p:sp>
    </p:spTree>
    <p:extLst>
      <p:ext uri="{BB962C8B-B14F-4D97-AF65-F5344CB8AC3E}">
        <p14:creationId xmlns:p14="http://schemas.microsoft.com/office/powerpoint/2010/main" val="38363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Overview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cs typeface="Arial" charset="0"/>
              </a:rPr>
              <a:t>Using expressions and operators</a:t>
            </a:r>
          </a:p>
          <a:p>
            <a:r>
              <a:rPr lang="en-GB" sz="2800" dirty="0" smtClean="0">
                <a:cs typeface="Arial" charset="0"/>
              </a:rPr>
              <a:t>Using decision statements</a:t>
            </a:r>
          </a:p>
          <a:p>
            <a:r>
              <a:rPr lang="en-GB" sz="2800" dirty="0" smtClean="0">
                <a:cs typeface="Arial" charset="0"/>
              </a:rPr>
              <a:t>Using iteration statements</a:t>
            </a:r>
          </a:p>
          <a:p>
            <a:r>
              <a:rPr lang="en-GB" sz="2800" dirty="0" smtClean="0">
                <a:cs typeface="Arial" charset="0"/>
              </a:rPr>
              <a:t>Handling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catch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try</a:t>
            </a:r>
            <a:r>
              <a:rPr lang="en-US" sz="2800" dirty="0" smtClean="0"/>
              <a:t> block can have multiple </a:t>
            </a:r>
            <a:r>
              <a:rPr lang="en-US" sz="2800" i="1" dirty="0" smtClean="0"/>
              <a:t>catch</a:t>
            </a:r>
            <a:r>
              <a:rPr lang="en-US" sz="2800" dirty="0" smtClean="0"/>
              <a:t> blocks</a:t>
            </a:r>
          </a:p>
          <a:p>
            <a:pPr>
              <a:spcAft>
                <a:spcPts val="1800"/>
              </a:spcAft>
            </a:pPr>
            <a:r>
              <a:rPr lang="en-US" sz="2800" dirty="0" smtClean="0"/>
              <a:t>Catch blocks must proceed from specific to general</a:t>
            </a:r>
          </a:p>
          <a:p>
            <a:pPr marL="365760" lvl="1" indent="0">
              <a:buNone/>
            </a:pPr>
            <a:r>
              <a:rPr lang="en-US" sz="2400" dirty="0">
                <a:latin typeface="Lucida Sans Typewriter" pitchFamily="49" charset="0"/>
              </a:rPr>
              <a:t>try </a:t>
            </a:r>
            <a:r>
              <a:rPr lang="en-US" sz="2400" dirty="0" smtClean="0">
                <a:latin typeface="Lucida Sans Typewriter" pitchFamily="49" charset="0"/>
              </a:rPr>
              <a:t>{…}</a:t>
            </a:r>
            <a:endParaRPr lang="en-US" sz="2400" dirty="0">
              <a:latin typeface="Lucida Sans Typewriter" pitchFamily="49" charset="0"/>
            </a:endParaRPr>
          </a:p>
          <a:p>
            <a:pPr marL="365760" lvl="1" indent="0">
              <a:buNone/>
            </a:pPr>
            <a:r>
              <a:rPr lang="en-US" sz="2400" dirty="0" smtClean="0">
                <a:latin typeface="Lucida Sans Typewriter" pitchFamily="49" charset="0"/>
              </a:rPr>
              <a:t>catch </a:t>
            </a:r>
            <a:r>
              <a:rPr lang="en-US" sz="2400" dirty="0">
                <a:latin typeface="Lucida Sans Typewriter" pitchFamily="49" charset="0"/>
              </a:rPr>
              <a:t>(</a:t>
            </a:r>
            <a:r>
              <a:rPr lang="en-US" sz="2400" dirty="0" err="1">
                <a:latin typeface="Lucida Sans Typewriter" pitchFamily="49" charset="0"/>
              </a:rPr>
              <a:t>OverflowException</a:t>
            </a:r>
            <a:r>
              <a:rPr lang="en-US" sz="2400" dirty="0">
                <a:latin typeface="Lucida Sans Typewriter" pitchFamily="49" charset="0"/>
              </a:rPr>
              <a:t> caught) {…}</a:t>
            </a:r>
          </a:p>
          <a:p>
            <a:pPr marL="365760" lvl="1" indent="0">
              <a:buNone/>
            </a:pPr>
            <a:r>
              <a:rPr lang="en-US" sz="2400" dirty="0">
                <a:latin typeface="Lucida Sans Typewriter" pitchFamily="49" charset="0"/>
              </a:rPr>
              <a:t>catch (</a:t>
            </a:r>
            <a:r>
              <a:rPr lang="en-US" sz="2400" dirty="0" err="1">
                <a:latin typeface="Lucida Sans Typewriter" pitchFamily="49" charset="0"/>
              </a:rPr>
              <a:t>DivideByZeroException</a:t>
            </a:r>
            <a:r>
              <a:rPr lang="en-US" sz="2400" dirty="0">
                <a:latin typeface="Lucida Sans Typewriter" pitchFamily="49" charset="0"/>
              </a:rPr>
              <a:t> caught) </a:t>
            </a:r>
            <a:r>
              <a:rPr lang="en-US" sz="2400" dirty="0" smtClean="0">
                <a:latin typeface="Lucida Sans Typewriter" pitchFamily="49" charset="0"/>
              </a:rPr>
              <a:t>{…}</a:t>
            </a:r>
          </a:p>
          <a:p>
            <a:pPr marL="365760" lvl="1" indent="0">
              <a:buNone/>
            </a:pPr>
            <a:r>
              <a:rPr lang="en-US" sz="2400" dirty="0" smtClean="0">
                <a:latin typeface="Lucida Sans Typewriter" pitchFamily="49" charset="0"/>
              </a:rPr>
              <a:t>catch (Exception caught) {…}</a:t>
            </a:r>
            <a:endParaRPr lang="en-US" sz="24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</a:t>
            </a:r>
            <a:r>
              <a:rPr lang="en-US" sz="2800" i="1" dirty="0" smtClean="0"/>
              <a:t>throw</a:t>
            </a:r>
            <a:r>
              <a:rPr lang="en-US" sz="2800" dirty="0" smtClean="0"/>
              <a:t> to raise an exception</a:t>
            </a:r>
          </a:p>
          <a:p>
            <a:r>
              <a:rPr lang="en-US" sz="2800" dirty="0" smtClean="0"/>
              <a:t>Use a </a:t>
            </a:r>
            <a:r>
              <a:rPr lang="en-US" sz="2800" i="1" dirty="0" smtClean="0"/>
              <a:t>finally </a:t>
            </a:r>
            <a:r>
              <a:rPr lang="en-US" sz="2800" dirty="0" smtClean="0"/>
              <a:t>block for code that must execute under any circumstances, such as clean-up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Throwing an exception is expensive; avoid exceptions for normal or expected cases</a:t>
            </a:r>
          </a:p>
          <a:p>
            <a:r>
              <a:rPr lang="en-US" sz="2800" dirty="0" smtClean="0"/>
              <a:t>Be specific; never create and throw an instance of Exception</a:t>
            </a:r>
          </a:p>
          <a:p>
            <a:r>
              <a:rPr lang="en-US" sz="2800" dirty="0" smtClean="0"/>
              <a:t>Include a meaningful error message</a:t>
            </a:r>
          </a:p>
          <a:p>
            <a:r>
              <a:rPr lang="en-US" sz="2800" dirty="0" smtClean="0"/>
              <a:t>If you catch </a:t>
            </a:r>
            <a:r>
              <a:rPr lang="en-US" sz="2800" smtClean="0"/>
              <a:t>and </a:t>
            </a:r>
            <a:r>
              <a:rPr lang="en-US" sz="2800" smtClean="0"/>
              <a:t>re-throw </a:t>
            </a:r>
            <a:r>
              <a:rPr lang="en-US" sz="2800" dirty="0" smtClean="0"/>
              <a:t>an exception, be careful not to lose context</a:t>
            </a:r>
          </a:p>
          <a:p>
            <a:r>
              <a:rPr lang="en-US" sz="2800" dirty="0" smtClean="0"/>
              <a:t>Be sure to handle exceptions in your Main method as last resort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88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Handling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expressions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800" i="1" dirty="0" smtClean="0"/>
              <a:t>Expressions</a:t>
            </a:r>
            <a:r>
              <a:rPr lang="en-US" sz="2800" dirty="0" smtClean="0"/>
              <a:t> are equations that allow you to evaluate and manipulate data</a:t>
            </a:r>
          </a:p>
          <a:p>
            <a:pPr marL="822960" lvl="2" indent="-457200">
              <a:spcBef>
                <a:spcPts val="0"/>
              </a:spcBef>
              <a:buNone/>
            </a:pP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a + </a:t>
            </a:r>
            <a:r>
              <a:rPr lang="en-US" sz="2000" dirty="0" smtClean="0">
                <a:latin typeface="Lucida Sans Typewriter" pitchFamily="49" charset="0"/>
                <a:cs typeface="Consolas" pitchFamily="49" charset="0"/>
              </a:rPr>
              <a:t>1</a:t>
            </a:r>
            <a:endParaRPr lang="en-US" sz="2000" dirty="0">
              <a:latin typeface="Lucida Sans Typewriter" pitchFamily="49" charset="0"/>
              <a:cs typeface="Consolas" pitchFamily="49" charset="0"/>
            </a:endParaRPr>
          </a:p>
          <a:p>
            <a:pPr marL="822960" lvl="2" indent="-457200">
              <a:buNone/>
            </a:pP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(a + b) / </a:t>
            </a:r>
            <a:r>
              <a:rPr lang="en-US" sz="2000" dirty="0" smtClean="0">
                <a:latin typeface="Lucida Sans Typewriter" pitchFamily="49" charset="0"/>
                <a:cs typeface="Consolas" pitchFamily="49" charset="0"/>
              </a:rPr>
              <a:t>2</a:t>
            </a:r>
            <a:endParaRPr lang="en-US" sz="2000" dirty="0">
              <a:latin typeface="Lucida Sans Typewriter" pitchFamily="49" charset="0"/>
              <a:cs typeface="Consolas" pitchFamily="49" charset="0"/>
            </a:endParaRPr>
          </a:p>
          <a:p>
            <a:pPr marL="822960" lvl="2" indent="-457200">
              <a:spcAft>
                <a:spcPts val="1800"/>
              </a:spcAft>
              <a:buNone/>
            </a:pP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"Answer: " + </a:t>
            </a:r>
            <a:r>
              <a:rPr lang="en-US" sz="2000" dirty="0" err="1">
                <a:latin typeface="Lucida Sans Typewriter" pitchFamily="49" charset="0"/>
                <a:cs typeface="Consolas" pitchFamily="49" charset="0"/>
              </a:rPr>
              <a:t>c.ToString</a:t>
            </a: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()</a:t>
            </a:r>
            <a:endParaRPr lang="en-US" dirty="0">
              <a:latin typeface="Lucida Sans Typewriter" pitchFamily="49" charset="0"/>
              <a:cs typeface="Consolas" pitchFamily="49" charset="0"/>
            </a:endParaRPr>
          </a:p>
          <a:p>
            <a:r>
              <a:rPr lang="en-US" sz="2800" dirty="0" smtClean="0"/>
              <a:t>Expressions are composed of </a:t>
            </a:r>
            <a:r>
              <a:rPr lang="en-US" sz="2800" i="1" dirty="0" smtClean="0"/>
              <a:t>operators</a:t>
            </a:r>
            <a:r>
              <a:rPr lang="en-US" sz="2800" dirty="0" smtClean="0"/>
              <a:t> and </a:t>
            </a:r>
            <a:r>
              <a:rPr lang="en-US" sz="2800" i="1" dirty="0" smtClean="0"/>
              <a:t>operands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997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Arithmetic: +  -  *  /  %</a:t>
            </a:r>
          </a:p>
          <a:p>
            <a:r>
              <a:rPr lang="en-US" sz="2800" dirty="0" smtClean="0"/>
              <a:t>Assignment: =  +=  -=  *=  /=</a:t>
            </a:r>
          </a:p>
          <a:p>
            <a:r>
              <a:rPr lang="en-US" sz="2800" dirty="0"/>
              <a:t>Equality: ==  !=</a:t>
            </a:r>
          </a:p>
          <a:p>
            <a:r>
              <a:rPr lang="en-US" sz="2800" dirty="0" smtClean="0"/>
              <a:t>Comparison: &lt;  &gt;  &lt;=  &gt;=  is</a:t>
            </a:r>
          </a:p>
          <a:p>
            <a:r>
              <a:rPr lang="en-US" sz="2800" dirty="0" smtClean="0"/>
              <a:t>Conditional: &amp;&amp;  ||  ?:</a:t>
            </a:r>
          </a:p>
          <a:p>
            <a:r>
              <a:rPr lang="en-US" sz="2800" dirty="0" smtClean="0"/>
              <a:t>Increment: ++</a:t>
            </a:r>
          </a:p>
          <a:p>
            <a:r>
              <a:rPr lang="en-US" sz="2800" dirty="0" smtClean="0"/>
              <a:t>Decrement: --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67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 smtClean="0">
                <a:latin typeface="+mn-lt"/>
                <a:cs typeface="Consolas" pitchFamily="49" charset="0"/>
              </a:rPr>
              <a:t>What is the value of </a:t>
            </a:r>
            <a:r>
              <a:rPr lang="en-US" sz="2800" i="1" dirty="0" smtClean="0">
                <a:latin typeface="+mn-lt"/>
                <a:cs typeface="Consolas" pitchFamily="49" charset="0"/>
              </a:rPr>
              <a:t>result</a:t>
            </a:r>
            <a:r>
              <a:rPr lang="en-US" sz="2800" dirty="0" smtClean="0">
                <a:latin typeface="+mn-lt"/>
                <a:cs typeface="Consolas" pitchFamily="49" charset="0"/>
              </a:rPr>
              <a:t>?</a:t>
            </a:r>
          </a:p>
          <a:p>
            <a:pPr marL="228600" lvl="1" indent="0">
              <a:buNone/>
            </a:pPr>
            <a:r>
              <a:rPr lang="en-US" sz="2400" dirty="0">
                <a:latin typeface="Lucida Sans Typewriter" pitchFamily="49" charset="0"/>
                <a:cs typeface="Consolas" pitchFamily="49" charset="0"/>
              </a:rPr>
              <a:t>result = </a:t>
            </a:r>
            <a:r>
              <a:rPr lang="en-US" sz="2400" dirty="0" smtClean="0">
                <a:latin typeface="Lucida Sans Typewriter" pitchFamily="49" charset="0"/>
                <a:cs typeface="Consolas" pitchFamily="49" charset="0"/>
              </a:rPr>
              <a:t>5 </a:t>
            </a:r>
            <a:r>
              <a:rPr lang="en-US" sz="2400" dirty="0">
                <a:latin typeface="Lucida Sans Typewriter" pitchFamily="49" charset="0"/>
                <a:cs typeface="Consolas" pitchFamily="49" charset="0"/>
              </a:rPr>
              <a:t>+ </a:t>
            </a:r>
            <a:r>
              <a:rPr lang="en-US" sz="2400" dirty="0" smtClean="0">
                <a:latin typeface="Lucida Sans Typewriter" pitchFamily="49" charset="0"/>
                <a:cs typeface="Consolas" pitchFamily="49" charset="0"/>
              </a:rPr>
              <a:t>7 </a:t>
            </a:r>
            <a:r>
              <a:rPr lang="en-US" sz="2400" dirty="0">
                <a:latin typeface="Lucida Sans Typewriter" pitchFamily="49" charset="0"/>
                <a:cs typeface="Consolas" pitchFamily="49" charset="0"/>
              </a:rPr>
              <a:t>* </a:t>
            </a:r>
            <a:r>
              <a:rPr lang="en-US" sz="2400" dirty="0" smtClean="0">
                <a:latin typeface="Lucida Sans Typewriter" pitchFamily="49" charset="0"/>
                <a:cs typeface="Consolas" pitchFamily="49" charset="0"/>
              </a:rPr>
              <a:t>3;</a:t>
            </a:r>
            <a:endParaRPr lang="en-US" sz="2400" dirty="0">
              <a:latin typeface="Lucida Sans Typewriter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089132"/>
              </p:ext>
            </p:extLst>
          </p:nvPr>
        </p:nvGraphicFramePr>
        <p:xfrm>
          <a:off x="1219809" y="1469918"/>
          <a:ext cx="6647543" cy="4928648"/>
        </p:xfrm>
        <a:graphic>
          <a:graphicData uri="http://schemas.openxmlformats.org/drawingml/2006/table">
            <a:tbl>
              <a:tblPr/>
              <a:tblGrid>
                <a:gridCol w="1828800"/>
                <a:gridCol w="4818743"/>
              </a:tblGrid>
              <a:tr h="2889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dirty="0">
                          <a:effectLst/>
                        </a:rPr>
                        <a:t>Precedence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dirty="0">
                          <a:effectLst/>
                        </a:rPr>
                        <a:t>Operators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+mn-lt"/>
                        </a:rPr>
                        <a:t>() [] . new </a:t>
                      </a:r>
                      <a:r>
                        <a:rPr lang="en-US" sz="1800" b="0" i="0" dirty="0" err="1">
                          <a:effectLst/>
                          <a:latin typeface="+mn-lt"/>
                        </a:rPr>
                        <a:t>typeof</a:t>
                      </a:r>
                      <a:endParaRPr lang="en-US" sz="1800" b="0" i="0" dirty="0">
                        <a:effectLst/>
                        <a:latin typeface="+mn-lt"/>
                      </a:endParaRP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574">
                <a:tc>
                  <a:txBody>
                    <a:bodyPr/>
                    <a:lstStyle/>
                    <a:p>
                      <a:pPr algn="ctr" fontAlgn="t"/>
                      <a:endParaRPr lang="en-US" sz="1800" b="0" i="0">
                        <a:effectLst/>
                        <a:latin typeface="+mn-lt"/>
                      </a:endParaRP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+mn-lt"/>
                        </a:rPr>
                        <a:t>! ~ + - ++ -- (cast)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76">
                <a:tc>
                  <a:txBody>
                    <a:bodyPr/>
                    <a:lstStyle/>
                    <a:p>
                      <a:pPr algn="ctr" fontAlgn="t"/>
                      <a:endParaRPr lang="en-US" sz="1800" b="0" i="0">
                        <a:effectLst/>
                        <a:latin typeface="+mn-lt"/>
                      </a:endParaRP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+mn-lt"/>
                        </a:rPr>
                        <a:t>* / %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76">
                <a:tc>
                  <a:txBody>
                    <a:bodyPr/>
                    <a:lstStyle/>
                    <a:p>
                      <a:pPr algn="ctr" fontAlgn="t"/>
                      <a:endParaRPr lang="en-US" sz="1800" b="0" i="0">
                        <a:effectLst/>
                        <a:latin typeface="+mn-lt"/>
                      </a:endParaRP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+mn-lt"/>
                        </a:rPr>
                        <a:t>+ -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76">
                <a:tc>
                  <a:txBody>
                    <a:bodyPr/>
                    <a:lstStyle/>
                    <a:p>
                      <a:pPr algn="ctr" fontAlgn="t"/>
                      <a:endParaRPr lang="en-US" sz="1800" b="0" i="0">
                        <a:effectLst/>
                        <a:latin typeface="+mn-lt"/>
                      </a:endParaRP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+mn-lt"/>
                        </a:rPr>
                        <a:t>&lt; &lt;= &gt; &gt;= is as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76">
                <a:tc>
                  <a:txBody>
                    <a:bodyPr/>
                    <a:lstStyle/>
                    <a:p>
                      <a:pPr algn="ctr" fontAlgn="t"/>
                      <a:endParaRPr lang="en-US" sz="1800" b="0" i="0">
                        <a:effectLst/>
                        <a:latin typeface="+mn-lt"/>
                      </a:endParaRP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+mn-lt"/>
                        </a:rPr>
                        <a:t>== !=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76">
                <a:tc>
                  <a:txBody>
                    <a:bodyPr/>
                    <a:lstStyle/>
                    <a:p>
                      <a:pPr algn="ctr" fontAlgn="t"/>
                      <a:endParaRPr lang="en-US" sz="1800" b="0" i="0">
                        <a:effectLst/>
                        <a:latin typeface="+mn-lt"/>
                      </a:endParaRP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+mn-lt"/>
                        </a:rPr>
                        <a:t>&amp;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76">
                <a:tc>
                  <a:txBody>
                    <a:bodyPr/>
                    <a:lstStyle/>
                    <a:p>
                      <a:pPr algn="ctr" fontAlgn="t"/>
                      <a:endParaRPr lang="en-US" sz="1800" b="0" i="0">
                        <a:effectLst/>
                        <a:latin typeface="+mn-lt"/>
                      </a:endParaRP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+mn-lt"/>
                        </a:rPr>
                        <a:t>^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76">
                <a:tc>
                  <a:txBody>
                    <a:bodyPr/>
                    <a:lstStyle/>
                    <a:p>
                      <a:pPr algn="ctr" fontAlgn="t"/>
                      <a:endParaRPr lang="en-US" sz="1800" b="0" i="0">
                        <a:effectLst/>
                        <a:latin typeface="+mn-lt"/>
                      </a:endParaRP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+mn-lt"/>
                        </a:rPr>
                        <a:t>|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76">
                <a:tc>
                  <a:txBody>
                    <a:bodyPr/>
                    <a:lstStyle/>
                    <a:p>
                      <a:pPr algn="ctr" fontAlgn="t"/>
                      <a:endParaRPr lang="en-US" sz="1800" b="0" i="0">
                        <a:effectLst/>
                        <a:latin typeface="+mn-lt"/>
                      </a:endParaRP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+mn-lt"/>
                        </a:rPr>
                        <a:t>&amp;&amp;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76">
                <a:tc>
                  <a:txBody>
                    <a:bodyPr/>
                    <a:lstStyle/>
                    <a:p>
                      <a:pPr algn="ctr" fontAlgn="t"/>
                      <a:endParaRPr lang="en-US" sz="1800" b="0" i="0">
                        <a:effectLst/>
                        <a:latin typeface="+mn-lt"/>
                      </a:endParaRP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+mn-lt"/>
                        </a:rPr>
                        <a:t>||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76">
                <a:tc>
                  <a:txBody>
                    <a:bodyPr/>
                    <a:lstStyle/>
                    <a:p>
                      <a:pPr algn="ctr" fontAlgn="t"/>
                      <a:endParaRPr lang="en-US" sz="1800" b="0" i="0">
                        <a:effectLst/>
                        <a:latin typeface="+mn-lt"/>
                      </a:endParaRP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+mn-lt"/>
                        </a:rPr>
                        <a:t>?: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dirty="0"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+mn-lt"/>
                        </a:rPr>
                        <a:t>= *= /= %= += -= &amp;= ^= |= &lt;&lt;= &gt;&gt;=</a:t>
                      </a:r>
                    </a:p>
                  </a:txBody>
                  <a:tcPr marL="65380" marR="65380" marT="32689" marB="32689">
                    <a:lnL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strings sparingly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 smtClean="0"/>
              <a:t>You can use the + operator to concatenate strings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string address = </a:t>
            </a:r>
            <a:r>
              <a:rPr lang="en-US" sz="2000" dirty="0" smtClean="0">
                <a:latin typeface="Lucida Sans Typewriter" pitchFamily="49" charset="0"/>
                <a:cs typeface="Consolas" pitchFamily="49" charset="0"/>
              </a:rPr>
              <a:t>"1600";</a:t>
            </a:r>
            <a:endParaRPr lang="en-US" sz="2000" dirty="0">
              <a:latin typeface="Lucida Sans Typewriter" pitchFamily="49" charset="0"/>
              <a:cs typeface="Consolas" pitchFamily="49" charset="0"/>
            </a:endParaRP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address = address + </a:t>
            </a:r>
            <a:r>
              <a:rPr lang="en-US" sz="2000" dirty="0" smtClean="0">
                <a:latin typeface="Lucida Sans Typewriter" pitchFamily="49" charset="0"/>
                <a:cs typeface="Consolas" pitchFamily="49" charset="0"/>
              </a:rPr>
              <a:t>" Pennsylvania Ave";</a:t>
            </a:r>
            <a:endParaRPr lang="en-US" sz="2000" dirty="0">
              <a:latin typeface="Lucida Sans Typewriter" pitchFamily="49" charset="0"/>
              <a:cs typeface="Consolas" pitchFamily="49" charset="0"/>
            </a:endParaRPr>
          </a:p>
          <a:p>
            <a:pPr marL="36576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address = address + ", </a:t>
            </a:r>
            <a:r>
              <a:rPr lang="en-US" sz="2000" dirty="0" smtClean="0">
                <a:latin typeface="Lucida Sans Typewriter" pitchFamily="49" charset="0"/>
                <a:cs typeface="Consolas" pitchFamily="49" charset="0"/>
              </a:rPr>
              <a:t> Washington, DC";</a:t>
            </a:r>
            <a:endParaRPr lang="en-US" sz="2000" dirty="0">
              <a:latin typeface="Lucida Sans Typewriter" pitchFamily="49" charset="0"/>
              <a:cs typeface="Consolas" pitchFamily="49" charset="0"/>
            </a:endParaRPr>
          </a:p>
          <a:p>
            <a:r>
              <a:rPr lang="en-US" sz="2800" dirty="0" smtClean="0"/>
              <a:t>Because strings are immutable, this can lead to poor performance</a:t>
            </a:r>
          </a:p>
          <a:p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8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strings sparingly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sz="2800" dirty="0"/>
              <a:t>To avoid this, .NET provides the </a:t>
            </a:r>
            <a:r>
              <a:rPr lang="en-US" sz="2800" i="1" dirty="0" err="1"/>
              <a:t>StringBuilder</a:t>
            </a:r>
            <a:r>
              <a:rPr lang="en-US" sz="2800" dirty="0"/>
              <a:t> class</a:t>
            </a:r>
            <a:endParaRPr lang="en-US" dirty="0"/>
          </a:p>
          <a:p>
            <a:pPr marL="228600" lvl="1" indent="0">
              <a:spcBef>
                <a:spcPts val="0"/>
              </a:spcBef>
              <a:buNone/>
            </a:pPr>
            <a:r>
              <a:rPr lang="en-US" sz="2000" dirty="0" err="1">
                <a:latin typeface="Lucida Sans Typewriter" pitchFamily="49" charset="0"/>
                <a:cs typeface="Consolas" pitchFamily="49" charset="0"/>
              </a:rPr>
              <a:t>StringBuilder</a:t>
            </a: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 temp = new </a:t>
            </a:r>
            <a:r>
              <a:rPr lang="en-US" sz="2000" dirty="0" err="1">
                <a:latin typeface="Lucida Sans Typewriter" pitchFamily="49" charset="0"/>
                <a:cs typeface="Consolas" pitchFamily="49" charset="0"/>
              </a:rPr>
              <a:t>StringBuilder</a:t>
            </a: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();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 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2000" dirty="0" err="1">
                <a:latin typeface="Lucida Sans Typewriter" pitchFamily="49" charset="0"/>
                <a:cs typeface="Consolas" pitchFamily="49" charset="0"/>
              </a:rPr>
              <a:t>temp.Append</a:t>
            </a: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("1600");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2000" dirty="0" err="1">
                <a:latin typeface="Lucida Sans Typewriter" pitchFamily="49" charset="0"/>
                <a:cs typeface="Consolas" pitchFamily="49" charset="0"/>
              </a:rPr>
              <a:t>temp.Append</a:t>
            </a: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(" Pennsylvania Ave");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2000" dirty="0" err="1">
                <a:latin typeface="Lucida Sans Typewriter" pitchFamily="49" charset="0"/>
                <a:cs typeface="Consolas" pitchFamily="49" charset="0"/>
              </a:rPr>
              <a:t>temp.Append</a:t>
            </a: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(", Washington, DC");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 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string address = </a:t>
            </a:r>
            <a:r>
              <a:rPr lang="en-US" sz="2000" dirty="0" err="1">
                <a:latin typeface="Lucida Sans Typewriter" pitchFamily="49" charset="0"/>
                <a:cs typeface="Consolas" pitchFamily="49" charset="0"/>
              </a:rPr>
              <a:t>temp.ToString</a:t>
            </a:r>
            <a:r>
              <a:rPr lang="en-US" sz="2000" dirty="0">
                <a:latin typeface="Lucida Sans Typewriter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478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decision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Sans Typewriter" pitchFamily="49" charset="0"/>
              </a:rPr>
              <a:t>if (</a:t>
            </a:r>
            <a:r>
              <a:rPr lang="en-US" sz="2400" i="1" dirty="0">
                <a:latin typeface="Lucida Sans Typewriter" pitchFamily="49" charset="0"/>
              </a:rPr>
              <a:t>[condition]</a:t>
            </a:r>
            <a:r>
              <a:rPr lang="en-US" sz="2400" dirty="0">
                <a:latin typeface="Lucida Sans Typewriter" pitchFamily="49" charset="0"/>
              </a:rPr>
              <a:t>) </a:t>
            </a:r>
            <a:r>
              <a:rPr lang="en-US" sz="2400" i="1" dirty="0">
                <a:latin typeface="Lucida Sans Typewriter" pitchFamily="49" charset="0"/>
              </a:rPr>
              <a:t>[code to execute]</a:t>
            </a:r>
          </a:p>
          <a:p>
            <a:pPr>
              <a:spcBef>
                <a:spcPts val="0"/>
              </a:spcBef>
            </a:pPr>
            <a:endParaRPr lang="en-US" sz="2400" i="1" dirty="0">
              <a:latin typeface="Lucida Sans Typewriter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>
                <a:latin typeface="Lucida Sans Typewriter" pitchFamily="49" charset="0"/>
              </a:rPr>
              <a:t>// OR</a:t>
            </a:r>
          </a:p>
          <a:p>
            <a:pPr>
              <a:spcBef>
                <a:spcPts val="0"/>
              </a:spcBef>
            </a:pPr>
            <a:endParaRPr lang="en-US" sz="2400" i="1" dirty="0">
              <a:latin typeface="Lucida Sans Typewriter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Sans Typewriter" pitchFamily="49" charset="0"/>
              </a:rPr>
              <a:t>if (</a:t>
            </a:r>
            <a:r>
              <a:rPr lang="en-US" sz="2400" i="1" dirty="0">
                <a:latin typeface="Lucida Sans Typewriter" pitchFamily="49" charset="0"/>
              </a:rPr>
              <a:t>[condition]</a:t>
            </a:r>
            <a:r>
              <a:rPr lang="en-US" sz="2400" dirty="0">
                <a:latin typeface="Lucida Sans Typewriter" pitchFamily="49" charset="0"/>
              </a:rPr>
              <a:t>)</a:t>
            </a:r>
            <a:endParaRPr lang="en-GB" sz="2400" dirty="0">
              <a:latin typeface="Lucida Sans Typewriter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Sans Typewriter" pitchFamily="49" charset="0"/>
              </a:rPr>
              <a:t>{</a:t>
            </a:r>
            <a:endParaRPr lang="en-GB" sz="2400" dirty="0">
              <a:latin typeface="Lucida Sans Typewriter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Sans Typewriter" pitchFamily="49" charset="0"/>
              </a:rPr>
              <a:t>    </a:t>
            </a:r>
            <a:r>
              <a:rPr lang="en-US" sz="2400" i="1" dirty="0">
                <a:latin typeface="Lucida Sans Typewriter" pitchFamily="49" charset="0"/>
              </a:rPr>
              <a:t>[code to execute if condition is true]</a:t>
            </a:r>
            <a:endParaRPr lang="en-GB" sz="2400" dirty="0">
              <a:latin typeface="Lucida Sans Typewriter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Sans Typewriter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58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3</Template>
  <TotalTime>9518</TotalTime>
  <Words>795</Words>
  <Application>Microsoft Office PowerPoint</Application>
  <PresentationFormat>On-screen Show (4:3)</PresentationFormat>
  <Paragraphs>165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Arial</vt:lpstr>
      <vt:lpstr>Consolas</vt:lpstr>
      <vt:lpstr>Lucida Sans Typewriter</vt:lpstr>
      <vt:lpstr>Times New Roman</vt:lpstr>
      <vt:lpstr>Courier New</vt:lpstr>
      <vt:lpstr>Default Template</vt:lpstr>
      <vt:lpstr>Statements and Exceptions</vt:lpstr>
      <vt:lpstr>Overview</vt:lpstr>
      <vt:lpstr>Using expressions and operators</vt:lpstr>
      <vt:lpstr>Common operators</vt:lpstr>
      <vt:lpstr>Operator precedence</vt:lpstr>
      <vt:lpstr>Operator precedence</vt:lpstr>
      <vt:lpstr>Concatenate strings sparingly</vt:lpstr>
      <vt:lpstr>Concatenate strings sparingly</vt:lpstr>
      <vt:lpstr>Using decision statements</vt:lpstr>
      <vt:lpstr>Using decision statements</vt:lpstr>
      <vt:lpstr>Using decision statements</vt:lpstr>
      <vt:lpstr>Using decision statements</vt:lpstr>
      <vt:lpstr>Using decision statements</vt:lpstr>
      <vt:lpstr>Which decision statement should you use?</vt:lpstr>
      <vt:lpstr>Using iteration statements</vt:lpstr>
      <vt:lpstr>Break and continue statements</vt:lpstr>
      <vt:lpstr>Lab 3a</vt:lpstr>
      <vt:lpstr>Handling exceptions</vt:lpstr>
      <vt:lpstr>.NET exception hierarchy</vt:lpstr>
      <vt:lpstr>Multiple catch blocks</vt:lpstr>
      <vt:lpstr>Raising exceptions</vt:lpstr>
      <vt:lpstr>Exception recommendations</vt:lpstr>
      <vt:lpstr>Lab 3b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Statements and Exceptions</dc:title>
  <dc:creator>Phil Weber</dc:creator>
  <cp:lastModifiedBy>Phil Weber</cp:lastModifiedBy>
  <cp:revision>411</cp:revision>
  <dcterms:created xsi:type="dcterms:W3CDTF">2000-10-06T08:16:33Z</dcterms:created>
  <dcterms:modified xsi:type="dcterms:W3CDTF">2013-04-24T16:23:15Z</dcterms:modified>
</cp:coreProperties>
</file>