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62" r:id="rId1"/>
  </p:sldMasterIdLst>
  <p:notesMasterIdLst>
    <p:notesMasterId r:id="rId15"/>
  </p:notesMasterIdLst>
  <p:sldIdLst>
    <p:sldId id="347" r:id="rId2"/>
    <p:sldId id="256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</p:sldIdLst>
  <p:sldSz cx="9144000" cy="6858000" type="screen4x3"/>
  <p:notesSz cx="7315200" cy="96012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Lucida Sans Typewriter" pitchFamily="49" charset="0"/>
      <p:regular r:id="rId20"/>
      <p:bold r:id="rId21"/>
      <p:italic r:id="rId22"/>
      <p:boldItalic r:id="rId23"/>
    </p:embeddedFont>
    <p:embeddedFont>
      <p:font typeface="Univers LT 55" pitchFamily="2" charset="0"/>
      <p:regular r:id="rId24"/>
      <p:italic r:id="rId25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66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4590" autoAdjust="0"/>
  </p:normalViewPr>
  <p:slideViewPr>
    <p:cSldViewPr snapToGrid="0">
      <p:cViewPr>
        <p:scale>
          <a:sx n="70" d="100"/>
          <a:sy n="70" d="100"/>
        </p:scale>
        <p:origin x="-476" y="-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AE1CCD1B-948C-4F82-8244-E19A9C1A2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369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00200"/>
            <a:ext cx="1600200" cy="5334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 smtClean="0"/>
              <a:t>Module ##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 LT 55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39877" y="1333500"/>
            <a:ext cx="8001000" cy="48006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1pPr>
            <a:lvl2pPr marL="457200" marR="0" indent="-2238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2pPr>
            <a:lvl3pPr marL="627063" marR="0" indent="-1698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3pPr>
            <a:lvl4pPr>
              <a:spcAft>
                <a:spcPts val="480"/>
              </a:spcAft>
              <a:buClr>
                <a:srgbClr val="333333"/>
              </a:buCl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9E283-CD1C-42C8-B27D-6E8A01B4BE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303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Declaring and Calling Methods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optional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Optional parameters allow you provide default values for specific parameters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Provide an alternative to overloading</a:t>
            </a:r>
          </a:p>
          <a:p>
            <a:pPr marL="365760" indent="0">
              <a:spcBef>
                <a:spcPct val="0"/>
              </a:spcBef>
              <a:buNone/>
              <a:defRPr/>
            </a:pPr>
            <a:r>
              <a:rPr lang="en-GB" sz="2200" dirty="0">
                <a:solidFill>
                  <a:srgbClr val="000000"/>
                </a:solidFill>
                <a:latin typeface="Lucida Sans Typewriter" pitchFamily="49" charset="0"/>
              </a:rPr>
              <a:t>void </a:t>
            </a:r>
            <a:r>
              <a:rPr lang="en-GB" sz="2200" dirty="0" err="1" smtClean="0">
                <a:solidFill>
                  <a:srgbClr val="000000"/>
                </a:solidFill>
                <a:latin typeface="Lucida Sans Typewriter" pitchFamily="49" charset="0"/>
              </a:rPr>
              <a:t>MyMethod</a:t>
            </a:r>
            <a:r>
              <a:rPr lang="en-GB" sz="2200" dirty="0" smtClean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r>
              <a:rPr lang="en-GB" sz="2200" dirty="0" err="1" smtClean="0">
                <a:solidFill>
                  <a:srgbClr val="000000"/>
                </a:solidFill>
                <a:latin typeface="Lucida Sans Typewriter" pitchFamily="49" charset="0"/>
              </a:rPr>
              <a:t>int</a:t>
            </a:r>
            <a:r>
              <a:rPr lang="en-GB" sz="2200" dirty="0" smtClean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Lucida Sans Typewriter" pitchFamily="49" charset="0"/>
              </a:rPr>
              <a:t>intData</a:t>
            </a:r>
            <a:r>
              <a:rPr lang="en-GB" sz="2200" dirty="0">
                <a:solidFill>
                  <a:srgbClr val="000000"/>
                </a:solidFill>
                <a:latin typeface="Lucida Sans Typewriter" pitchFamily="49" charset="0"/>
              </a:rPr>
              <a:t>, float </a:t>
            </a:r>
            <a:r>
              <a:rPr lang="en-GB" sz="2200" dirty="0" err="1">
                <a:solidFill>
                  <a:srgbClr val="000000"/>
                </a:solidFill>
                <a:latin typeface="Lucida Sans Typewriter" pitchFamily="49" charset="0"/>
              </a:rPr>
              <a:t>floatData</a:t>
            </a:r>
            <a:r>
              <a:rPr lang="en-GB" sz="2200" dirty="0">
                <a:solidFill>
                  <a:srgbClr val="000000"/>
                </a:solidFill>
                <a:latin typeface="Lucida Sans Typewriter" pitchFamily="49" charset="0"/>
              </a:rPr>
              <a:t>, </a:t>
            </a:r>
            <a:r>
              <a:rPr lang="en-GB" sz="2200" dirty="0" smtClean="0">
                <a:solidFill>
                  <a:srgbClr val="000000"/>
                </a:solidFill>
                <a:latin typeface="Lucida Sans Typewriter" pitchFamily="49" charset="0"/>
              </a:rPr>
              <a:t/>
            </a:r>
            <a:br>
              <a:rPr lang="en-GB" sz="2200" dirty="0" smtClean="0">
                <a:solidFill>
                  <a:srgbClr val="000000"/>
                </a:solidFill>
                <a:latin typeface="Lucida Sans Typewriter" pitchFamily="49" charset="0"/>
              </a:rPr>
            </a:br>
            <a:r>
              <a:rPr lang="en-GB" sz="2200" dirty="0" smtClean="0">
                <a:solidFill>
                  <a:srgbClr val="000000"/>
                </a:solidFill>
                <a:latin typeface="Lucida Sans Typewriter" pitchFamily="49" charset="0"/>
              </a:rPr>
              <a:t>              </a:t>
            </a:r>
            <a:r>
              <a:rPr lang="en-GB" sz="2200" dirty="0" err="1" smtClean="0">
                <a:solidFill>
                  <a:srgbClr val="000000"/>
                </a:solidFill>
                <a:latin typeface="Lucida Sans Typewriter" pitchFamily="49" charset="0"/>
              </a:rPr>
              <a:t>int</a:t>
            </a:r>
            <a:r>
              <a:rPr lang="en-GB" sz="2200" dirty="0" smtClean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GB" sz="2200" dirty="0" err="1" smtClean="0">
                <a:solidFill>
                  <a:srgbClr val="000000"/>
                </a:solidFill>
                <a:latin typeface="Lucida Sans Typewriter" pitchFamily="49" charset="0"/>
              </a:rPr>
              <a:t>optionalData</a:t>
            </a:r>
            <a:r>
              <a:rPr lang="en-GB" sz="2200" dirty="0" smtClean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Lucida Sans Typewriter" pitchFamily="49" charset="0"/>
              </a:rPr>
              <a:t>= 99)</a:t>
            </a:r>
          </a:p>
          <a:p>
            <a:pPr marL="365760" indent="0">
              <a:spcBef>
                <a:spcPct val="0"/>
              </a:spcBef>
              <a:buNone/>
              <a:defRPr/>
            </a:pPr>
            <a:r>
              <a:rPr lang="en-GB" sz="2200" dirty="0">
                <a:solidFill>
                  <a:srgbClr val="000000"/>
                </a:solidFill>
                <a:latin typeface="Lucida Sans Typewriter" pitchFamily="49" charset="0"/>
              </a:rPr>
              <a:t>{</a:t>
            </a:r>
          </a:p>
          <a:p>
            <a:pPr marL="365760" indent="0">
              <a:spcBef>
                <a:spcPct val="0"/>
              </a:spcBef>
              <a:buNone/>
              <a:defRPr/>
            </a:pPr>
            <a:endParaRPr lang="en-GB" sz="2200" dirty="0" smtClean="0">
              <a:solidFill>
                <a:srgbClr val="000000"/>
              </a:solidFill>
              <a:latin typeface="Lucida Sans Typewriter" pitchFamily="49" charset="0"/>
            </a:endParaRPr>
          </a:p>
          <a:p>
            <a:pPr marL="365760" indent="0">
              <a:spcBef>
                <a:spcPct val="0"/>
              </a:spcBef>
              <a:buNone/>
              <a:defRPr/>
            </a:pPr>
            <a:r>
              <a:rPr lang="en-GB" sz="2200" dirty="0" smtClean="0">
                <a:solidFill>
                  <a:srgbClr val="000000"/>
                </a:solidFill>
                <a:latin typeface="Lucida Sans Typewriter" pitchFamily="49" charset="0"/>
              </a:rPr>
              <a:t>}</a:t>
            </a:r>
            <a:endParaRPr lang="en-GB" sz="2200" dirty="0">
              <a:solidFill>
                <a:srgbClr val="000000"/>
              </a:solidFill>
              <a:latin typeface="Lucida Sans Typewriter" pitchFamily="49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5197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method using named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en-US" sz="2800" dirty="0" smtClean="0"/>
              <a:t>Named arguments allow you to pass arguments in any order and omit optional parameters</a:t>
            </a:r>
            <a:endParaRPr lang="en-US" dirty="0" smtClean="0"/>
          </a:p>
          <a:p>
            <a:pPr marL="228600" lvl="1" indent="0">
              <a:spcBef>
                <a:spcPct val="0"/>
              </a:spcBef>
              <a:buSzTx/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Lucida Sans Typewriter" pitchFamily="49" charset="0"/>
              </a:rPr>
              <a:t>MyMethod</a:t>
            </a:r>
            <a:r>
              <a:rPr lang="en-US" sz="2200" dirty="0" smtClean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Lucida Sans Typewriter" pitchFamily="49" charset="0"/>
              </a:rPr>
              <a:t>floatData</a:t>
            </a:r>
            <a:r>
              <a:rPr lang="en-US" sz="2200" dirty="0" smtClean="0">
                <a:solidFill>
                  <a:srgbClr val="000000"/>
                </a:solidFill>
                <a:latin typeface="Lucida Sans Typewriter" pitchFamily="49" charset="0"/>
              </a:rPr>
              <a:t>: 101.1F, </a:t>
            </a:r>
            <a:r>
              <a:rPr lang="en-US" sz="2200" dirty="0" err="1" smtClean="0">
                <a:solidFill>
                  <a:srgbClr val="000000"/>
                </a:solidFill>
                <a:latin typeface="Lucida Sans Typewriter" pitchFamily="49" charset="0"/>
              </a:rPr>
              <a:t>intData</a:t>
            </a:r>
            <a:r>
              <a:rPr lang="en-US" sz="2200" dirty="0">
                <a:solidFill>
                  <a:srgbClr val="000000"/>
                </a:solidFill>
                <a:latin typeface="Lucida Sans Typewriter" pitchFamily="49" charset="0"/>
              </a:rPr>
              <a:t>: </a:t>
            </a:r>
            <a:r>
              <a:rPr lang="en-US" sz="2200" dirty="0" smtClean="0">
                <a:solidFill>
                  <a:srgbClr val="000000"/>
                </a:solidFill>
                <a:latin typeface="Lucida Sans Typewriter" pitchFamily="49" charset="0"/>
              </a:rPr>
              <a:t>100); </a:t>
            </a:r>
            <a:endParaRPr lang="en-US" sz="2200" dirty="0">
              <a:solidFill>
                <a:srgbClr val="000000"/>
              </a:solidFill>
              <a:latin typeface="Lucida Sans Typewriter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784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output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Output parameters allow a method to return more than one value</a:t>
            </a:r>
          </a:p>
          <a:p>
            <a:r>
              <a:rPr lang="en-US" sz="2800" dirty="0" smtClean="0"/>
              <a:t>Use the </a:t>
            </a:r>
            <a:r>
              <a:rPr lang="en-US" sz="2800" i="1" dirty="0" smtClean="0"/>
              <a:t>out</a:t>
            </a:r>
            <a:r>
              <a:rPr lang="en-US" sz="2800" dirty="0" smtClean="0"/>
              <a:t> keyword to specify an output parameter</a:t>
            </a:r>
          </a:p>
          <a:p>
            <a:r>
              <a:rPr lang="en-US" sz="2800" dirty="0" smtClean="0"/>
              <a:t>Must also use the </a:t>
            </a:r>
            <a:r>
              <a:rPr lang="en-US" sz="2800" i="1" dirty="0" smtClean="0"/>
              <a:t>out</a:t>
            </a:r>
            <a:r>
              <a:rPr lang="en-US" sz="2800" dirty="0" smtClean="0"/>
              <a:t> keyword when you call the method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33990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By default, method arguments are passed by value</a:t>
            </a:r>
          </a:p>
          <a:p>
            <a:r>
              <a:rPr lang="en-US" sz="2800" dirty="0" smtClean="0"/>
              <a:t>If you wish to pass an argument by reference, use the </a:t>
            </a:r>
            <a:r>
              <a:rPr lang="en-US" sz="2800" i="1" dirty="0" smtClean="0"/>
              <a:t>ref</a:t>
            </a:r>
            <a:r>
              <a:rPr lang="en-US" sz="2800" dirty="0" smtClean="0"/>
              <a:t> keyword on the parameter and on the argument when calling the method</a:t>
            </a:r>
          </a:p>
          <a:p>
            <a:r>
              <a:rPr lang="en-US" sz="2800" dirty="0" smtClean="0"/>
              <a:t>Allows method to change the value of an argument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70814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Overview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cs typeface="Arial" charset="0"/>
              </a:rPr>
              <a:t>Defining and invoking methods</a:t>
            </a:r>
          </a:p>
          <a:p>
            <a:r>
              <a:rPr lang="en-GB" sz="2800" dirty="0" smtClean="0">
                <a:cs typeface="Arial" charset="0"/>
              </a:rPr>
              <a:t>Using optional and output parameters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method?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method</a:t>
            </a:r>
            <a:r>
              <a:rPr lang="en-US" sz="2800" dirty="0" smtClean="0"/>
              <a:t> is a class member that represents an action</a:t>
            </a:r>
          </a:p>
          <a:p>
            <a:r>
              <a:rPr lang="en-US" sz="2800" dirty="0" smtClean="0"/>
              <a:t>All executable code must be in a method</a:t>
            </a:r>
          </a:p>
          <a:p>
            <a:r>
              <a:rPr lang="en-US" sz="2800" dirty="0" smtClean="0"/>
              <a:t>All C# applications have at least one method</a:t>
            </a:r>
          </a:p>
          <a:p>
            <a:r>
              <a:rPr lang="en-US" sz="2800" dirty="0" smtClean="0"/>
              <a:t>Methods can be defined for private use within a class, or public use outside the class</a:t>
            </a:r>
          </a:p>
          <a:p>
            <a:r>
              <a:rPr lang="en-US" sz="2800" dirty="0" smtClean="0"/>
              <a:t>C# supports instance and static methods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66225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method contains:</a:t>
            </a:r>
          </a:p>
          <a:p>
            <a:r>
              <a:rPr lang="en-US" sz="2600" dirty="0" smtClean="0"/>
              <a:t>The method specification (access, return type, and signature)</a:t>
            </a:r>
          </a:p>
          <a:p>
            <a:pPr>
              <a:spcAft>
                <a:spcPts val="2400"/>
              </a:spcAft>
            </a:pPr>
            <a:r>
              <a:rPr lang="en-US" sz="2600" dirty="0" smtClean="0"/>
              <a:t>The method body (code)</a:t>
            </a:r>
          </a:p>
          <a:p>
            <a:pPr marL="365760" lvl="0" indent="0">
              <a:spcBef>
                <a:spcPct val="0"/>
              </a:spcBef>
              <a:buSzTx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</a:rPr>
              <a:t>bool </a:t>
            </a:r>
            <a:r>
              <a:rPr lang="en-GB" sz="2000" dirty="0" err="1" smtClean="0">
                <a:solidFill>
                  <a:srgbClr val="000000"/>
                </a:solidFill>
                <a:latin typeface="Lucida Sans Typewriter" pitchFamily="49" charset="0"/>
              </a:rPr>
              <a:t>DoSomething</a:t>
            </a:r>
            <a:r>
              <a:rPr lang="en-GB" sz="2000" dirty="0" smtClean="0">
                <a:solidFill>
                  <a:srgbClr val="000000"/>
                </a:solidFill>
                <a:latin typeface="Lucida Sans Typewriter" pitchFamily="49" charset="0"/>
              </a:rPr>
              <a:t>(string </a:t>
            </a:r>
            <a:r>
              <a:rPr lang="en-GB" sz="2000" dirty="0" err="1">
                <a:solidFill>
                  <a:srgbClr val="000000"/>
                </a:solidFill>
                <a:latin typeface="Lucida Sans Typewriter" pitchFamily="49" charset="0"/>
              </a:rPr>
              <a:t>userName</a:t>
            </a: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</a:rPr>
              <a:t>)</a:t>
            </a:r>
          </a:p>
          <a:p>
            <a:pPr marL="365760" lvl="0" indent="0">
              <a:spcBef>
                <a:spcPct val="0"/>
              </a:spcBef>
              <a:buSzTx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</a:rPr>
              <a:t>{</a:t>
            </a:r>
          </a:p>
          <a:p>
            <a:pPr marL="365760" lvl="0" indent="0">
              <a:spcBef>
                <a:spcPct val="0"/>
              </a:spcBef>
              <a:buSzTx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</a:rPr>
              <a:t>    bool success = false;</a:t>
            </a:r>
          </a:p>
          <a:p>
            <a:pPr marL="365760" lvl="0" indent="0">
              <a:spcBef>
                <a:spcPct val="0"/>
              </a:spcBef>
              <a:buSzTx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</a:rPr>
              <a:t>    // Perform </a:t>
            </a:r>
            <a:r>
              <a:rPr lang="en-GB" sz="2000" dirty="0" smtClean="0">
                <a:solidFill>
                  <a:srgbClr val="000000"/>
                </a:solidFill>
                <a:latin typeface="Lucida Sans Typewriter" pitchFamily="49" charset="0"/>
              </a:rPr>
              <a:t>processing here</a:t>
            </a:r>
            <a:endParaRPr lang="en-GB" sz="20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365760" lvl="0" indent="0">
              <a:spcBef>
                <a:spcPct val="0"/>
              </a:spcBef>
              <a:buSzTx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</a:rPr>
              <a:t>    return success;</a:t>
            </a:r>
          </a:p>
          <a:p>
            <a:pPr marL="365760" lvl="0" indent="0">
              <a:spcBef>
                <a:spcPct val="0"/>
              </a:spcBef>
              <a:buSzTx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</a:rPr>
              <a:t>}</a:t>
            </a:r>
            <a:endParaRPr lang="en-GB" dirty="0">
              <a:solidFill>
                <a:srgbClr val="000000"/>
              </a:solidFill>
              <a:latin typeface="Lucida Sans Typewriter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722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To call a method:</a:t>
            </a:r>
          </a:p>
          <a:p>
            <a:r>
              <a:rPr lang="en-US" sz="2600" dirty="0" smtClean="0"/>
              <a:t>Specify the method name</a:t>
            </a:r>
          </a:p>
          <a:p>
            <a:r>
              <a:rPr lang="en-US" sz="2600" dirty="0"/>
              <a:t>Provide an argument for each parameter</a:t>
            </a:r>
          </a:p>
          <a:p>
            <a:pPr>
              <a:spcAft>
                <a:spcPts val="2400"/>
              </a:spcAft>
            </a:pPr>
            <a:r>
              <a:rPr lang="en-US" sz="2600" dirty="0" smtClean="0"/>
              <a:t>Optionally, handle the return value</a:t>
            </a:r>
          </a:p>
          <a:p>
            <a:pPr marL="36576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GB" sz="2200" dirty="0" smtClean="0">
                <a:solidFill>
                  <a:srgbClr val="000000"/>
                </a:solidFill>
                <a:latin typeface="Lucida Sans Typewriter" pitchFamily="49" charset="0"/>
              </a:rPr>
              <a:t>bool result = </a:t>
            </a:r>
            <a:r>
              <a:rPr lang="en-GB" sz="2200" dirty="0" err="1" smtClean="0">
                <a:solidFill>
                  <a:srgbClr val="000000"/>
                </a:solidFill>
                <a:latin typeface="Lucida Sans Typewriter" pitchFamily="49" charset="0"/>
              </a:rPr>
              <a:t>DoSomething</a:t>
            </a:r>
            <a:r>
              <a:rPr lang="en-GB" sz="2200" dirty="0" smtClean="0">
                <a:solidFill>
                  <a:srgbClr val="000000"/>
                </a:solidFill>
                <a:latin typeface="Lucida Sans Typewriter" pitchFamily="49" charset="0"/>
              </a:rPr>
              <a:t>("</a:t>
            </a:r>
            <a:r>
              <a:rPr lang="en-GB" sz="2200" dirty="0" err="1" smtClean="0">
                <a:solidFill>
                  <a:srgbClr val="000000"/>
                </a:solidFill>
                <a:latin typeface="Lucida Sans Typewriter" pitchFamily="49" charset="0"/>
              </a:rPr>
              <a:t>pweber</a:t>
            </a:r>
            <a:r>
              <a:rPr lang="en-GB" sz="2200" dirty="0" smtClean="0">
                <a:solidFill>
                  <a:srgbClr val="000000"/>
                </a:solidFill>
                <a:latin typeface="Lucida Sans Typewriter" pitchFamily="49" charset="0"/>
              </a:rPr>
              <a:t>");</a:t>
            </a:r>
            <a:endParaRPr lang="en-GB" sz="22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36576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GB" sz="2200" dirty="0" smtClean="0">
                <a:solidFill>
                  <a:srgbClr val="000000"/>
                </a:solidFill>
                <a:latin typeface="Lucida Sans Typewriter" pitchFamily="49" charset="0"/>
              </a:rPr>
              <a:t>// this is also OK: </a:t>
            </a:r>
            <a:endParaRPr lang="en-GB" sz="22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365760" indent="0">
              <a:spcBef>
                <a:spcPct val="0"/>
              </a:spcBef>
              <a:buNone/>
              <a:defRPr/>
            </a:pPr>
            <a:r>
              <a:rPr lang="en-GB" sz="2200" dirty="0" err="1" smtClean="0">
                <a:solidFill>
                  <a:srgbClr val="000000"/>
                </a:solidFill>
                <a:latin typeface="Lucida Sans Typewriter" pitchFamily="49" charset="0"/>
              </a:rPr>
              <a:t>DoSomething</a:t>
            </a:r>
            <a:r>
              <a:rPr lang="en-GB" sz="2200" dirty="0">
                <a:solidFill>
                  <a:srgbClr val="000000"/>
                </a:solidFill>
                <a:latin typeface="Lucida Sans Typewriter" pitchFamily="49" charset="0"/>
              </a:rPr>
              <a:t>("</a:t>
            </a:r>
            <a:r>
              <a:rPr lang="en-GB" sz="2200" dirty="0" err="1">
                <a:solidFill>
                  <a:srgbClr val="000000"/>
                </a:solidFill>
                <a:latin typeface="Lucida Sans Typewriter" pitchFamily="49" charset="0"/>
              </a:rPr>
              <a:t>pweber</a:t>
            </a:r>
            <a:r>
              <a:rPr lang="en-GB" sz="2200" dirty="0">
                <a:solidFill>
                  <a:srgbClr val="000000"/>
                </a:solidFill>
                <a:latin typeface="Lucida Sans Typewriter" pitchFamily="49" charset="0"/>
              </a:rPr>
              <a:t>");</a:t>
            </a:r>
          </a:p>
          <a:p>
            <a:pPr marL="0" lvl="0" indent="0">
              <a:spcBef>
                <a:spcPct val="0"/>
              </a:spcBef>
              <a:buSz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341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i="1" dirty="0" smtClean="0"/>
              <a:t>overloaded</a:t>
            </a:r>
            <a:r>
              <a:rPr lang="en-US" sz="2800" dirty="0" smtClean="0"/>
              <a:t> method is one with the same name as an existing method, but with different parameters</a:t>
            </a:r>
          </a:p>
          <a:p>
            <a:r>
              <a:rPr lang="en-US" sz="2800" dirty="0" smtClean="0"/>
              <a:t>Overloaded methods </a:t>
            </a:r>
            <a:r>
              <a:rPr lang="en-US" sz="2800" i="1" dirty="0" smtClean="0"/>
              <a:t>should</a:t>
            </a:r>
            <a:r>
              <a:rPr lang="en-US" sz="2800" dirty="0" smtClean="0"/>
              <a:t> perform the same operation as the existing method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27052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parameter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Overloading won’t work if a method can accept a variable number of parameters</a:t>
            </a:r>
          </a:p>
          <a:p>
            <a:r>
              <a:rPr lang="en-US" sz="2800" dirty="0" smtClean="0"/>
              <a:t>In that case, use the </a:t>
            </a:r>
            <a:r>
              <a:rPr lang="en-US" sz="2800" i="1" dirty="0" err="1" smtClean="0"/>
              <a:t>params</a:t>
            </a:r>
            <a:r>
              <a:rPr lang="en-US" sz="2800" dirty="0" smtClean="0"/>
              <a:t> keyword to accept an array of parameters</a:t>
            </a:r>
          </a:p>
          <a:p>
            <a:r>
              <a:rPr lang="en-US" sz="2800" dirty="0" smtClean="0"/>
              <a:t>If a method accepts more than one parameter, array parameter must be the last one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579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existing code into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Visual Studio makes it easy to convert existing code into a new method:</a:t>
            </a:r>
            <a:endParaRPr lang="en-US" dirty="0" smtClean="0"/>
          </a:p>
          <a:p>
            <a:r>
              <a:rPr lang="en-US" sz="2600" dirty="0" smtClean="0"/>
              <a:t>Select the code you want to extract, right click, and select </a:t>
            </a:r>
            <a:r>
              <a:rPr lang="en-US" sz="2600" i="1" dirty="0" smtClean="0"/>
              <a:t>Extract Method</a:t>
            </a:r>
            <a:r>
              <a:rPr lang="en-US" sz="2600" dirty="0" smtClean="0"/>
              <a:t> from the </a:t>
            </a:r>
            <a:r>
              <a:rPr lang="en-US" sz="2600" i="1" dirty="0" err="1" smtClean="0"/>
              <a:t>Refactor</a:t>
            </a:r>
            <a:r>
              <a:rPr lang="en-US" sz="2600" dirty="0" smtClean="0"/>
              <a:t> menu</a:t>
            </a:r>
          </a:p>
          <a:p>
            <a:r>
              <a:rPr lang="en-US" sz="2600" dirty="0" smtClean="0"/>
              <a:t>In the </a:t>
            </a:r>
            <a:r>
              <a:rPr lang="en-US" sz="2600" i="1" dirty="0" smtClean="0"/>
              <a:t>Extract Method</a:t>
            </a:r>
            <a:r>
              <a:rPr lang="en-US" sz="2600" dirty="0" smtClean="0"/>
              <a:t> dialog box, specify a name for the new method</a:t>
            </a:r>
          </a:p>
          <a:p>
            <a:r>
              <a:rPr lang="en-US" sz="2600" dirty="0" smtClean="0"/>
              <a:t>Visual Studio creates the method and replaces the original code with a call to the new method</a:t>
            </a:r>
            <a:endParaRPr lang="en-US" sz="2600" dirty="0"/>
          </a:p>
        </p:txBody>
      </p:sp>
    </p:spTree>
    <p:extLst>
      <p:ext uri="{BB962C8B-B14F-4D97-AF65-F5344CB8AC3E}">
        <p14:creationId xmlns="" xmlns:p14="http://schemas.microsoft.com/office/powerpoint/2010/main" val="12161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Extracting and testing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8825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3</Template>
  <TotalTime>9334</TotalTime>
  <Words>447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Lucida Sans Typewriter</vt:lpstr>
      <vt:lpstr>Courier New</vt:lpstr>
      <vt:lpstr>Univers LT 55</vt:lpstr>
      <vt:lpstr>Times New Roman</vt:lpstr>
      <vt:lpstr>Default Template</vt:lpstr>
      <vt:lpstr>Declaring and Calling Methods</vt:lpstr>
      <vt:lpstr>Overview</vt:lpstr>
      <vt:lpstr>What is a method?</vt:lpstr>
      <vt:lpstr>Defining a method</vt:lpstr>
      <vt:lpstr>Calling a method</vt:lpstr>
      <vt:lpstr>Overloaded methods</vt:lpstr>
      <vt:lpstr>Using parameter arrays</vt:lpstr>
      <vt:lpstr>Refactoring existing code into a method</vt:lpstr>
      <vt:lpstr>Demo: Extracting and testing a method</vt:lpstr>
      <vt:lpstr>Using optional parameters</vt:lpstr>
      <vt:lpstr>Calling a method using named arguments</vt:lpstr>
      <vt:lpstr>Using output parameters</vt:lpstr>
      <vt:lpstr>Passing arguments by reference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Statements and Exceptions</dc:title>
  <dc:creator>Phil Weber</dc:creator>
  <cp:lastModifiedBy>Phil Weber</cp:lastModifiedBy>
  <cp:revision>414</cp:revision>
  <dcterms:created xsi:type="dcterms:W3CDTF">2000-10-06T08:16:33Z</dcterms:created>
  <dcterms:modified xsi:type="dcterms:W3CDTF">2013-04-24T05:02:31Z</dcterms:modified>
</cp:coreProperties>
</file>