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2" r:id="rId1"/>
  </p:sldMasterIdLst>
  <p:notesMasterIdLst>
    <p:notesMasterId r:id="rId20"/>
  </p:notesMasterIdLst>
  <p:sldIdLst>
    <p:sldId id="352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</p:sldIdLst>
  <p:sldSz cx="9144000" cy="6858000" type="screen4x3"/>
  <p:notesSz cx="73152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Lucida Sans Typewriter" pitchFamily="49" charset="0"/>
      <p:regular r:id="rId25"/>
      <p:bold r:id="rId26"/>
      <p:italic r:id="rId27"/>
      <p:boldItalic r:id="rId28"/>
    </p:embeddedFont>
    <p:embeddedFont>
      <p:font typeface="Arial Narrow" pitchFamily="34" charset="0"/>
      <p:regular r:id="rId29"/>
      <p:bold r:id="rId30"/>
      <p:italic r:id="rId31"/>
      <p:boldItalic r:id="rId3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 varScale="1">
        <p:scale>
          <a:sx n="78" d="100"/>
          <a:sy n="78" d="100"/>
        </p:scale>
        <p:origin x="-25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Calibri" pitchFamily="34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03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53533" y="1330347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Calibri" pitchFamily="34" charset="0"/>
              </a:defRPr>
            </a:lvl1pPr>
            <a:lvl2pPr marL="461963" indent="-228600">
              <a:buClr>
                <a:srgbClr val="333333"/>
              </a:buClr>
              <a:buSzPct val="90000"/>
              <a:defRPr sz="1600">
                <a:latin typeface="Calibri" pitchFamily="34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Calibri" pitchFamily="34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5"/>
          </p:nvPr>
        </p:nvSpPr>
        <p:spPr>
          <a:xfrm>
            <a:off x="4668358" y="1327299"/>
            <a:ext cx="4152900" cy="4797552"/>
          </a:xfrm>
        </p:spPr>
        <p:txBody>
          <a:bodyPr>
            <a:normAutofit/>
          </a:bodyPr>
          <a:lstStyle>
            <a:lvl1pPr>
              <a:buClr>
                <a:srgbClr val="333333"/>
              </a:buClr>
              <a:buSzPct val="90000"/>
              <a:buFont typeface="Arial" pitchFamily="34" charset="0"/>
              <a:buChar char="•"/>
              <a:defRPr sz="1800">
                <a:latin typeface="Calibri" pitchFamily="34" charset="0"/>
              </a:defRPr>
            </a:lvl1pPr>
            <a:lvl2pPr marL="457200" indent="-223838">
              <a:buClr>
                <a:srgbClr val="333333"/>
              </a:buClr>
              <a:buSzPct val="90000"/>
              <a:defRPr sz="1600">
                <a:latin typeface="Calibri" pitchFamily="34" charset="0"/>
              </a:defRPr>
            </a:lvl2pPr>
            <a:lvl3pPr marL="690563" indent="-233363">
              <a:buClr>
                <a:srgbClr val="333333"/>
              </a:buClr>
              <a:buSzPct val="90000"/>
              <a:defRPr sz="1400">
                <a:latin typeface="Calibri" pitchFamily="34" charset="0"/>
              </a:defRPr>
            </a:lvl3pPr>
            <a:lvl4pPr marL="1143000" indent="-171450">
              <a:buClr>
                <a:srgbClr val="333333"/>
              </a:buClr>
              <a:defRPr sz="1200"/>
            </a:lvl4pPr>
            <a:lvl5pPr marL="2286000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0AB3-891D-4DCC-9228-8F1038737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2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Reference-Type Variables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C# lets you add your own methods to existing classes</a:t>
            </a:r>
          </a:p>
          <a:p>
            <a:r>
              <a:rPr lang="en-US" sz="2800" dirty="0" smtClean="0"/>
              <a:t>Let’s add a new method to the String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832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C# </a:t>
            </a:r>
            <a:r>
              <a:rPr lang="en-US" sz="2800" i="1" dirty="0" smtClean="0"/>
              <a:t>object</a:t>
            </a:r>
            <a:r>
              <a:rPr lang="en-US" sz="2800" dirty="0" smtClean="0"/>
              <a:t> is synonym for </a:t>
            </a:r>
            <a:r>
              <a:rPr lang="en-US" sz="2800" dirty="0" err="1" smtClean="0"/>
              <a:t>System.Object</a:t>
            </a:r>
            <a:endParaRPr lang="en-US" sz="2800" dirty="0" smtClean="0"/>
          </a:p>
          <a:p>
            <a:r>
              <a:rPr lang="en-US" sz="2800" dirty="0" smtClean="0"/>
              <a:t>Base class for all other types</a:t>
            </a:r>
            <a:endParaRPr lang="en-US" sz="2800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990600" y="2833194"/>
            <a:ext cx="7086600" cy="3078163"/>
            <a:chOff x="624" y="1824"/>
            <a:chExt cx="4752" cy="2064"/>
          </a:xfrm>
        </p:grpSpPr>
        <p:sp>
          <p:nvSpPr>
            <p:cNvPr id="5" name="Line 30"/>
            <p:cNvSpPr>
              <a:spLocks noChangeShapeType="1"/>
            </p:cNvSpPr>
            <p:nvPr/>
          </p:nvSpPr>
          <p:spPr bwMode="auto">
            <a:xfrm>
              <a:off x="3024" y="3120"/>
              <a:ext cx="0" cy="48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 type="triangle" w="med" len="med"/>
              <a:tailEnd type="stealth" w="med" len="med"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256" y="2688"/>
              <a:ext cx="1488" cy="432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smtClean="0">
                  <a:solidFill>
                    <a:srgbClr val="000000"/>
                  </a:solidFill>
                  <a:latin typeface="Arial Narrow" pitchFamily="34" charset="0"/>
                </a:rPr>
                <a:t>Exception</a:t>
              </a: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200" y="2448"/>
              <a:ext cx="316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024" y="2448"/>
              <a:ext cx="0" cy="24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200" y="2448"/>
              <a:ext cx="0" cy="24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024" y="2208"/>
              <a:ext cx="0" cy="24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112" y="3456"/>
              <a:ext cx="1824" cy="432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smtClean="0">
                  <a:solidFill>
                    <a:srgbClr val="000000"/>
                  </a:solidFill>
                  <a:latin typeface="Arial Narrow" pitchFamily="34" charset="0"/>
                </a:rPr>
                <a:t>SystemException</a:t>
              </a:r>
            </a:p>
          </p:txBody>
        </p: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3888" y="2688"/>
              <a:ext cx="1488" cy="432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smtClean="0">
                  <a:solidFill>
                    <a:srgbClr val="000000"/>
                  </a:solidFill>
                  <a:latin typeface="Arial Narrow" pitchFamily="34" charset="0"/>
                </a:rPr>
                <a:t>MyClass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4368" y="2448"/>
              <a:ext cx="0" cy="24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27432" bIns="27432" anchor="ctr"/>
            <a:lstStyle/>
            <a:p>
              <a:endParaRPr lang="en-US" sz="3000" i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2304" y="1824"/>
              <a:ext cx="1488" cy="432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smtClean="0">
                  <a:solidFill>
                    <a:srgbClr val="000000"/>
                  </a:solidFill>
                  <a:latin typeface="Arial Narrow" pitchFamily="34" charset="0"/>
                </a:rPr>
                <a:t>Object</a:t>
              </a: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624" y="2688"/>
              <a:ext cx="1488" cy="432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/>
              <a:r>
                <a:rPr lang="en-US" sz="2800" b="1" i="0" smtClean="0">
                  <a:solidFill>
                    <a:srgbClr val="000000"/>
                  </a:solidFill>
                  <a:latin typeface="Arial Narrow" pitchFamily="34" charset="0"/>
                </a:rPr>
                <a:t>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134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ToString</a:t>
            </a:r>
            <a:endParaRPr lang="en-US" sz="2800" dirty="0" smtClean="0"/>
          </a:p>
          <a:p>
            <a:r>
              <a:rPr lang="en-US" sz="2800" dirty="0" smtClean="0"/>
              <a:t>Equals</a:t>
            </a:r>
          </a:p>
          <a:p>
            <a:r>
              <a:rPr lang="en-US" sz="2800" dirty="0" err="1" smtClean="0"/>
              <a:t>GetHashCode</a:t>
            </a:r>
            <a:endParaRPr lang="en-US" sz="2800" dirty="0" smtClean="0"/>
          </a:p>
          <a:p>
            <a:r>
              <a:rPr lang="en-US" sz="2800" dirty="0" err="1" smtClean="0"/>
              <a:t>GetType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15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dirty="0" smtClean="0"/>
              <a:t>Override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 to provide custom string representation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Person</a:t>
            </a:r>
            <a:endParaRPr lang="en-US" sz="2000" dirty="0">
              <a:solidFill>
                <a:srgbClr val="000000"/>
              </a:solidFill>
              <a:latin typeface="Lucida Sans Typewriter" pitchFamily="49" charset="0"/>
              <a:cs typeface="+mn-c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public string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public string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LastName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000" dirty="0">
              <a:solidFill>
                <a:srgbClr val="000000"/>
              </a:solidFill>
              <a:latin typeface="Lucida Sans Typewriter" pitchFamily="49" charset="0"/>
              <a:cs typeface="+mn-c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public override string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   return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+ " " +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149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Hash codes used to compare objects by value</a:t>
            </a:r>
          </a:p>
          <a:p>
            <a:r>
              <a:rPr lang="en-US" sz="2800" dirty="0" smtClean="0"/>
              <a:t>Override </a:t>
            </a:r>
            <a:r>
              <a:rPr lang="en-US" sz="2800" dirty="0" err="1" smtClean="0"/>
              <a:t>GetHashCode</a:t>
            </a:r>
            <a:r>
              <a:rPr lang="en-US" sz="2800" dirty="0" smtClean="0"/>
              <a:t> method to implement custom algorithm</a:t>
            </a:r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Object.ReferenceEquals</a:t>
            </a:r>
            <a:r>
              <a:rPr lang="en-US" sz="2800" dirty="0" smtClean="0"/>
              <a:t> to determine whether two objects point to same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057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default, Equals method and == operator compare identity (memory location), not value</a:t>
            </a:r>
          </a:p>
          <a:p>
            <a:r>
              <a:rPr lang="en-US" sz="2800" dirty="0" smtClean="0"/>
              <a:t>You may override Equals, overload == and != , to compare values</a:t>
            </a:r>
          </a:p>
          <a:p>
            <a:r>
              <a:rPr lang="en-US" sz="2800" dirty="0" smtClean="0"/>
              <a:t>Recommendations:</a:t>
            </a:r>
          </a:p>
          <a:p>
            <a:pPr lvl="1"/>
            <a:r>
              <a:rPr lang="en-US" sz="2400" dirty="0" smtClean="0"/>
              <a:t>If overriding Equals, override </a:t>
            </a:r>
            <a:r>
              <a:rPr lang="en-US" sz="2400" dirty="0" err="1" smtClean="0"/>
              <a:t>GetHashCode</a:t>
            </a:r>
            <a:endParaRPr lang="en-US" sz="2400" dirty="0" smtClean="0"/>
          </a:p>
          <a:p>
            <a:pPr lvl="1"/>
            <a:r>
              <a:rPr lang="en-US" sz="2400" dirty="0" smtClean="0"/>
              <a:t>Overload == and != to use Equals algorithm</a:t>
            </a:r>
          </a:p>
          <a:p>
            <a:pPr lvl="1"/>
            <a:r>
              <a:rPr lang="en-US" sz="2400" dirty="0" smtClean="0"/>
              <a:t>Equals, </a:t>
            </a:r>
            <a:r>
              <a:rPr lang="en-US" sz="2400" dirty="0" err="1" smtClean="0"/>
              <a:t>GetHashCode</a:t>
            </a:r>
            <a:r>
              <a:rPr lang="en-US" sz="2400" dirty="0" smtClean="0"/>
              <a:t>, and == operator should never throw 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307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dirty="0" smtClean="0"/>
              <a:t>Like value types, reference types can be converted implicitly or explicitly</a:t>
            </a:r>
            <a:endParaRPr lang="en-US" dirty="0" smtClean="0"/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x = 5; </a:t>
            </a: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long y 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x;</a:t>
            </a: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000" dirty="0">
              <a:solidFill>
                <a:srgbClr val="000000"/>
              </a:solidFill>
              <a:latin typeface="Lucida Sans Typewriter" pitchFamily="49" charset="0"/>
              <a:cs typeface="+mn-cs"/>
            </a:endParaRP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long x = 100;</a:t>
            </a: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y = (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)x;</a:t>
            </a: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000" dirty="0">
              <a:solidFill>
                <a:srgbClr val="000000"/>
              </a:solidFill>
              <a:latin typeface="Lucida Sans Typewriter" pitchFamily="49" charset="0"/>
              <a:cs typeface="+mn-cs"/>
            </a:endParaRP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Employee e = new Employee();</a:t>
            </a: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Person p = e;</a:t>
            </a:r>
            <a:endParaRPr lang="en-US" sz="2000" dirty="0">
              <a:solidFill>
                <a:srgbClr val="000000"/>
              </a:solidFill>
              <a:latin typeface="Lucida Sans Typewriter" pitchFamily="49" charset="0"/>
              <a:cs typeface="+mn-cs"/>
            </a:endParaRPr>
          </a:p>
          <a:p>
            <a:pPr marL="365760" lvl="1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Employee </a:t>
            </a: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e2 = (Employee)p;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3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</a:t>
            </a:r>
            <a:r>
              <a:rPr lang="en-US" sz="2800" i="1" dirty="0" smtClean="0"/>
              <a:t>is</a:t>
            </a:r>
            <a:r>
              <a:rPr lang="en-US" sz="2800" dirty="0" smtClean="0"/>
              <a:t>, </a:t>
            </a:r>
            <a:r>
              <a:rPr lang="en-US" sz="2800" i="1" dirty="0" smtClean="0"/>
              <a:t>as,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typeof</a:t>
            </a:r>
            <a:r>
              <a:rPr lang="en-US" sz="2800" dirty="0" smtClean="0"/>
              <a:t> operators to determine whether an object may be safely converted to another type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You may implement custom </a:t>
            </a:r>
            <a:r>
              <a:rPr lang="en-US" sz="2800" i="1" dirty="0"/>
              <a:t>implicit</a:t>
            </a:r>
            <a:r>
              <a:rPr lang="en-US" sz="2800" dirty="0"/>
              <a:t> and </a:t>
            </a:r>
            <a:r>
              <a:rPr lang="en-US" sz="2800" i="1" dirty="0"/>
              <a:t>explicit</a:t>
            </a:r>
            <a:r>
              <a:rPr lang="en-US" sz="2800" dirty="0"/>
              <a:t> operators to convert objects from one type to </a:t>
            </a:r>
            <a:r>
              <a:rPr lang="en-US" sz="2800" dirty="0" smtClean="0"/>
              <a:t>another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public 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static implicit operator byte(Digit d)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  public 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+mn-cs"/>
              </a:rPr>
              <a:t>static explicit operator Digit(byte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3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Boxing</a:t>
            </a:r>
            <a:r>
              <a:rPr lang="en-US" sz="2800" dirty="0" smtClean="0"/>
              <a:t> occurs when a value type is automatically converted to an object</a:t>
            </a:r>
          </a:p>
          <a:p>
            <a:r>
              <a:rPr lang="en-US" sz="2800" dirty="0" smtClean="0"/>
              <a:t>Can be expensive if it occurs frequently</a:t>
            </a:r>
          </a:p>
          <a:p>
            <a:r>
              <a:rPr lang="en-US" sz="2800" dirty="0" smtClean="0"/>
              <a:t>May be avoided using </a:t>
            </a:r>
            <a:r>
              <a:rPr lang="en-US" sz="2800" i="1" dirty="0" smtClean="0"/>
              <a:t>generics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24346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Arial" charset="0"/>
              </a:rPr>
              <a:t>Using reference-type variables</a:t>
            </a:r>
          </a:p>
          <a:p>
            <a:r>
              <a:rPr lang="en-GB" sz="2800" dirty="0" smtClean="0">
                <a:cs typeface="Arial" charset="0"/>
              </a:rPr>
              <a:t>Using common reference types</a:t>
            </a:r>
          </a:p>
          <a:p>
            <a:r>
              <a:rPr lang="en-GB" sz="2800" dirty="0" smtClean="0">
                <a:cs typeface="Arial" charset="0"/>
              </a:rPr>
              <a:t>Extension methods</a:t>
            </a:r>
          </a:p>
          <a:p>
            <a:r>
              <a:rPr lang="en-GB" sz="2800" dirty="0" smtClean="0">
                <a:cs typeface="Arial" charset="0"/>
              </a:rPr>
              <a:t>The object type</a:t>
            </a:r>
          </a:p>
          <a:p>
            <a:r>
              <a:rPr lang="en-GB" sz="2800" dirty="0" smtClean="0">
                <a:cs typeface="Arial" charset="0"/>
              </a:rPr>
              <a:t>Type conversions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 and reference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Value types:</a:t>
            </a:r>
          </a:p>
          <a:p>
            <a:pPr marL="454025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Contain their data</a:t>
            </a:r>
          </a:p>
          <a:p>
            <a:pPr marL="454025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Have their own copy of data</a:t>
            </a:r>
          </a:p>
          <a:p>
            <a:pPr marL="454025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Operations on one cannot affect another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495800" y="1327299"/>
            <a:ext cx="4152900" cy="47975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Reference types: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454025" lvl="1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Store references to their data (known as objects)</a:t>
            </a:r>
          </a:p>
          <a:p>
            <a:pPr marL="454025" lvl="1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Two reference variables can reference same object</a:t>
            </a:r>
          </a:p>
          <a:p>
            <a:pPr marL="454025" lvl="1" indent="-220663">
              <a:spcBef>
                <a:spcPts val="0"/>
              </a:spcBef>
              <a:spcAft>
                <a:spcPts val="1200"/>
              </a:spcAft>
              <a:buSzPts val="21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Operations on one can affect another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4686" y="5257798"/>
            <a:ext cx="1600200" cy="711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sz="2400" b="1" i="0" dirty="0">
                <a:latin typeface="Arial" pitchFamily="34" charset="0"/>
                <a:cs typeface="Arial" pitchFamily="34" charset="0"/>
              </a:rPr>
              <a:t>42</a:t>
            </a:r>
            <a:endParaRPr lang="en-GB" sz="2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6086" y="4140198"/>
            <a:ext cx="22098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 i="0" dirty="0" err="1">
                <a:latin typeface="Lucida Sans Typewriter" pitchFamily="49" charset="0"/>
              </a:rPr>
              <a:t>int</a:t>
            </a:r>
            <a:r>
              <a:rPr lang="en-US" sz="2000" i="0" dirty="0">
                <a:latin typeface="Lucida Sans Typewriter" pitchFamily="49" charset="0"/>
              </a:rPr>
              <a:t> </a:t>
            </a:r>
            <a:r>
              <a:rPr lang="en-US" sz="2000" i="0" dirty="0" smtClean="0">
                <a:latin typeface="Lucida Sans Typewriter" pitchFamily="49" charset="0"/>
              </a:rPr>
              <a:t>value;</a:t>
            </a:r>
            <a:endParaRPr lang="en-US" sz="2000" i="0" dirty="0">
              <a:latin typeface="Lucida Sans Typewriter" pitchFamily="49" charset="0"/>
            </a:endParaRPr>
          </a:p>
          <a:p>
            <a:r>
              <a:rPr lang="en-US" sz="2000" i="0" dirty="0" smtClean="0">
                <a:latin typeface="Lucida Sans Typewriter" pitchFamily="49" charset="0"/>
              </a:rPr>
              <a:t>value </a:t>
            </a:r>
            <a:r>
              <a:rPr lang="en-US" sz="2000" i="0" dirty="0">
                <a:latin typeface="Lucida Sans Typewriter" pitchFamily="49" charset="0"/>
              </a:rPr>
              <a:t>= 42;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5618" y="5330356"/>
            <a:ext cx="1600200" cy="5334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sz="2800" b="1" i="0" dirty="0"/>
              <a:t>•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18618" y="4448614"/>
            <a:ext cx="2209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 i="0" dirty="0">
                <a:latin typeface="Lucida Sans Typewriter" pitchFamily="49" charset="0"/>
              </a:rPr>
              <a:t>string </a:t>
            </a:r>
            <a:r>
              <a:rPr lang="en-US" sz="2000" i="0" dirty="0" err="1" smtClean="0">
                <a:latin typeface="Lucida Sans Typewriter" pitchFamily="49" charset="0"/>
              </a:rPr>
              <a:t>msg</a:t>
            </a:r>
            <a:r>
              <a:rPr lang="en-US" sz="2000" i="0" dirty="0" smtClean="0">
                <a:latin typeface="Lucida Sans Typewriter" pitchFamily="49" charset="0"/>
              </a:rPr>
              <a:t>;</a:t>
            </a:r>
            <a:endParaRPr lang="en-US" sz="2000" i="0" dirty="0">
              <a:latin typeface="Lucida Sans Typewriter" pitchFamily="49" charset="0"/>
            </a:endParaRPr>
          </a:p>
          <a:p>
            <a:r>
              <a:rPr lang="en-US" sz="2000" i="0" dirty="0" err="1" smtClean="0">
                <a:latin typeface="Lucida Sans Typewriter" pitchFamily="49" charset="0"/>
              </a:rPr>
              <a:t>msg</a:t>
            </a:r>
            <a:r>
              <a:rPr lang="en-US" sz="2000" i="0" dirty="0" smtClean="0">
                <a:latin typeface="Lucida Sans Typewriter" pitchFamily="49" charset="0"/>
              </a:rPr>
              <a:t> </a:t>
            </a:r>
            <a:r>
              <a:rPr lang="en-US" sz="2000" i="0" dirty="0">
                <a:latin typeface="Lucida Sans Typewriter" pitchFamily="49" charset="0"/>
              </a:rPr>
              <a:t>= "Hello";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61618" y="5330356"/>
            <a:ext cx="1600200" cy="5334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GB" sz="2400" b="1" i="0" dirty="0">
                <a:latin typeface="Arial" pitchFamily="34" charset="0"/>
                <a:cs typeface="Arial" pitchFamily="34" charset="0"/>
              </a:rPr>
              <a:t>Hello</a:t>
            </a:r>
          </a:p>
        </p:txBody>
      </p:sp>
      <p:cxnSp>
        <p:nvCxnSpPr>
          <p:cNvPr id="12" name="AutoShape 9"/>
          <p:cNvCxnSpPr>
            <a:cxnSpLocks noChangeShapeType="1"/>
          </p:cNvCxnSpPr>
          <p:nvPr/>
        </p:nvCxnSpPr>
        <p:spPr bwMode="auto">
          <a:xfrm>
            <a:off x="6175818" y="5597056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2960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reference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600" dirty="0" smtClean="0"/>
              <a:t>Declare reference variables as you would any other variable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latin typeface="Lucida Sans Typewriter" pitchFamily="49" charset="0"/>
              </a:rPr>
              <a:t>Person p;</a:t>
            </a:r>
            <a:endParaRPr lang="en-US" sz="2000" dirty="0" smtClean="0">
              <a:latin typeface="Lucida Sans Typewriter" pitchFamily="49" charset="0"/>
            </a:endParaRPr>
          </a:p>
          <a:p>
            <a:r>
              <a:rPr lang="en-US" sz="2600" dirty="0" smtClean="0"/>
              <a:t>At this point, p is a </a:t>
            </a:r>
            <a:r>
              <a:rPr lang="en-US" sz="2600" i="1" dirty="0" smtClean="0"/>
              <a:t>null reference.</a:t>
            </a:r>
            <a:r>
              <a:rPr lang="en-US" sz="2600" dirty="0" smtClean="0"/>
              <a:t> It’s a pointer, but it doesn’t point to anything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The </a:t>
            </a:r>
            <a:r>
              <a:rPr lang="en-US" sz="2600" i="1" dirty="0" smtClean="0"/>
              <a:t>new</a:t>
            </a:r>
            <a:r>
              <a:rPr lang="en-US" sz="2600" dirty="0" smtClean="0"/>
              <a:t> operator allocates memory for an object and sets the variable to point to it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latin typeface="Lucida Sans Typewriter" pitchFamily="49" charset="0"/>
              </a:rPr>
              <a:t>p = new Person();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You may declare a variable and initialize it in a single statement</a:t>
            </a:r>
            <a:endParaRPr lang="en-US" dirty="0" smtClean="0"/>
          </a:p>
          <a:p>
            <a:pPr marL="22860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>
                <a:latin typeface="Lucida Sans Typewriter" pitchFamily="49" charset="0"/>
              </a:rPr>
              <a:t>Person p = new Person;</a:t>
            </a:r>
          </a:p>
        </p:txBody>
      </p:sp>
    </p:spTree>
    <p:extLst>
      <p:ext uri="{BB962C8B-B14F-4D97-AF65-F5344CB8AC3E}">
        <p14:creationId xmlns:p14="http://schemas.microsoft.com/office/powerpoint/2010/main" xmlns="" val="5627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vs. comparing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value types, == and != operators compare values</a:t>
            </a:r>
          </a:p>
          <a:p>
            <a:r>
              <a:rPr lang="en-US" sz="2800" dirty="0" smtClean="0"/>
              <a:t>For reference types, == and != compare references, not values</a:t>
            </a:r>
          </a:p>
          <a:p>
            <a:r>
              <a:rPr lang="en-US" sz="2800" dirty="0" smtClean="0"/>
              <a:t>Two references may refer to the same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96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 as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passed as method parameters, reference types pass the value of the pointer</a:t>
            </a:r>
          </a:p>
          <a:p>
            <a:r>
              <a:rPr lang="en-US" sz="2800" dirty="0" smtClean="0"/>
              <a:t>This is equivalent to passing by reference. If the variable is changed within the method, changes will persist after method returns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82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common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dirty="0" smtClean="0"/>
              <a:t>Exception</a:t>
            </a:r>
          </a:p>
          <a:p>
            <a:pPr lvl="1"/>
            <a:r>
              <a:rPr lang="en-US" sz="2400" dirty="0" smtClean="0"/>
              <a:t>Exception is a class; use the </a:t>
            </a:r>
            <a:r>
              <a:rPr lang="en-US" sz="2400" i="1" dirty="0" smtClean="0"/>
              <a:t>new</a:t>
            </a:r>
            <a:r>
              <a:rPr lang="en-US" sz="2400" dirty="0" smtClean="0"/>
              <a:t> operator to create an instance</a:t>
            </a:r>
          </a:p>
          <a:p>
            <a:pPr lvl="1"/>
            <a:r>
              <a:rPr lang="en-US" sz="2400" dirty="0" smtClean="0"/>
              <a:t>Custom exception types inherit from </a:t>
            </a:r>
            <a:r>
              <a:rPr lang="en-US" sz="2400" dirty="0" err="1" smtClean="0"/>
              <a:t>System.Exception</a:t>
            </a:r>
            <a:endParaRPr lang="en-US" sz="2400" dirty="0" smtClean="0"/>
          </a:p>
          <a:p>
            <a:r>
              <a:rPr lang="en-US" sz="2800" dirty="0" smtClean="0"/>
              <a:t>String</a:t>
            </a:r>
          </a:p>
          <a:p>
            <a:pPr lvl="1"/>
            <a:r>
              <a:rPr lang="en-US" sz="2400" dirty="0" smtClean="0"/>
              <a:t>C# </a:t>
            </a:r>
            <a:r>
              <a:rPr lang="en-US" sz="2400" i="1" dirty="0" smtClean="0"/>
              <a:t>string</a:t>
            </a:r>
            <a:r>
              <a:rPr lang="en-US" sz="2400" dirty="0" smtClean="0"/>
              <a:t> is equivalent to </a:t>
            </a:r>
            <a:r>
              <a:rPr lang="en-US" sz="2400" dirty="0" err="1" smtClean="0"/>
              <a:t>System.String</a:t>
            </a:r>
            <a:endParaRPr lang="en-US" sz="2400" dirty="0" smtClean="0"/>
          </a:p>
          <a:p>
            <a:pPr lvl="1"/>
            <a:r>
              <a:rPr lang="en-US" sz="2400" dirty="0" smtClean="0"/>
              <a:t>Although it is a reference type, it behaves like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string operators, properties,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877" y="1607820"/>
            <a:ext cx="8001000" cy="40716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Indexer ([ ] operator) lets you read individual characters out of a string</a:t>
            </a:r>
          </a:p>
          <a:p>
            <a:r>
              <a:rPr lang="en-US" sz="2800" dirty="0" smtClean="0"/>
              <a:t>Length property</a:t>
            </a:r>
          </a:p>
          <a:p>
            <a:r>
              <a:rPr lang="en-US" sz="2800" dirty="0" err="1" smtClean="0"/>
              <a:t>Concat</a:t>
            </a:r>
            <a:r>
              <a:rPr lang="en-US" sz="2800" dirty="0" smtClean="0"/>
              <a:t> method</a:t>
            </a:r>
          </a:p>
          <a:p>
            <a:r>
              <a:rPr lang="en-US" sz="2800" dirty="0" smtClean="0"/>
              <a:t>Trim method</a:t>
            </a:r>
          </a:p>
          <a:p>
            <a:r>
              <a:rPr lang="en-US" sz="2800" dirty="0" err="1" smtClean="0"/>
              <a:t>ToUpper</a:t>
            </a:r>
            <a:r>
              <a:rPr lang="en-US" sz="2800" dirty="0" smtClean="0"/>
              <a:t> and </a:t>
            </a:r>
            <a:r>
              <a:rPr lang="en-US" sz="2800" dirty="0" err="1" smtClean="0"/>
              <a:t>ToLower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748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 class overrides Equals method (and == and != operators) to compare values</a:t>
            </a:r>
          </a:p>
          <a:p>
            <a:r>
              <a:rPr lang="en-US" sz="2800" dirty="0" smtClean="0"/>
              <a:t>Compare method provides more options (case-insensitivity, etc.)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25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9823</TotalTime>
  <Words>653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Typewriter</vt:lpstr>
      <vt:lpstr>Courier New</vt:lpstr>
      <vt:lpstr>Arial Narrow</vt:lpstr>
      <vt:lpstr>Times New Roman</vt:lpstr>
      <vt:lpstr>Default Template</vt:lpstr>
      <vt:lpstr>Using Reference-Type Variables</vt:lpstr>
      <vt:lpstr>Overview</vt:lpstr>
      <vt:lpstr>Comparing value and reference types</vt:lpstr>
      <vt:lpstr>Declaring and initializing reference variables</vt:lpstr>
      <vt:lpstr>Comparing values vs. comparing references</vt:lpstr>
      <vt:lpstr>Reference types as method parameters</vt:lpstr>
      <vt:lpstr>Using common reference types</vt:lpstr>
      <vt:lpstr>Common string operators, properties, and methods</vt:lpstr>
      <vt:lpstr>String comparisons</vt:lpstr>
      <vt:lpstr>Extension methods</vt:lpstr>
      <vt:lpstr>The object type</vt:lpstr>
      <vt:lpstr>Common object methods</vt:lpstr>
      <vt:lpstr>String representation</vt:lpstr>
      <vt:lpstr>Comparing objects</vt:lpstr>
      <vt:lpstr>Equality</vt:lpstr>
      <vt:lpstr>Type conversions</vt:lpstr>
      <vt:lpstr>Type conversions</vt:lpstr>
      <vt:lpstr>Boxing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Statements and Exceptions</dc:title>
  <dc:creator>Phil Weber</dc:creator>
  <cp:lastModifiedBy>Phil Weber</cp:lastModifiedBy>
  <cp:revision>453</cp:revision>
  <dcterms:created xsi:type="dcterms:W3CDTF">2000-10-06T08:16:33Z</dcterms:created>
  <dcterms:modified xsi:type="dcterms:W3CDTF">2013-04-24T05:05:04Z</dcterms:modified>
</cp:coreProperties>
</file>