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2" r:id="rId1"/>
  </p:sldMasterIdLst>
  <p:notesMasterIdLst>
    <p:notesMasterId r:id="rId16"/>
  </p:notesMasterIdLst>
  <p:sldIdLst>
    <p:sldId id="348" r:id="rId2"/>
    <p:sldId id="256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</p:sldIdLst>
  <p:sldSz cx="9144000" cy="6858000" type="screen4x3"/>
  <p:notesSz cx="7315200" cy="96012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Lucida Sans Typewriter" pitchFamily="49" charset="0"/>
      <p:regular r:id="rId21"/>
      <p:bold r:id="rId22"/>
      <p:italic r:id="rId23"/>
      <p:boldItalic r:id="rId24"/>
    </p:embeddedFont>
    <p:embeddedFont>
      <p:font typeface="Univers LT 55" pitchFamily="2" charset="0"/>
      <p:regular r:id="rId25"/>
      <p:italic r:id="rId26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66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590" autoAdjust="0"/>
  </p:normalViewPr>
  <p:slideViewPr>
    <p:cSldViewPr snapToGrid="0">
      <p:cViewPr varScale="1">
        <p:scale>
          <a:sx n="78" d="100"/>
          <a:sy n="78" d="100"/>
        </p:scale>
        <p:origin x="-25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E1CCD1B-948C-4F82-8244-E19A9C1A2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369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00200"/>
            <a:ext cx="1600200" cy="5334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 smtClean="0"/>
              <a:t>Module ##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LT 55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539877" y="1333500"/>
            <a:ext cx="8001000" cy="48006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1pPr>
            <a:lvl2pPr marL="457200" marR="0" indent="-2238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2pPr>
            <a:lvl3pPr marL="627063" marR="0" indent="-1698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>
                <a:latin typeface="Univers LT 55" pitchFamily="2" charset="0"/>
              </a:defRPr>
            </a:lvl3pPr>
            <a:lvl4pPr>
              <a:spcAft>
                <a:spcPts val="480"/>
              </a:spcAft>
              <a:buClr>
                <a:srgbClr val="333333"/>
              </a:buCl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9E283-CD1C-42C8-B27D-6E8A01B4BE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303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E604-DD7B-4692-84E7-519AE57D6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0B0-8040-4C5B-A5E9-DB79ED997BC6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8AB6DE-22AC-493D-AD80-52E24F2E1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and Collections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Module 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Classes in the </a:t>
            </a:r>
            <a:r>
              <a:rPr lang="en-US" sz="2800" dirty="0" err="1" smtClean="0"/>
              <a:t>System.Collections</a:t>
            </a:r>
            <a:r>
              <a:rPr lang="en-US" sz="2800" dirty="0" smtClean="0"/>
              <a:t> namespace include:</a:t>
            </a:r>
          </a:p>
          <a:p>
            <a:r>
              <a:rPr lang="en-US" sz="2600" dirty="0" err="1" smtClean="0"/>
              <a:t>ArrayList</a:t>
            </a:r>
            <a:endParaRPr lang="en-US" sz="2600" dirty="0" smtClean="0"/>
          </a:p>
          <a:p>
            <a:r>
              <a:rPr lang="en-US" sz="2600" dirty="0" err="1" smtClean="0"/>
              <a:t>Hashtable</a:t>
            </a:r>
            <a:endParaRPr lang="en-US" sz="2600" dirty="0" smtClean="0"/>
          </a:p>
          <a:p>
            <a:r>
              <a:rPr lang="en-US" sz="2600" dirty="0" smtClean="0"/>
              <a:t>Queue</a:t>
            </a:r>
          </a:p>
          <a:p>
            <a:r>
              <a:rPr lang="en-US" sz="2600" dirty="0" smtClean="0"/>
              <a:t>Stack</a:t>
            </a:r>
          </a:p>
          <a:p>
            <a:r>
              <a:rPr lang="en-US" sz="2600" dirty="0" err="1" smtClean="0"/>
              <a:t>SortedList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427478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You can use the Add() method to add items to a collection</a:t>
            </a:r>
          </a:p>
          <a:p>
            <a:pPr>
              <a:spcAft>
                <a:spcPts val="1800"/>
              </a:spcAft>
            </a:pPr>
            <a:r>
              <a:rPr lang="en-US" sz="2800" dirty="0" smtClean="0"/>
              <a:t>You may also use an </a:t>
            </a:r>
            <a:r>
              <a:rPr lang="en-US" sz="2800" i="1" dirty="0" smtClean="0"/>
              <a:t>initializer</a:t>
            </a:r>
            <a:r>
              <a:rPr lang="en-US" sz="2800" dirty="0" smtClean="0"/>
              <a:t> to add items to a collection when you declare it</a:t>
            </a:r>
          </a:p>
          <a:p>
            <a:pPr marL="365760" lvl="1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  <a:defRPr/>
            </a:pP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</a:rPr>
              <a:t>ArrayList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Lucida Sans Typewriter" pitchFamily="49" charset="0"/>
              </a:rPr>
              <a:t>people 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= new </a:t>
            </a: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</a:rPr>
              <a:t>ArrayList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()</a:t>
            </a:r>
          </a:p>
          <a:p>
            <a:pPr marL="365760" lvl="1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{</a:t>
            </a:r>
          </a:p>
          <a:p>
            <a:pPr marL="365760" lvl="1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    person1,</a:t>
            </a:r>
          </a:p>
          <a:p>
            <a:pPr marL="365760" lvl="1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    person2</a:t>
            </a:r>
          </a:p>
          <a:p>
            <a:pPr marL="365760" lvl="1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854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using 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Because standard collections store items as </a:t>
            </a:r>
            <a:r>
              <a:rPr lang="en-US" sz="2600" dirty="0" err="1" smtClean="0"/>
              <a:t>System.Object</a:t>
            </a:r>
            <a:r>
              <a:rPr lang="en-US" sz="2600" dirty="0" smtClean="0"/>
              <a:t>, you must cast them to their original type before you can use them</a:t>
            </a:r>
          </a:p>
          <a:p>
            <a:r>
              <a:rPr lang="en-US" sz="2600" dirty="0" smtClean="0"/>
              <a:t>If you add value types to a collection, the compiler must </a:t>
            </a:r>
            <a:r>
              <a:rPr lang="en-US" sz="2600" i="1" dirty="0" smtClean="0"/>
              <a:t>box</a:t>
            </a:r>
            <a:r>
              <a:rPr lang="en-US" sz="2600" dirty="0" smtClean="0"/>
              <a:t> them when you add them, and </a:t>
            </a:r>
            <a:r>
              <a:rPr lang="en-US" sz="2600" i="1" dirty="0" smtClean="0"/>
              <a:t>unbox</a:t>
            </a:r>
            <a:r>
              <a:rPr lang="en-US" sz="2600" dirty="0" smtClean="0"/>
              <a:t> them when you access them</a:t>
            </a:r>
          </a:p>
          <a:p>
            <a:pPr>
              <a:spcAft>
                <a:spcPts val="1200"/>
              </a:spcAft>
            </a:pPr>
            <a:r>
              <a:rPr lang="en-US" sz="2600" i="1" dirty="0" smtClean="0"/>
              <a:t>Generic</a:t>
            </a:r>
            <a:r>
              <a:rPr lang="en-US" sz="2600" dirty="0" smtClean="0"/>
              <a:t> types allow you pass a data type as a parameter. The compiler automatically generates a strongly-typed class that works with that type</a:t>
            </a:r>
            <a:endParaRPr lang="en-US" dirty="0" smtClean="0"/>
          </a:p>
          <a:p>
            <a:pPr marL="365760" lvl="1" indent="0">
              <a:spcAft>
                <a:spcPts val="1200"/>
              </a:spcAft>
              <a:buNone/>
            </a:pPr>
            <a:r>
              <a:rPr lang="en-US" sz="2200" dirty="0" smtClean="0">
                <a:latin typeface="Lucida Sans Typewriter" pitchFamily="49" charset="0"/>
              </a:rPr>
              <a:t>List&lt;Person&gt; people = new List&lt;Person&gt;();</a:t>
            </a:r>
          </a:p>
          <a:p>
            <a:pPr marL="342900" lvl="1" indent="-342900">
              <a:spcAft>
                <a:spcPts val="1200"/>
              </a:spcAft>
              <a:buSzPct val="90000"/>
              <a:buFont typeface="Arial" pitchFamily="34" charset="0"/>
              <a:buChar char="•"/>
            </a:pPr>
            <a:r>
              <a:rPr lang="en-US" sz="2600" dirty="0"/>
              <a:t>Generic </a:t>
            </a:r>
            <a:r>
              <a:rPr lang="en-US" sz="2600" dirty="0" smtClean="0"/>
              <a:t>collections are in the </a:t>
            </a:r>
            <a:r>
              <a:rPr lang="en-US" sz="2600" dirty="0" err="1" smtClean="0"/>
              <a:t>System.Collections.Generic</a:t>
            </a:r>
            <a:r>
              <a:rPr lang="en-US" sz="2600" dirty="0" smtClean="0"/>
              <a:t> namespace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99545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custom 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sz="2800" dirty="0" smtClean="0"/>
              <a:t>You may define your own generic classes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</a:rPr>
              <a:t>PrintableCollection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</a:rPr>
              <a:t>TItem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&gt;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{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</a:rPr>
              <a:t>TItem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[] data;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index;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   ...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 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   public void Insert(</a:t>
            </a:r>
            <a:r>
              <a:rPr lang="en-US" sz="2000" dirty="0" err="1">
                <a:solidFill>
                  <a:srgbClr val="000000"/>
                </a:solidFill>
                <a:latin typeface="Lucida Sans Typewriter" pitchFamily="49" charset="0"/>
              </a:rPr>
              <a:t>TItem</a:t>
            </a: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item)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   {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       ...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       data[index] = item;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       ...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    }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buSzTx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Lucida Sans Typewriter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4272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constraints to generic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1857271"/>
              </p:ext>
            </p:extLst>
          </p:nvPr>
        </p:nvGraphicFramePr>
        <p:xfrm>
          <a:off x="899886" y="1338263"/>
          <a:ext cx="7329714" cy="4488924"/>
        </p:xfrm>
        <a:graphic>
          <a:graphicData uri="http://schemas.openxmlformats.org/drawingml/2006/table">
            <a:tbl>
              <a:tblPr/>
              <a:tblGrid>
                <a:gridCol w="1825956"/>
                <a:gridCol w="5503758"/>
              </a:tblGrid>
              <a:tr h="225864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Constraint</a:t>
                      </a:r>
                    </a:p>
                  </a:txBody>
                  <a:tcPr marL="33338" marR="33338" marT="41672" marB="41672" anchor="ctr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3338" marR="33338" marT="41672" marB="41672" anchor="ctr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where T: struct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The type argument must be a value type. 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42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where T : class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The type argument must be a reference type; this applies also to any class, interface, delegate, or array type.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45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where T : new()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The type argument must have a public </a:t>
                      </a:r>
                      <a:r>
                        <a:rPr lang="en-US" sz="1400" dirty="0" err="1">
                          <a:solidFill>
                            <a:srgbClr val="2A2A2A"/>
                          </a:solidFill>
                          <a:effectLst/>
                        </a:rPr>
                        <a:t>parameterless</a:t>
                      </a: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 constructor. When used together with other constraints, the </a:t>
                      </a:r>
                      <a:r>
                        <a:rPr lang="en-US" sz="1400" b="1" dirty="0">
                          <a:solidFill>
                            <a:srgbClr val="2A2A2A"/>
                          </a:solidFill>
                          <a:effectLst/>
                        </a:rPr>
                        <a:t>new</a:t>
                      </a:r>
                      <a:r>
                        <a:rPr lang="en-US" sz="1400" b="1" dirty="0" smtClean="0">
                          <a:solidFill>
                            <a:srgbClr val="2A2A2A"/>
                          </a:solidFill>
                          <a:effectLst/>
                        </a:rPr>
                        <a:t>() </a:t>
                      </a:r>
                      <a:r>
                        <a:rPr lang="en-US" sz="1400" dirty="0" smtClean="0">
                          <a:solidFill>
                            <a:srgbClr val="2A2A2A"/>
                          </a:solidFill>
                          <a:effectLst/>
                        </a:rPr>
                        <a:t>constraint </a:t>
                      </a:r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must be specified last.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0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where T : &lt;base class name&gt;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The type argument must be or derive from the specified base class.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458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where T : &lt;interface name&gt;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The type argument must be or implement the specified interface. Multiple interface constraints can be specified. The constraining interface can also be generic.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02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2A2A2A"/>
                          </a:solidFill>
                          <a:effectLst/>
                        </a:rPr>
                        <a:t>where T : U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2A2A2A"/>
                          </a:solidFill>
                          <a:effectLst/>
                        </a:rPr>
                        <a:t>The type argument supplied for T must be or derive from the argument supplied for U.</a:t>
                      </a:r>
                    </a:p>
                  </a:txBody>
                  <a:tcPr marL="33338" marR="33338" marT="41672" marB="41672">
                    <a:lnL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1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361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Arial" charset="0"/>
              </a:rPr>
              <a:t>Creating and using arrays</a:t>
            </a:r>
          </a:p>
          <a:p>
            <a:r>
              <a:rPr lang="en-GB" sz="2800" dirty="0" smtClean="0">
                <a:cs typeface="Arial" charset="0"/>
              </a:rPr>
              <a:t>Using collections</a:t>
            </a:r>
          </a:p>
          <a:p>
            <a:r>
              <a:rPr lang="en-GB" sz="2800" dirty="0" smtClean="0">
                <a:cs typeface="Arial" charset="0"/>
              </a:rPr>
              <a:t>Creating and using generic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An </a:t>
            </a:r>
            <a:r>
              <a:rPr lang="en-US" sz="2400" i="1" dirty="0" smtClean="0"/>
              <a:t>array </a:t>
            </a:r>
            <a:r>
              <a:rPr lang="en-US" sz="2400" dirty="0" smtClean="0"/>
              <a:t>is a sequence of elements of a single type that are grouped together</a:t>
            </a:r>
          </a:p>
          <a:p>
            <a:r>
              <a:rPr lang="en-US" sz="2400" dirty="0" smtClean="0"/>
              <a:t>The first element of an array has an index of zero</a:t>
            </a:r>
          </a:p>
          <a:p>
            <a:r>
              <a:rPr lang="en-US" sz="2400" dirty="0" smtClean="0"/>
              <a:t>Every element of an array contains a value</a:t>
            </a:r>
          </a:p>
          <a:p>
            <a:r>
              <a:rPr lang="en-US" sz="2400" dirty="0" smtClean="0"/>
              <a:t>Arrays can be single-dimensional, multi-dimensional, or jagged (an array of arrays)</a:t>
            </a:r>
          </a:p>
          <a:p>
            <a:r>
              <a:rPr lang="en-US" sz="2400" dirty="0" smtClean="0"/>
              <a:t>An array’s Length property returns the total number of elements it can contain</a:t>
            </a:r>
          </a:p>
          <a:p>
            <a:r>
              <a:rPr lang="en-US" sz="2400" dirty="0" smtClean="0"/>
              <a:t>An array’s Rank property returns the number of dimensions it contains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5623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To declare a single-dimension array, specify its data type followed by square brackets</a:t>
            </a:r>
            <a:endParaRPr lang="en-US" dirty="0" smtClean="0"/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2000" dirty="0" err="1" smtClean="0">
                <a:latin typeface="Lucida Sans Typewriter" pitchFamily="49" charset="0"/>
              </a:rPr>
              <a:t>DataType</a:t>
            </a:r>
            <a:r>
              <a:rPr lang="en-US" sz="2000" dirty="0" smtClean="0">
                <a:latin typeface="Lucida Sans Typewriter" pitchFamily="49" charset="0"/>
              </a:rPr>
              <a:t>[] </a:t>
            </a:r>
            <a:r>
              <a:rPr lang="en-US" sz="2000" dirty="0" err="1" smtClean="0">
                <a:latin typeface="Lucida Sans Typewriter" pitchFamily="49" charset="0"/>
              </a:rPr>
              <a:t>arrayName</a:t>
            </a:r>
            <a:r>
              <a:rPr lang="en-US" sz="2000" dirty="0" smtClean="0">
                <a:latin typeface="Lucida Sans Typewriter" pitchFamily="49" charset="0"/>
              </a:rPr>
              <a:t> = new </a:t>
            </a:r>
            <a:r>
              <a:rPr lang="en-US" sz="2000" dirty="0" err="1" smtClean="0">
                <a:latin typeface="Lucida Sans Typewriter" pitchFamily="49" charset="0"/>
              </a:rPr>
              <a:t>DataType</a:t>
            </a:r>
            <a:r>
              <a:rPr lang="en-US" sz="2000" dirty="0" smtClean="0">
                <a:latin typeface="Lucida Sans Typewriter" pitchFamily="49" charset="0"/>
              </a:rPr>
              <a:t>[size];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You may optionally initialize an array when you declare it</a:t>
            </a:r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2000" dirty="0" err="1" smtClean="0">
                <a:latin typeface="Lucida Sans Typewriter" pitchFamily="49" charset="0"/>
              </a:rPr>
              <a:t>int</a:t>
            </a:r>
            <a:r>
              <a:rPr lang="en-US" sz="2000" dirty="0" smtClean="0">
                <a:latin typeface="Lucida Sans Typewriter" pitchFamily="49" charset="0"/>
              </a:rPr>
              <a:t>[] </a:t>
            </a:r>
            <a:r>
              <a:rPr lang="en-US" sz="2000" dirty="0" err="1" smtClean="0">
                <a:latin typeface="Lucida Sans Typewriter" pitchFamily="49" charset="0"/>
              </a:rPr>
              <a:t>myArray</a:t>
            </a:r>
            <a:r>
              <a:rPr lang="en-US" sz="2000" dirty="0" smtClean="0">
                <a:latin typeface="Lucida Sans Typewriter" pitchFamily="49" charset="0"/>
              </a:rPr>
              <a:t> = new </a:t>
            </a:r>
            <a:r>
              <a:rPr lang="en-US" sz="2000" dirty="0" err="1" smtClean="0">
                <a:latin typeface="Lucida Sans Typewriter" pitchFamily="49" charset="0"/>
              </a:rPr>
              <a:t>int</a:t>
            </a:r>
            <a:r>
              <a:rPr lang="en-US" sz="2000" dirty="0" smtClean="0">
                <a:latin typeface="Lucida Sans Typewriter" pitchFamily="49" charset="0"/>
              </a:rPr>
              <a:t>[5] { 1, 2, 3, 4, 5};</a:t>
            </a:r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2000" dirty="0" smtClean="0">
                <a:latin typeface="Lucida Sans Typewriter" pitchFamily="49" charset="0"/>
              </a:rPr>
              <a:t>// OR</a:t>
            </a:r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2000" dirty="0" err="1" smtClean="0">
                <a:latin typeface="Lucida Sans Typewriter" pitchFamily="49" charset="0"/>
              </a:rPr>
              <a:t>int</a:t>
            </a:r>
            <a:r>
              <a:rPr lang="en-US" sz="2000" dirty="0" smtClean="0">
                <a:latin typeface="Lucida Sans Typewriter" pitchFamily="49" charset="0"/>
              </a:rPr>
              <a:t>[] </a:t>
            </a:r>
            <a:r>
              <a:rPr lang="en-US" sz="2000" dirty="0" err="1" smtClean="0">
                <a:latin typeface="Lucida Sans Typewriter" pitchFamily="49" charset="0"/>
              </a:rPr>
              <a:t>myArray</a:t>
            </a:r>
            <a:r>
              <a:rPr lang="en-US" sz="2000" dirty="0" smtClean="0">
                <a:latin typeface="Lucida Sans Typewriter" pitchFamily="49" charset="0"/>
              </a:rPr>
              <a:t> = </a:t>
            </a:r>
            <a:r>
              <a:rPr lang="en-US" sz="2000" dirty="0">
                <a:latin typeface="Lucida Sans Typewriter" pitchFamily="49" charset="0"/>
              </a:rPr>
              <a:t>{ 1, 2, 3, 4, 5</a:t>
            </a:r>
            <a:r>
              <a:rPr lang="en-US" sz="2000" dirty="0" smtClean="0">
                <a:latin typeface="Lucida Sans Typewriter" pitchFamily="49" charset="0"/>
              </a:rPr>
              <a:t>};</a:t>
            </a:r>
            <a:endParaRPr lang="en-US" sz="2000" dirty="0">
              <a:latin typeface="Lucida Sans Typewriter" pitchFamily="49" charset="0"/>
            </a:endParaRPr>
          </a:p>
          <a:p>
            <a:pPr marL="231775" indent="-231775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453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To declare a </a:t>
            </a:r>
            <a:r>
              <a:rPr lang="en-US" sz="2400" dirty="0" smtClean="0"/>
              <a:t>multi-dimension </a:t>
            </a:r>
            <a:r>
              <a:rPr lang="en-US" sz="2400" dirty="0"/>
              <a:t>array, </a:t>
            </a:r>
            <a:r>
              <a:rPr lang="en-US" sz="2400" dirty="0" smtClean="0"/>
              <a:t>include one or more commas between the square brackets to indicate the number of dimensions</a:t>
            </a:r>
            <a:endParaRPr lang="en-US" sz="2400" dirty="0"/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2000" dirty="0" err="1">
                <a:latin typeface="Lucida Sans Typewriter" pitchFamily="49" charset="0"/>
              </a:rPr>
              <a:t>DataType</a:t>
            </a:r>
            <a:r>
              <a:rPr lang="en-US" sz="2000" dirty="0" smtClean="0">
                <a:latin typeface="Lucida Sans Typewriter" pitchFamily="49" charset="0"/>
              </a:rPr>
              <a:t>[ , ] </a:t>
            </a:r>
            <a:r>
              <a:rPr lang="en-US" sz="2000" dirty="0" err="1">
                <a:latin typeface="Lucida Sans Typewriter" pitchFamily="49" charset="0"/>
              </a:rPr>
              <a:t>arrayName</a:t>
            </a:r>
            <a:r>
              <a:rPr lang="en-US" sz="2000" dirty="0">
                <a:latin typeface="Lucida Sans Typewriter" pitchFamily="49" charset="0"/>
              </a:rPr>
              <a:t> = </a:t>
            </a:r>
            <a:r>
              <a:rPr lang="en-US" sz="2000" dirty="0" smtClean="0">
                <a:latin typeface="Lucida Sans Typewriter" pitchFamily="49" charset="0"/>
              </a:rPr>
              <a:t>new </a:t>
            </a:r>
            <a:r>
              <a:rPr lang="en-US" sz="2000" dirty="0" err="1" smtClean="0">
                <a:latin typeface="Lucida Sans Typewriter" pitchFamily="49" charset="0"/>
              </a:rPr>
              <a:t>DataType</a:t>
            </a:r>
            <a:r>
              <a:rPr lang="en-US" sz="2000" dirty="0" smtClean="0">
                <a:latin typeface="Lucida Sans Typewriter" pitchFamily="49" charset="0"/>
              </a:rPr>
              <a:t>[x, y];</a:t>
            </a:r>
            <a:br>
              <a:rPr lang="en-US" sz="2000" dirty="0" smtClean="0">
                <a:latin typeface="Lucida Sans Typewriter" pitchFamily="49" charset="0"/>
              </a:rPr>
            </a:br>
            <a:r>
              <a:rPr lang="en-US" sz="2000" dirty="0" err="1">
                <a:latin typeface="Lucida Sans Typewriter" pitchFamily="49" charset="0"/>
              </a:rPr>
              <a:t>DataType</a:t>
            </a:r>
            <a:r>
              <a:rPr lang="en-US" sz="2000" dirty="0" smtClean="0">
                <a:latin typeface="Lucida Sans Typewriter" pitchFamily="49" charset="0"/>
              </a:rPr>
              <a:t>[ ,, ] </a:t>
            </a:r>
            <a:r>
              <a:rPr lang="en-US" sz="2000" dirty="0" err="1">
                <a:latin typeface="Lucida Sans Typewriter" pitchFamily="49" charset="0"/>
              </a:rPr>
              <a:t>arrayName</a:t>
            </a:r>
            <a:r>
              <a:rPr lang="en-US" sz="2000" dirty="0">
                <a:latin typeface="Lucida Sans Typewriter" pitchFamily="49" charset="0"/>
              </a:rPr>
              <a:t> = new </a:t>
            </a:r>
            <a:r>
              <a:rPr lang="en-US" sz="2000" dirty="0" err="1">
                <a:latin typeface="Lucida Sans Typewriter" pitchFamily="49" charset="0"/>
              </a:rPr>
              <a:t>DataType</a:t>
            </a:r>
            <a:r>
              <a:rPr lang="en-US" sz="2000" dirty="0">
                <a:latin typeface="Lucida Sans Typewriter" pitchFamily="49" charset="0"/>
              </a:rPr>
              <a:t>[x, </a:t>
            </a:r>
            <a:r>
              <a:rPr lang="en-US" sz="2000" dirty="0" smtClean="0">
                <a:latin typeface="Lucida Sans Typewriter" pitchFamily="49" charset="0"/>
              </a:rPr>
              <a:t>y, z];</a:t>
            </a:r>
            <a:endParaRPr lang="en-US" sz="2000" dirty="0">
              <a:latin typeface="Lucida Sans Typewriter" pitchFamily="49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/>
              <a:t>To declare a jagged array, use multiple pairs of square brackets</a:t>
            </a:r>
            <a:endParaRPr lang="en-US" sz="2400" dirty="0"/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2000" dirty="0" err="1" smtClean="0">
                <a:latin typeface="Lucida Sans Typewriter" pitchFamily="49" charset="0"/>
              </a:rPr>
              <a:t>DataType</a:t>
            </a:r>
            <a:r>
              <a:rPr lang="en-US" sz="2000" dirty="0" smtClean="0">
                <a:latin typeface="Lucida Sans Typewriter" pitchFamily="49" charset="0"/>
              </a:rPr>
              <a:t>[][] </a:t>
            </a:r>
            <a:r>
              <a:rPr lang="en-US" sz="2000" dirty="0" err="1" smtClean="0">
                <a:latin typeface="Lucida Sans Typewriter" pitchFamily="49" charset="0"/>
              </a:rPr>
              <a:t>arrayName</a:t>
            </a:r>
            <a:r>
              <a:rPr lang="en-US" sz="2000" dirty="0" smtClean="0">
                <a:latin typeface="Lucida Sans Typewriter" pitchFamily="49" charset="0"/>
              </a:rPr>
              <a:t> </a:t>
            </a:r>
            <a:r>
              <a:rPr lang="en-US" sz="2000" dirty="0">
                <a:latin typeface="Lucida Sans Typewriter" pitchFamily="49" charset="0"/>
              </a:rPr>
              <a:t>= new </a:t>
            </a:r>
            <a:r>
              <a:rPr lang="en-US" sz="2000" dirty="0" err="1" smtClean="0">
                <a:latin typeface="Lucida Sans Typewriter" pitchFamily="49" charset="0"/>
              </a:rPr>
              <a:t>DataType</a:t>
            </a:r>
            <a:r>
              <a:rPr lang="en-US" sz="2000" dirty="0" smtClean="0">
                <a:latin typeface="Lucida Sans Typewriter" pitchFamily="49" charset="0"/>
              </a:rPr>
              <a:t>[size][];</a:t>
            </a:r>
            <a:endParaRPr lang="en-US" sz="20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559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array properties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Length</a:t>
            </a:r>
          </a:p>
          <a:p>
            <a:r>
              <a:rPr lang="en-US" sz="2800" dirty="0" smtClean="0"/>
              <a:t>Rank</a:t>
            </a:r>
          </a:p>
          <a:p>
            <a:r>
              <a:rPr lang="en-US" sz="2800" dirty="0" err="1" smtClean="0"/>
              <a:t>CopyTo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Sort()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9909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Elements are accessed from 0 to Length – 1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Use indexer to access a specific element</a:t>
            </a:r>
          </a:p>
          <a:p>
            <a:pPr marL="365760" lvl="1" indent="0">
              <a:spcAft>
                <a:spcPts val="1800"/>
              </a:spcAft>
              <a:buNone/>
            </a:pPr>
            <a:r>
              <a:rPr lang="en-US" sz="2000" dirty="0" err="1" smtClean="0">
                <a:latin typeface="Lucida Sans Typewriter" pitchFamily="49" charset="0"/>
              </a:rPr>
              <a:t>int</a:t>
            </a:r>
            <a:r>
              <a:rPr lang="en-US" sz="2000" dirty="0" smtClean="0">
                <a:latin typeface="Lucida Sans Typewriter" pitchFamily="49" charset="0"/>
              </a:rPr>
              <a:t> number </a:t>
            </a:r>
            <a:r>
              <a:rPr lang="en-US" sz="2000" dirty="0">
                <a:latin typeface="Lucida Sans Typewriter" pitchFamily="49" charset="0"/>
              </a:rPr>
              <a:t>= </a:t>
            </a:r>
            <a:r>
              <a:rPr lang="en-US" sz="2000" dirty="0" err="1" smtClean="0">
                <a:latin typeface="Lucida Sans Typewriter" pitchFamily="49" charset="0"/>
              </a:rPr>
              <a:t>myArray</a:t>
            </a:r>
            <a:r>
              <a:rPr lang="en-US" sz="2000" dirty="0" smtClean="0">
                <a:latin typeface="Lucida Sans Typewriter" pitchFamily="49" charset="0"/>
              </a:rPr>
              <a:t>[2];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Use loop to access all elements</a:t>
            </a:r>
            <a:endParaRPr lang="en-US" dirty="0" smtClean="0"/>
          </a:p>
          <a:p>
            <a:pPr marL="365760" lvl="1" indent="0">
              <a:spcBef>
                <a:spcPct val="0"/>
              </a:spcBef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for (</a:t>
            </a: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= 0; </a:t>
            </a: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&lt; </a:t>
            </a:r>
            <a:r>
              <a:rPr lang="en-GB" sz="2000" dirty="0" err="1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myArray.Length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; </a:t>
            </a: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++)</a:t>
            </a:r>
          </a:p>
          <a:p>
            <a:pPr marL="365760" lvl="1" indent="0">
              <a:spcBef>
                <a:spcPct val="0"/>
              </a:spcBef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{</a:t>
            </a:r>
          </a:p>
          <a:p>
            <a:pPr marL="365760" lvl="1" indent="0">
              <a:spcBef>
                <a:spcPct val="0"/>
              </a:spcBef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number= </a:t>
            </a:r>
            <a:r>
              <a:rPr lang="en-GB" sz="2000" dirty="0" err="1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myArray</a:t>
            </a:r>
            <a:r>
              <a:rPr lang="en-GB" sz="2000" dirty="0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[</a:t>
            </a:r>
            <a:r>
              <a:rPr lang="en-GB" sz="2000" dirty="0" err="1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];</a:t>
            </a:r>
          </a:p>
          <a:p>
            <a:pPr marL="365760" lvl="1" indent="0">
              <a:spcBef>
                <a:spcPct val="0"/>
              </a:spcBef>
              <a:spcAft>
                <a:spcPts val="1200"/>
              </a:spcAft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}</a:t>
            </a:r>
          </a:p>
          <a:p>
            <a:pPr marL="365760" lvl="1" indent="0">
              <a:spcBef>
                <a:spcPct val="0"/>
              </a:spcBef>
              <a:spcAft>
                <a:spcPts val="1200"/>
              </a:spcAft>
              <a:buSzTx/>
              <a:buNone/>
              <a:defRPr/>
            </a:pP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// OR</a:t>
            </a:r>
          </a:p>
          <a:p>
            <a:pPr marL="365760" lvl="1" indent="0">
              <a:spcBef>
                <a:spcPct val="0"/>
              </a:spcBef>
              <a:buSzTx/>
              <a:buNone/>
              <a:defRPr/>
            </a:pP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foreach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 number in </a:t>
            </a:r>
            <a:r>
              <a:rPr lang="en-GB" sz="2000" dirty="0" err="1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myArray</a:t>
            </a:r>
            <a:r>
              <a:rPr lang="en-GB" sz="2000" dirty="0" smtClean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) </a:t>
            </a:r>
            <a:r>
              <a:rPr lang="en-GB" sz="2000" dirty="0">
                <a:solidFill>
                  <a:srgbClr val="000000"/>
                </a:solidFill>
                <a:latin typeface="Lucida Sans Typewriter" pitchFamily="49" charset="0"/>
                <a:cs typeface="Arial" charset="0"/>
              </a:rPr>
              <a:t>{ ... }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3098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Like an array, a </a:t>
            </a:r>
            <a:r>
              <a:rPr lang="en-US" sz="2800" i="1" dirty="0" smtClean="0"/>
              <a:t>collection </a:t>
            </a:r>
            <a:r>
              <a:rPr lang="en-US" sz="2800" dirty="0" smtClean="0"/>
              <a:t>is </a:t>
            </a:r>
            <a:r>
              <a:rPr lang="en-US" sz="2800" dirty="0"/>
              <a:t>a </a:t>
            </a:r>
            <a:r>
              <a:rPr lang="en-US" sz="2800" dirty="0" smtClean="0"/>
              <a:t>set of items that are grouped together</a:t>
            </a:r>
          </a:p>
          <a:p>
            <a:r>
              <a:rPr lang="en-US" sz="2800" dirty="0" smtClean="0"/>
              <a:t>Unlike arrays, collections contain items of type </a:t>
            </a:r>
            <a:r>
              <a:rPr lang="en-US" sz="2800" dirty="0" err="1" smtClean="0"/>
              <a:t>System.Object</a:t>
            </a:r>
            <a:endParaRPr lang="en-US" sz="2800" dirty="0" smtClean="0"/>
          </a:p>
          <a:p>
            <a:r>
              <a:rPr lang="en-US" sz="2800" dirty="0" smtClean="0"/>
              <a:t>Unlike arrays, collections expand automatically as you add new items. You do not have to specify how large the collection is when you create it</a:t>
            </a:r>
          </a:p>
          <a:p>
            <a:r>
              <a:rPr lang="en-US" sz="2800" dirty="0" smtClean="0"/>
              <a:t>Collections are more flexible than arrays, but not as fast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91090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collection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.NET collections implement the </a:t>
            </a:r>
            <a:r>
              <a:rPr lang="en-US" sz="2800" i="1" dirty="0" err="1" smtClean="0"/>
              <a:t>IList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ICollection</a:t>
            </a:r>
            <a:r>
              <a:rPr lang="en-US" sz="2800" dirty="0" smtClean="0"/>
              <a:t> interfaces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IList</a:t>
            </a:r>
            <a:r>
              <a:rPr lang="en-US" sz="2400" dirty="0"/>
              <a:t> </a:t>
            </a:r>
            <a:r>
              <a:rPr lang="en-US" sz="2400" dirty="0" smtClean="0"/>
              <a:t>provides Add() and Remove() methods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/>
              <a:t>ICollection</a:t>
            </a:r>
            <a:r>
              <a:rPr lang="en-US" sz="2400" dirty="0" smtClean="0"/>
              <a:t> provides </a:t>
            </a:r>
            <a:r>
              <a:rPr lang="en-US" sz="2400" dirty="0" err="1" smtClean="0"/>
              <a:t>CopyTo</a:t>
            </a:r>
            <a:r>
              <a:rPr lang="en-US" sz="2400" dirty="0" smtClean="0"/>
              <a:t>(), Count(), and </a:t>
            </a:r>
            <a:r>
              <a:rPr lang="en-US" sz="2400" dirty="0" err="1" smtClean="0"/>
              <a:t>GetEnumerator</a:t>
            </a:r>
            <a:r>
              <a:rPr lang="en-US" sz="2400" dirty="0" smtClean="0"/>
              <a:t>()</a:t>
            </a:r>
          </a:p>
          <a:p>
            <a:r>
              <a:rPr lang="en-US" sz="2800" dirty="0" smtClean="0"/>
              <a:t>Because collections implement </a:t>
            </a:r>
            <a:r>
              <a:rPr lang="en-US" sz="2800" dirty="0" err="1" smtClean="0"/>
              <a:t>GetEnumerator</a:t>
            </a:r>
            <a:r>
              <a:rPr lang="en-US" sz="2800" dirty="0" smtClean="0"/>
              <a:t>, you may use </a:t>
            </a:r>
            <a:r>
              <a:rPr lang="en-US" sz="2800" i="1" dirty="0" err="1" smtClean="0"/>
              <a:t>foreach</a:t>
            </a:r>
            <a:r>
              <a:rPr lang="en-US" sz="2800" dirty="0" smtClean="0"/>
              <a:t> to iterate over them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05015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3</Template>
  <TotalTime>9862</TotalTime>
  <Words>698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 Typewriter</vt:lpstr>
      <vt:lpstr>Courier New</vt:lpstr>
      <vt:lpstr>Univers LT 55</vt:lpstr>
      <vt:lpstr>Times New Roman</vt:lpstr>
      <vt:lpstr>Default Template</vt:lpstr>
      <vt:lpstr>Arrays and Collections</vt:lpstr>
      <vt:lpstr>Overview</vt:lpstr>
      <vt:lpstr>Arrays</vt:lpstr>
      <vt:lpstr>Declaring and initializing arrays</vt:lpstr>
      <vt:lpstr>Declaring and initializing arrays</vt:lpstr>
      <vt:lpstr>Common array properties and methods</vt:lpstr>
      <vt:lpstr>Accessing array data</vt:lpstr>
      <vt:lpstr>Collections</vt:lpstr>
      <vt:lpstr>Using collection classes</vt:lpstr>
      <vt:lpstr>Common collection classes</vt:lpstr>
      <vt:lpstr>Initializing a collection</vt:lpstr>
      <vt:lpstr>Creating and using generic types</vt:lpstr>
      <vt:lpstr>Defining custom generic types</vt:lpstr>
      <vt:lpstr>Adding constraints to generic types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Statements and Exceptions</dc:title>
  <dc:creator>Phil Weber</dc:creator>
  <cp:lastModifiedBy>Phil Weber</cp:lastModifiedBy>
  <cp:revision>462</cp:revision>
  <dcterms:created xsi:type="dcterms:W3CDTF">2000-10-06T08:16:33Z</dcterms:created>
  <dcterms:modified xsi:type="dcterms:W3CDTF">2013-04-24T05:10:03Z</dcterms:modified>
</cp:coreProperties>
</file>