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762" r:id="rId1"/>
  </p:sldMasterIdLst>
  <p:notesMasterIdLst>
    <p:notesMasterId r:id="rId18"/>
  </p:notesMasterIdLst>
  <p:sldIdLst>
    <p:sldId id="345" r:id="rId2"/>
    <p:sldId id="256" r:id="rId3"/>
    <p:sldId id="336" r:id="rId4"/>
    <p:sldId id="337" r:id="rId5"/>
    <p:sldId id="338" r:id="rId6"/>
    <p:sldId id="347" r:id="rId7"/>
    <p:sldId id="339" r:id="rId8"/>
    <p:sldId id="346" r:id="rId9"/>
    <p:sldId id="348" r:id="rId10"/>
    <p:sldId id="349" r:id="rId11"/>
    <p:sldId id="340" r:id="rId12"/>
    <p:sldId id="341" r:id="rId13"/>
    <p:sldId id="350" r:id="rId14"/>
    <p:sldId id="342" r:id="rId15"/>
    <p:sldId id="343" r:id="rId16"/>
    <p:sldId id="344" r:id="rId17"/>
  </p:sldIdLst>
  <p:sldSz cx="9144000" cy="6858000" type="screen4x3"/>
  <p:notesSz cx="6858000" cy="9144000"/>
  <p:embeddedFontLst>
    <p:embeddedFont>
      <p:font typeface="Calibri" pitchFamily="34" charset="0"/>
      <p:regular r:id="rId19"/>
      <p:bold r:id="rId20"/>
      <p:italic r:id="rId21"/>
      <p:boldItalic r:id="rId22"/>
    </p:embeddedFont>
    <p:embeddedFont>
      <p:font typeface="Lucida Sans Typewriter" pitchFamily="49" charset="0"/>
      <p:regular r:id="rId23"/>
      <p:bold r:id="rId24"/>
      <p:italic r:id="rId25"/>
      <p:boldItalic r:id="rId26"/>
    </p:embeddedFont>
    <p:embeddedFont>
      <p:font typeface="Univers LT 55" pitchFamily="2" charset="0"/>
      <p:regular r:id="rId27"/>
      <p:italic r:id="rId28"/>
    </p:embeddedFont>
  </p:embeddedFontLst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Courier New" pitchFamily="49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Courier New" pitchFamily="49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Courier New" pitchFamily="49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Courier New" pitchFamily="49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i="1" kern="1200">
        <a:solidFill>
          <a:schemeClr val="tx1"/>
        </a:solidFill>
        <a:latin typeface="Courier New" pitchFamily="49" charset="0"/>
        <a:ea typeface="+mn-ea"/>
        <a:cs typeface="+mn-cs"/>
      </a:defRPr>
    </a:lvl6pPr>
    <a:lvl7pPr marL="2743200" algn="l" defTabSz="914400" rtl="0" eaLnBrk="1" latinLnBrk="0" hangingPunct="1">
      <a:defRPr i="1" kern="1200">
        <a:solidFill>
          <a:schemeClr val="tx1"/>
        </a:solidFill>
        <a:latin typeface="Courier New" pitchFamily="49" charset="0"/>
        <a:ea typeface="+mn-ea"/>
        <a:cs typeface="+mn-cs"/>
      </a:defRPr>
    </a:lvl7pPr>
    <a:lvl8pPr marL="3200400" algn="l" defTabSz="914400" rtl="0" eaLnBrk="1" latinLnBrk="0" hangingPunct="1">
      <a:defRPr i="1" kern="1200">
        <a:solidFill>
          <a:schemeClr val="tx1"/>
        </a:solidFill>
        <a:latin typeface="Courier New" pitchFamily="49" charset="0"/>
        <a:ea typeface="+mn-ea"/>
        <a:cs typeface="+mn-cs"/>
      </a:defRPr>
    </a:lvl8pPr>
    <a:lvl9pPr marL="3657600" algn="l" defTabSz="914400" rtl="0" eaLnBrk="1" latinLnBrk="0" hangingPunct="1">
      <a:defRPr i="1" kern="1200">
        <a:solidFill>
          <a:schemeClr val="tx1"/>
        </a:solidFill>
        <a:latin typeface="Courier New" pitchFamily="49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99663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04" autoAdjust="0"/>
    <p:restoredTop sz="94590" autoAdjust="0"/>
  </p:normalViewPr>
  <p:slideViewPr>
    <p:cSldViewPr snapToGrid="0">
      <p:cViewPr varScale="1">
        <p:scale>
          <a:sx n="78" d="100"/>
          <a:sy n="78" d="100"/>
        </p:scale>
        <p:origin x="-250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AE1CCD1B-948C-4F82-8244-E19A9C1A24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36976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60B0-8040-4C5B-A5E9-DB79ED997BC6}" type="datetimeFigureOut">
              <a:rPr lang="en-US" smtClean="0"/>
              <a:pPr/>
              <a:t>4/25/2013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8AB6DE-22AC-493D-AD80-52E24F2E10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1600200"/>
            <a:ext cx="1600200" cy="53340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buNone/>
              <a:defRPr sz="2400">
                <a:latin typeface="+mj-lt"/>
              </a:defRPr>
            </a:lvl1pPr>
          </a:lstStyle>
          <a:p>
            <a:pPr lvl="0"/>
            <a:r>
              <a:rPr lang="en-US" dirty="0" smtClean="0"/>
              <a:t>Module ##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60B0-8040-4C5B-A5E9-DB79ED997BC6}" type="datetimeFigureOut">
              <a:rPr lang="en-US" smtClean="0"/>
              <a:pPr/>
              <a:t>4/25/2013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8AB6DE-22AC-493D-AD80-52E24F2E10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60B0-8040-4C5B-A5E9-DB79ED997BC6}" type="datetimeFigureOut">
              <a:rPr lang="en-US" smtClean="0"/>
              <a:pPr/>
              <a:t>4/25/2013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8AB6DE-22AC-493D-AD80-52E24F2E10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Univers LT 55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539877" y="1333500"/>
            <a:ext cx="8001000" cy="4800600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>
                <a:latin typeface="Univers LT 55" pitchFamily="2" charset="0"/>
              </a:defRPr>
            </a:lvl1pPr>
            <a:lvl2pPr marL="457200" marR="0" indent="-2238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>
                <a:latin typeface="Univers LT 55" pitchFamily="2" charset="0"/>
              </a:defRPr>
            </a:lvl2pPr>
            <a:lvl3pPr marL="627063" marR="0" indent="-16986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>
                <a:latin typeface="Univers LT 55" pitchFamily="2" charset="0"/>
              </a:defRPr>
            </a:lvl3pPr>
            <a:lvl4pPr>
              <a:spcAft>
                <a:spcPts val="480"/>
              </a:spcAft>
              <a:buClr>
                <a:srgbClr val="333333"/>
              </a:buClr>
              <a:buFont typeface="Courier New" pitchFamily="49" charset="0"/>
              <a:buChar char="o"/>
              <a:defRPr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B9E283-CD1C-42C8-B27D-6E8A01B4BE0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03035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60B0-8040-4C5B-A5E9-DB79ED997BC6}" type="datetimeFigureOut">
              <a:rPr lang="en-US" smtClean="0"/>
              <a:pPr/>
              <a:t>4/25/2013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4E604-DD7B-4692-84E7-519AE57D6A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60B0-8040-4C5B-A5E9-DB79ED997BC6}" type="datetimeFigureOut">
              <a:rPr lang="en-US" smtClean="0"/>
              <a:pPr/>
              <a:t>4/25/2013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8AB6DE-22AC-493D-AD80-52E24F2E10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60B0-8040-4C5B-A5E9-DB79ED997BC6}" type="datetimeFigureOut">
              <a:rPr lang="en-US" smtClean="0"/>
              <a:pPr/>
              <a:t>4/25/2013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8AB6DE-22AC-493D-AD80-52E24F2E10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60B0-8040-4C5B-A5E9-DB79ED997BC6}" type="datetimeFigureOut">
              <a:rPr lang="en-US" smtClean="0"/>
              <a:pPr/>
              <a:t>4/25/2013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8AB6DE-22AC-493D-AD80-52E24F2E10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60B0-8040-4C5B-A5E9-DB79ED997BC6}" type="datetimeFigureOut">
              <a:rPr lang="en-US" smtClean="0"/>
              <a:pPr/>
              <a:t>4/25/2013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8AB6DE-22AC-493D-AD80-52E24F2E10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60B0-8040-4C5B-A5E9-DB79ED997BC6}" type="datetimeFigureOut">
              <a:rPr lang="en-US" smtClean="0"/>
              <a:pPr/>
              <a:t>4/25/2013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8AB6DE-22AC-493D-AD80-52E24F2E10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60B0-8040-4C5B-A5E9-DB79ED997BC6}" type="datetimeFigureOut">
              <a:rPr lang="en-US" smtClean="0"/>
              <a:pPr/>
              <a:t>4/25/2013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8AB6DE-22AC-493D-AD80-52E24F2E10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60B0-8040-4C5B-A5E9-DB79ED997BC6}" type="datetimeFigureOut">
              <a:rPr lang="en-US" smtClean="0"/>
              <a:pPr/>
              <a:t>4/25/2013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8AB6DE-22AC-493D-AD80-52E24F2E10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160B0-8040-4C5B-A5E9-DB79ED997BC6}" type="datetimeFigureOut">
              <a:rPr lang="en-US" smtClean="0"/>
              <a:pPr/>
              <a:t>4/25/2013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18AB6DE-22AC-493D-AD80-52E24F2E10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Creating and Using Classes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Module 7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IDisposable</a:t>
            </a:r>
            <a:r>
              <a:rPr lang="en-US" dirty="0" smtClean="0"/>
              <a:t> interface and Dispose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If your class has a destructor, it’s a best practice to implement </a:t>
            </a:r>
            <a:r>
              <a:rPr lang="en-US" sz="2800" dirty="0" err="1" smtClean="0"/>
              <a:t>IDisposable</a:t>
            </a:r>
            <a:endParaRPr lang="en-US" sz="2800" dirty="0" smtClean="0"/>
          </a:p>
          <a:p>
            <a:r>
              <a:rPr lang="en-US" sz="2800" dirty="0" smtClean="0"/>
              <a:t>Free resources in Dispose method and call Dispose from destructor</a:t>
            </a:r>
          </a:p>
          <a:p>
            <a:r>
              <a:rPr lang="en-US" sz="2800" dirty="0" smtClean="0"/>
              <a:t>Use </a:t>
            </a:r>
            <a:r>
              <a:rPr lang="en-US" sz="2800" i="1" dirty="0" err="1" smtClean="0"/>
              <a:t>GC.SuppressFinalize</a:t>
            </a:r>
            <a:r>
              <a:rPr lang="en-US" sz="2800" dirty="0" smtClean="0"/>
              <a:t> to tell garbage collector that cleanup code has already run</a:t>
            </a:r>
          </a:p>
          <a:p>
            <a:r>
              <a:rPr lang="en-US" sz="2800" dirty="0" err="1" smtClean="0"/>
              <a:t>IDisposable</a:t>
            </a:r>
            <a:r>
              <a:rPr lang="en-US" sz="2800" dirty="0" smtClean="0"/>
              <a:t> objects can be used with </a:t>
            </a:r>
            <a:r>
              <a:rPr lang="en-US" sz="2800" i="1" dirty="0" smtClean="0"/>
              <a:t>using</a:t>
            </a:r>
            <a:r>
              <a:rPr lang="en-US" sz="2800" dirty="0" smtClean="0"/>
              <a:t> block</a:t>
            </a:r>
            <a:endParaRPr lang="en-US" sz="2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Encapsulation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Encapsulation means “hiding information”</a:t>
            </a:r>
          </a:p>
          <a:p>
            <a:r>
              <a:rPr lang="en-US" sz="2800" dirty="0" smtClean="0"/>
              <a:t>It is a principle of object-oriented programming that states that a class should expose as little information to the outside world as possible</a:t>
            </a:r>
          </a:p>
          <a:p>
            <a:r>
              <a:rPr lang="en-US" sz="2800" dirty="0" smtClean="0"/>
              <a:t>Benefits: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Makes classes easier for others to use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Allows you to change implementation details without breaking client code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80349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Controlling visibility of class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i="1" dirty="0" smtClean="0"/>
              <a:t>Access modifiers</a:t>
            </a:r>
            <a:r>
              <a:rPr lang="en-US" sz="2800" dirty="0" smtClean="0"/>
              <a:t> control member visibility</a:t>
            </a:r>
          </a:p>
          <a:p>
            <a:pPr>
              <a:spcAft>
                <a:spcPts val="300"/>
              </a:spcAft>
            </a:pPr>
            <a:r>
              <a:rPr lang="en-US" sz="2800" dirty="0" smtClean="0"/>
              <a:t>C# supports five access modifiers: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public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private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/>
              <a:t>protected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internal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static</a:t>
            </a:r>
          </a:p>
          <a:p>
            <a:pPr marL="233362" lvl="1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253127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and using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Properties are special methods that provide access to private fields</a:t>
            </a:r>
          </a:p>
          <a:p>
            <a:r>
              <a:rPr lang="en-US" sz="2800" dirty="0" smtClean="0"/>
              <a:t>Like </a:t>
            </a:r>
            <a:r>
              <a:rPr lang="en-US" sz="2800" i="1" dirty="0" smtClean="0"/>
              <a:t>get-</a:t>
            </a:r>
            <a:r>
              <a:rPr lang="en-US" sz="2800" dirty="0" smtClean="0"/>
              <a:t> and </a:t>
            </a:r>
            <a:r>
              <a:rPr lang="en-US" sz="2800" i="1" dirty="0" smtClean="0"/>
              <a:t>set-</a:t>
            </a:r>
            <a:r>
              <a:rPr lang="en-US" sz="2800" dirty="0" smtClean="0"/>
              <a:t> methods in other languages, but allow field-like access</a:t>
            </a:r>
            <a:endParaRPr lang="en-US" sz="2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fields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i="1" dirty="0" smtClean="0"/>
              <a:t>Instance</a:t>
            </a:r>
            <a:r>
              <a:rPr lang="en-US" sz="2800" dirty="0" smtClean="0"/>
              <a:t> fields contain data related to a single instance of an object</a:t>
            </a:r>
          </a:p>
          <a:p>
            <a:r>
              <a:rPr lang="en-US" sz="2800" i="1" dirty="0" smtClean="0"/>
              <a:t>Static</a:t>
            </a:r>
            <a:r>
              <a:rPr lang="en-US" sz="2800" dirty="0" smtClean="0"/>
              <a:t> fields contain data related to the type itself</a:t>
            </a:r>
          </a:p>
          <a:p>
            <a:r>
              <a:rPr lang="en-US" sz="2800" dirty="0" smtClean="0"/>
              <a:t>To access a static field, use the name of the class followed by a period and the name of the field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1626418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Static methods provide functionality related to the type itself, rather than any single instance of the type</a:t>
            </a:r>
          </a:p>
          <a:p>
            <a:r>
              <a:rPr lang="en-US" sz="2800" dirty="0" smtClean="0"/>
              <a:t>You can use static methods to implement utility classes, or to share data with all instances of a type</a:t>
            </a:r>
          </a:p>
          <a:p>
            <a:r>
              <a:rPr lang="en-US" sz="2800" dirty="0" smtClean="0"/>
              <a:t>You do not need to create an instance of the type to use static methods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41344077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types and constructors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If you want to require all members of a type to be static, you can make the type itself static</a:t>
            </a:r>
          </a:p>
          <a:p>
            <a:r>
              <a:rPr lang="en-US" sz="2800" dirty="0" smtClean="0"/>
              <a:t>Static types may contain constructors </a:t>
            </a:r>
          </a:p>
          <a:p>
            <a:r>
              <a:rPr lang="en-US" sz="2800" dirty="0" smtClean="0"/>
              <a:t>Unlike instance constructors, you may not use the </a:t>
            </a:r>
            <a:r>
              <a:rPr lang="en-US" sz="2800" i="1" dirty="0" smtClean="0"/>
              <a:t>new</a:t>
            </a:r>
            <a:r>
              <a:rPr lang="en-US" sz="2800" dirty="0" smtClean="0"/>
              <a:t> operator to invoke a static constructor; instead, it is automatically invoked by the CLR the first time you access a member of the class</a:t>
            </a:r>
          </a:p>
          <a:p>
            <a:r>
              <a:rPr lang="en-US" sz="2800" dirty="0" smtClean="0"/>
              <a:t>Static constructors may not accept parameters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4099008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cs typeface="Arial" charset="0"/>
              </a:rPr>
              <a:t>Overview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cs typeface="Arial" charset="0"/>
              </a:rPr>
              <a:t>What </a:t>
            </a:r>
            <a:r>
              <a:rPr lang="en-US" sz="2800" dirty="0" smtClean="0">
                <a:cs typeface="Arial" charset="0"/>
              </a:rPr>
              <a:t>is </a:t>
            </a:r>
            <a:r>
              <a:rPr lang="en-US" sz="2800" dirty="0">
                <a:cs typeface="Arial" charset="0"/>
              </a:rPr>
              <a:t>a c</a:t>
            </a:r>
            <a:r>
              <a:rPr lang="en-US" sz="2800" dirty="0" smtClean="0">
                <a:cs typeface="Arial" charset="0"/>
              </a:rPr>
              <a:t>lass</a:t>
            </a:r>
            <a:r>
              <a:rPr lang="en-US" sz="2800" dirty="0">
                <a:cs typeface="Arial" charset="0"/>
              </a:rPr>
              <a:t>?</a:t>
            </a:r>
          </a:p>
          <a:p>
            <a:r>
              <a:rPr lang="en-US" sz="2800" dirty="0">
                <a:cs typeface="Arial" charset="0"/>
              </a:rPr>
              <a:t>Adding </a:t>
            </a:r>
            <a:r>
              <a:rPr lang="en-US" sz="2800" dirty="0" smtClean="0">
                <a:cs typeface="Arial" charset="0"/>
              </a:rPr>
              <a:t>members </a:t>
            </a:r>
            <a:r>
              <a:rPr lang="en-US" sz="2800" dirty="0">
                <a:cs typeface="Arial" charset="0"/>
              </a:rPr>
              <a:t>to </a:t>
            </a:r>
            <a:r>
              <a:rPr lang="en-US" sz="2800" dirty="0" smtClean="0">
                <a:cs typeface="Arial" charset="0"/>
              </a:rPr>
              <a:t>a class</a:t>
            </a:r>
            <a:endParaRPr lang="en-US" sz="2800" dirty="0">
              <a:cs typeface="Arial" charset="0"/>
            </a:endParaRPr>
          </a:p>
          <a:p>
            <a:r>
              <a:rPr lang="en-US" sz="2800" dirty="0">
                <a:cs typeface="Arial" charset="0"/>
              </a:rPr>
              <a:t>Defining </a:t>
            </a:r>
            <a:r>
              <a:rPr lang="en-US" sz="2800" dirty="0" smtClean="0">
                <a:cs typeface="Arial" charset="0"/>
              </a:rPr>
              <a:t>constructors </a:t>
            </a:r>
            <a:r>
              <a:rPr lang="en-US" sz="2800" dirty="0">
                <a:cs typeface="Arial" charset="0"/>
              </a:rPr>
              <a:t>and </a:t>
            </a:r>
            <a:r>
              <a:rPr lang="en-US" sz="2800" dirty="0" smtClean="0">
                <a:cs typeface="Arial" charset="0"/>
              </a:rPr>
              <a:t>initializing </a:t>
            </a:r>
            <a:r>
              <a:rPr lang="en-US" sz="2800" dirty="0">
                <a:cs typeface="Arial" charset="0"/>
              </a:rPr>
              <a:t>an </a:t>
            </a:r>
            <a:r>
              <a:rPr lang="en-US" sz="2800" dirty="0" smtClean="0">
                <a:cs typeface="Arial" charset="0"/>
              </a:rPr>
              <a:t>object</a:t>
            </a:r>
            <a:endParaRPr lang="en-US" sz="2800" dirty="0">
              <a:cs typeface="Arial" charset="0"/>
            </a:endParaRPr>
          </a:p>
          <a:p>
            <a:r>
              <a:rPr lang="en-US" sz="2800" dirty="0">
                <a:cs typeface="Arial" charset="0"/>
              </a:rPr>
              <a:t>Creating </a:t>
            </a:r>
            <a:r>
              <a:rPr lang="en-US" sz="2800" dirty="0" smtClean="0">
                <a:cs typeface="Arial" charset="0"/>
              </a:rPr>
              <a:t>and using </a:t>
            </a:r>
            <a:r>
              <a:rPr lang="en-US" sz="2800" dirty="0" smtClean="0">
                <a:cs typeface="Arial" charset="0"/>
              </a:rPr>
              <a:t>objects</a:t>
            </a:r>
          </a:p>
          <a:p>
            <a:r>
              <a:rPr lang="en-US" sz="2800" dirty="0" smtClean="0">
                <a:cs typeface="Arial" charset="0"/>
              </a:rPr>
              <a:t>Destructors and garbage collection</a:t>
            </a:r>
            <a:endParaRPr lang="en-US" sz="2800" dirty="0" smtClean="0">
              <a:cs typeface="Arial" charset="0"/>
            </a:endParaRPr>
          </a:p>
          <a:p>
            <a:r>
              <a:rPr lang="en-US" sz="2800" dirty="0" smtClean="0">
                <a:cs typeface="Arial" charset="0"/>
              </a:rPr>
              <a:t>Controlling visibility of class members</a:t>
            </a:r>
          </a:p>
          <a:p>
            <a:r>
              <a:rPr lang="en-US" sz="2800" dirty="0" smtClean="0">
                <a:cs typeface="Arial" charset="0"/>
              </a:rPr>
              <a:t>Sharing methods and data</a:t>
            </a:r>
          </a:p>
          <a:p>
            <a:endParaRPr lang="en-US" dirty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class?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 class is like a blueprint that describes the characteristics of an object</a:t>
            </a:r>
          </a:p>
          <a:p>
            <a:r>
              <a:rPr lang="en-US" sz="2800" dirty="0" smtClean="0"/>
              <a:t>An object is an instance of a class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378277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members to a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2400"/>
              </a:spcAft>
              <a:buNone/>
            </a:pPr>
            <a:r>
              <a:rPr lang="en-US" sz="2800" i="1" dirty="0" smtClean="0"/>
              <a:t>Members</a:t>
            </a:r>
            <a:r>
              <a:rPr lang="en-US" sz="2800" dirty="0" smtClean="0"/>
              <a:t> define a class’ data and behavior</a:t>
            </a:r>
            <a:endParaRPr lang="en-US" dirty="0" smtClean="0"/>
          </a:p>
          <a:p>
            <a:pPr marL="0" lvl="0" indent="0">
              <a:spcBef>
                <a:spcPct val="0"/>
              </a:spcBef>
              <a:buSzTx/>
              <a:buNone/>
            </a:pPr>
            <a:r>
              <a:rPr lang="en-US" sz="1600" dirty="0">
                <a:solidFill>
                  <a:srgbClr val="000000"/>
                </a:solidFill>
                <a:latin typeface="Lucida Sans Typewriter" pitchFamily="49" charset="0"/>
                <a:cs typeface="Arial" charset="0"/>
              </a:rPr>
              <a:t>public class Residence</a:t>
            </a:r>
            <a:endParaRPr lang="en-GB" sz="1600" dirty="0">
              <a:solidFill>
                <a:srgbClr val="000000"/>
              </a:solidFill>
              <a:latin typeface="Lucida Sans Typewriter" pitchFamily="49" charset="0"/>
              <a:cs typeface="Arial" charset="0"/>
            </a:endParaRPr>
          </a:p>
          <a:p>
            <a:pPr marL="0" lvl="0" indent="0">
              <a:spcBef>
                <a:spcPct val="0"/>
              </a:spcBef>
              <a:buSzTx/>
              <a:buNone/>
            </a:pPr>
            <a:r>
              <a:rPr lang="en-US" sz="1600" dirty="0">
                <a:solidFill>
                  <a:srgbClr val="000000"/>
                </a:solidFill>
                <a:latin typeface="Lucida Sans Typewriter" pitchFamily="49" charset="0"/>
                <a:cs typeface="Arial" charset="0"/>
              </a:rPr>
              <a:t>{</a:t>
            </a:r>
            <a:endParaRPr lang="en-GB" sz="1600" dirty="0">
              <a:solidFill>
                <a:srgbClr val="000000"/>
              </a:solidFill>
              <a:latin typeface="Lucida Sans Typewriter" pitchFamily="49" charset="0"/>
              <a:cs typeface="Arial" charset="0"/>
            </a:endParaRPr>
          </a:p>
          <a:p>
            <a:pPr marL="0" lvl="0" indent="0">
              <a:spcBef>
                <a:spcPct val="0"/>
              </a:spcBef>
              <a:buSzTx/>
              <a:buNone/>
            </a:pPr>
            <a:r>
              <a:rPr lang="en-US" sz="1600" dirty="0">
                <a:solidFill>
                  <a:srgbClr val="000000"/>
                </a:solidFill>
                <a:latin typeface="Lucida Sans Typewriter" pitchFamily="49" charset="0"/>
                <a:cs typeface="Arial" charset="0"/>
              </a:rPr>
              <a:t>    public </a:t>
            </a:r>
            <a:r>
              <a:rPr lang="en-US" sz="1600" dirty="0" err="1">
                <a:solidFill>
                  <a:srgbClr val="000000"/>
                </a:solidFill>
                <a:latin typeface="Lucida Sans Typewriter" pitchFamily="49" charset="0"/>
                <a:cs typeface="Arial" charset="0"/>
              </a:rPr>
              <a:t>ResidenceType</a:t>
            </a:r>
            <a:r>
              <a:rPr lang="en-US" sz="1600" dirty="0">
                <a:solidFill>
                  <a:srgbClr val="000000"/>
                </a:solidFill>
                <a:latin typeface="Lucida Sans Typewriter" pitchFamily="49" charset="0"/>
                <a:cs typeface="Arial" charset="0"/>
              </a:rPr>
              <a:t> type;</a:t>
            </a:r>
            <a:endParaRPr lang="en-GB" sz="1600" dirty="0">
              <a:solidFill>
                <a:srgbClr val="000000"/>
              </a:solidFill>
              <a:latin typeface="Lucida Sans Typewriter" pitchFamily="49" charset="0"/>
              <a:cs typeface="Arial" charset="0"/>
            </a:endParaRPr>
          </a:p>
          <a:p>
            <a:pPr marL="0" lvl="0" indent="0">
              <a:spcBef>
                <a:spcPct val="0"/>
              </a:spcBef>
              <a:buSzTx/>
              <a:buNone/>
            </a:pPr>
            <a:r>
              <a:rPr lang="en-US" sz="1600" dirty="0">
                <a:solidFill>
                  <a:srgbClr val="000000"/>
                </a:solidFill>
                <a:latin typeface="Lucida Sans Typewriter" pitchFamily="49" charset="0"/>
                <a:cs typeface="Arial" charset="0"/>
              </a:rPr>
              <a:t>    public </a:t>
            </a:r>
            <a:r>
              <a:rPr lang="en-US" sz="1600" dirty="0" err="1">
                <a:solidFill>
                  <a:srgbClr val="000000"/>
                </a:solidFill>
                <a:latin typeface="Lucida Sans Typewriter" pitchFamily="49" charset="0"/>
                <a:cs typeface="Arial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Lucida Sans Typewriter" pitchFamily="49" charset="0"/>
                <a:cs typeface="Arial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Lucida Sans Typewriter" pitchFamily="49" charset="0"/>
                <a:cs typeface="Arial" charset="0"/>
              </a:rPr>
              <a:t>numberOfBedrooms</a:t>
            </a:r>
            <a:r>
              <a:rPr lang="en-US" sz="1600" dirty="0">
                <a:solidFill>
                  <a:srgbClr val="000000"/>
                </a:solidFill>
                <a:latin typeface="Lucida Sans Typewriter" pitchFamily="49" charset="0"/>
                <a:cs typeface="Arial" charset="0"/>
              </a:rPr>
              <a:t>;</a:t>
            </a:r>
            <a:endParaRPr lang="en-GB" sz="1600" dirty="0">
              <a:solidFill>
                <a:srgbClr val="000000"/>
              </a:solidFill>
              <a:latin typeface="Lucida Sans Typewriter" pitchFamily="49" charset="0"/>
              <a:cs typeface="Arial" charset="0"/>
            </a:endParaRPr>
          </a:p>
          <a:p>
            <a:pPr marL="0" lvl="0" indent="0">
              <a:spcBef>
                <a:spcPct val="0"/>
              </a:spcBef>
              <a:buSzTx/>
              <a:buNone/>
            </a:pPr>
            <a:r>
              <a:rPr lang="en-US" sz="1600" dirty="0">
                <a:solidFill>
                  <a:srgbClr val="000000"/>
                </a:solidFill>
                <a:latin typeface="Lucida Sans Typewriter" pitchFamily="49" charset="0"/>
                <a:cs typeface="Arial" charset="0"/>
              </a:rPr>
              <a:t>    public </a:t>
            </a:r>
            <a:r>
              <a:rPr lang="en-US" sz="1600" dirty="0" err="1">
                <a:solidFill>
                  <a:srgbClr val="000000"/>
                </a:solidFill>
                <a:latin typeface="Lucida Sans Typewriter" pitchFamily="49" charset="0"/>
                <a:cs typeface="Arial" charset="0"/>
              </a:rPr>
              <a:t>bool</a:t>
            </a:r>
            <a:r>
              <a:rPr lang="en-US" sz="1600" dirty="0">
                <a:solidFill>
                  <a:srgbClr val="000000"/>
                </a:solidFill>
                <a:latin typeface="Lucida Sans Typewriter" pitchFamily="49" charset="0"/>
                <a:cs typeface="Arial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Lucida Sans Typewriter" pitchFamily="49" charset="0"/>
                <a:cs typeface="Arial" charset="0"/>
              </a:rPr>
              <a:t>hasGarage</a:t>
            </a:r>
            <a:r>
              <a:rPr lang="en-US" sz="1600" dirty="0">
                <a:solidFill>
                  <a:srgbClr val="000000"/>
                </a:solidFill>
                <a:latin typeface="Lucida Sans Typewriter" pitchFamily="49" charset="0"/>
                <a:cs typeface="Arial" charset="0"/>
              </a:rPr>
              <a:t>;</a:t>
            </a:r>
            <a:endParaRPr lang="en-GB" sz="1600" dirty="0">
              <a:solidFill>
                <a:srgbClr val="000000"/>
              </a:solidFill>
              <a:latin typeface="Lucida Sans Typewriter" pitchFamily="49" charset="0"/>
              <a:cs typeface="Arial" charset="0"/>
            </a:endParaRPr>
          </a:p>
          <a:p>
            <a:pPr marL="0" lvl="0" indent="0">
              <a:spcBef>
                <a:spcPct val="0"/>
              </a:spcBef>
              <a:buSzTx/>
              <a:buNone/>
            </a:pPr>
            <a:r>
              <a:rPr lang="en-US" sz="1600" dirty="0" smtClean="0">
                <a:solidFill>
                  <a:srgbClr val="000000"/>
                </a:solidFill>
                <a:latin typeface="Lucida Sans Typewriter" pitchFamily="49" charset="0"/>
                <a:cs typeface="Arial" charset="0"/>
              </a:rPr>
              <a:t>    public </a:t>
            </a:r>
            <a:r>
              <a:rPr lang="en-US" sz="1600" dirty="0" err="1" smtClean="0">
                <a:solidFill>
                  <a:srgbClr val="000000"/>
                </a:solidFill>
                <a:latin typeface="Lucida Sans Typewriter" pitchFamily="49" charset="0"/>
                <a:cs typeface="Arial" charset="0"/>
              </a:rPr>
              <a:t>bool</a:t>
            </a:r>
            <a:r>
              <a:rPr lang="en-US" sz="1600" dirty="0" smtClean="0">
                <a:solidFill>
                  <a:srgbClr val="000000"/>
                </a:solidFill>
                <a:latin typeface="Lucida Sans Typewriter" pitchFamily="49" charset="0"/>
                <a:cs typeface="Arial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Lucida Sans Typewriter" pitchFamily="49" charset="0"/>
                <a:cs typeface="Arial" charset="0"/>
              </a:rPr>
              <a:t>hasGarden</a:t>
            </a:r>
            <a:r>
              <a:rPr lang="en-US" sz="1600" dirty="0" smtClean="0">
                <a:solidFill>
                  <a:srgbClr val="000000"/>
                </a:solidFill>
                <a:latin typeface="Lucida Sans Typewriter" pitchFamily="49" charset="0"/>
                <a:cs typeface="Arial" charset="0"/>
              </a:rPr>
              <a:t>;</a:t>
            </a:r>
            <a:endParaRPr lang="en-GB" sz="1600" dirty="0" smtClean="0">
              <a:solidFill>
                <a:srgbClr val="000000"/>
              </a:solidFill>
              <a:latin typeface="Lucida Sans Typewriter" pitchFamily="49" charset="0"/>
              <a:cs typeface="Arial" charset="0"/>
            </a:endParaRPr>
          </a:p>
          <a:p>
            <a:pPr marL="0" lvl="0" indent="0">
              <a:spcBef>
                <a:spcPct val="0"/>
              </a:spcBef>
              <a:buSzTx/>
              <a:buNone/>
            </a:pPr>
            <a:r>
              <a:rPr lang="en-US" sz="1600" dirty="0">
                <a:solidFill>
                  <a:srgbClr val="000000"/>
                </a:solidFill>
                <a:latin typeface="Lucida Sans Typewriter" pitchFamily="49" charset="0"/>
                <a:cs typeface="Arial" charset="0"/>
              </a:rPr>
              <a:t> </a:t>
            </a:r>
            <a:endParaRPr lang="en-GB" sz="1600" dirty="0">
              <a:solidFill>
                <a:srgbClr val="000000"/>
              </a:solidFill>
              <a:latin typeface="Lucida Sans Typewriter" pitchFamily="49" charset="0"/>
              <a:cs typeface="Arial" charset="0"/>
            </a:endParaRPr>
          </a:p>
          <a:p>
            <a:pPr marL="0" lvl="0" indent="0">
              <a:spcBef>
                <a:spcPct val="0"/>
              </a:spcBef>
              <a:buSzTx/>
              <a:buNone/>
            </a:pPr>
            <a:r>
              <a:rPr lang="en-US" sz="1600" dirty="0">
                <a:solidFill>
                  <a:srgbClr val="000000"/>
                </a:solidFill>
                <a:latin typeface="Lucida Sans Typewriter" pitchFamily="49" charset="0"/>
                <a:cs typeface="Arial" charset="0"/>
              </a:rPr>
              <a:t>    public </a:t>
            </a:r>
            <a:r>
              <a:rPr lang="en-US" sz="1600" dirty="0" err="1">
                <a:solidFill>
                  <a:srgbClr val="000000"/>
                </a:solidFill>
                <a:latin typeface="Lucida Sans Typewriter" pitchFamily="49" charset="0"/>
                <a:cs typeface="Arial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Lucida Sans Typewriter" pitchFamily="49" charset="0"/>
                <a:cs typeface="Arial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Lucida Sans Typewriter" pitchFamily="49" charset="0"/>
                <a:cs typeface="Arial" charset="0"/>
              </a:rPr>
              <a:t>CalculateSalePrice</a:t>
            </a:r>
            <a:r>
              <a:rPr lang="en-US" sz="1600" dirty="0">
                <a:solidFill>
                  <a:srgbClr val="000000"/>
                </a:solidFill>
                <a:latin typeface="Lucida Sans Typewriter" pitchFamily="49" charset="0"/>
                <a:cs typeface="Arial" charset="0"/>
              </a:rPr>
              <a:t>()</a:t>
            </a:r>
            <a:endParaRPr lang="en-GB" sz="1600" dirty="0">
              <a:solidFill>
                <a:srgbClr val="000000"/>
              </a:solidFill>
              <a:latin typeface="Lucida Sans Typewriter" pitchFamily="49" charset="0"/>
              <a:cs typeface="Arial" charset="0"/>
            </a:endParaRPr>
          </a:p>
          <a:p>
            <a:pPr marL="0" lvl="0" indent="0">
              <a:spcBef>
                <a:spcPct val="0"/>
              </a:spcBef>
              <a:buSzTx/>
              <a:buNone/>
            </a:pPr>
            <a:r>
              <a:rPr lang="en-US" sz="1600" dirty="0">
                <a:solidFill>
                  <a:srgbClr val="000000"/>
                </a:solidFill>
                <a:latin typeface="Lucida Sans Typewriter" pitchFamily="49" charset="0"/>
                <a:cs typeface="Arial" charset="0"/>
              </a:rPr>
              <a:t>    {</a:t>
            </a:r>
            <a:endParaRPr lang="en-GB" sz="1600" dirty="0">
              <a:solidFill>
                <a:srgbClr val="000000"/>
              </a:solidFill>
              <a:latin typeface="Lucida Sans Typewriter" pitchFamily="49" charset="0"/>
              <a:cs typeface="Arial" charset="0"/>
            </a:endParaRPr>
          </a:p>
          <a:p>
            <a:pPr marL="0" lvl="0" indent="0">
              <a:spcBef>
                <a:spcPct val="0"/>
              </a:spcBef>
              <a:buSzTx/>
              <a:buNone/>
            </a:pPr>
            <a:r>
              <a:rPr lang="en-US" sz="1600" dirty="0">
                <a:solidFill>
                  <a:srgbClr val="000000"/>
                </a:solidFill>
                <a:latin typeface="Lucida Sans Typewriter" pitchFamily="49" charset="0"/>
                <a:cs typeface="Arial" charset="0"/>
              </a:rPr>
              <a:t>        // Code to calculate the sale value of </a:t>
            </a:r>
          </a:p>
          <a:p>
            <a:pPr marL="0" lvl="0" indent="0">
              <a:spcBef>
                <a:spcPct val="0"/>
              </a:spcBef>
              <a:buSzTx/>
              <a:buNone/>
            </a:pPr>
            <a:r>
              <a:rPr lang="en-US" sz="1600" dirty="0">
                <a:solidFill>
                  <a:srgbClr val="000000"/>
                </a:solidFill>
                <a:latin typeface="Lucida Sans Typewriter" pitchFamily="49" charset="0"/>
                <a:cs typeface="Arial" charset="0"/>
              </a:rPr>
              <a:t>        // the residence.</a:t>
            </a:r>
            <a:endParaRPr lang="en-GB" sz="1600" dirty="0">
              <a:solidFill>
                <a:srgbClr val="000000"/>
              </a:solidFill>
              <a:latin typeface="Lucida Sans Typewriter" pitchFamily="49" charset="0"/>
              <a:cs typeface="Arial" charset="0"/>
            </a:endParaRPr>
          </a:p>
          <a:p>
            <a:pPr marL="0" lvl="0" indent="0">
              <a:spcBef>
                <a:spcPct val="0"/>
              </a:spcBef>
              <a:buSzTx/>
              <a:buNone/>
            </a:pPr>
            <a:r>
              <a:rPr lang="en-US" sz="1600" dirty="0">
                <a:solidFill>
                  <a:srgbClr val="000000"/>
                </a:solidFill>
                <a:latin typeface="Lucida Sans Typewriter" pitchFamily="49" charset="0"/>
                <a:cs typeface="Arial" charset="0"/>
              </a:rPr>
              <a:t>    }</a:t>
            </a:r>
            <a:endParaRPr lang="en-GB" sz="1600" dirty="0">
              <a:solidFill>
                <a:srgbClr val="000000"/>
              </a:solidFill>
              <a:latin typeface="Lucida Sans Typewriter" pitchFamily="49" charset="0"/>
              <a:cs typeface="Arial" charset="0"/>
            </a:endParaRPr>
          </a:p>
          <a:p>
            <a:pPr marL="0" lvl="0" indent="0">
              <a:spcBef>
                <a:spcPct val="0"/>
              </a:spcBef>
              <a:buSzTx/>
              <a:buNone/>
            </a:pPr>
            <a:r>
              <a:rPr lang="en-US" sz="1600" dirty="0" smtClean="0">
                <a:solidFill>
                  <a:srgbClr val="000000"/>
                </a:solidFill>
                <a:latin typeface="Lucida Sans Typewriter" pitchFamily="49" charset="0"/>
                <a:cs typeface="Arial" charset="0"/>
              </a:rPr>
              <a:t>}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2309317" y="2842028"/>
            <a:ext cx="3691164" cy="1058181"/>
            <a:chOff x="2309317" y="2842028"/>
            <a:chExt cx="3691164" cy="1058181"/>
          </a:xfrm>
        </p:grpSpPr>
        <p:cxnSp>
          <p:nvCxnSpPr>
            <p:cNvPr id="4" name="Straight Connector 30"/>
            <p:cNvCxnSpPr>
              <a:cxnSpLocks noChangeShapeType="1"/>
            </p:cNvCxnSpPr>
            <p:nvPr/>
          </p:nvCxnSpPr>
          <p:spPr bwMode="auto">
            <a:xfrm>
              <a:off x="2314306" y="2842028"/>
              <a:ext cx="2305050" cy="0"/>
            </a:xfrm>
            <a:prstGeom prst="line">
              <a:avLst/>
            </a:prstGeom>
            <a:noFill/>
            <a:ln w="635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" name="Straight Connector 31"/>
            <p:cNvCxnSpPr>
              <a:cxnSpLocks noChangeShapeType="1"/>
            </p:cNvCxnSpPr>
            <p:nvPr/>
          </p:nvCxnSpPr>
          <p:spPr bwMode="auto">
            <a:xfrm>
              <a:off x="2309317" y="3900209"/>
              <a:ext cx="2305050" cy="0"/>
            </a:xfrm>
            <a:prstGeom prst="line">
              <a:avLst/>
            </a:prstGeom>
            <a:noFill/>
            <a:ln w="635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6" name="Straight Connector 32"/>
            <p:cNvCxnSpPr>
              <a:cxnSpLocks noChangeShapeType="1"/>
            </p:cNvCxnSpPr>
            <p:nvPr/>
          </p:nvCxnSpPr>
          <p:spPr bwMode="auto">
            <a:xfrm>
              <a:off x="4590781" y="2871056"/>
              <a:ext cx="0" cy="1029153"/>
            </a:xfrm>
            <a:prstGeom prst="line">
              <a:avLst/>
            </a:prstGeom>
            <a:noFill/>
            <a:ln w="635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7" name="Straight Connector 33"/>
            <p:cNvCxnSpPr>
              <a:cxnSpLocks noChangeShapeType="1"/>
            </p:cNvCxnSpPr>
            <p:nvPr/>
          </p:nvCxnSpPr>
          <p:spPr bwMode="auto">
            <a:xfrm>
              <a:off x="4600306" y="3381323"/>
              <a:ext cx="342900" cy="0"/>
            </a:xfrm>
            <a:prstGeom prst="line">
              <a:avLst/>
            </a:prstGeom>
            <a:noFill/>
            <a:ln w="635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8" name="Rectangle 7"/>
            <p:cNvSpPr/>
            <p:nvPr/>
          </p:nvSpPr>
          <p:spPr>
            <a:xfrm>
              <a:off x="4798744" y="3200348"/>
              <a:ext cx="1201737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r>
                <a:rPr lang="en-US" b="0" i="0" dirty="0">
                  <a:solidFill>
                    <a:srgbClr val="000000"/>
                  </a:solidFill>
                  <a:cs typeface="Arial" charset="0"/>
                </a:rPr>
                <a:t>Fields</a:t>
              </a:r>
              <a:endParaRPr lang="en-GB" i="0" dirty="0">
                <a:solidFill>
                  <a:srgbClr val="000000"/>
                </a:solidFill>
                <a:cs typeface="Arial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178723" y="4004602"/>
            <a:ext cx="3691164" cy="1329593"/>
            <a:chOff x="4178723" y="4004602"/>
            <a:chExt cx="3691164" cy="1329593"/>
          </a:xfrm>
        </p:grpSpPr>
        <p:cxnSp>
          <p:nvCxnSpPr>
            <p:cNvPr id="15" name="Straight Connector 32"/>
            <p:cNvCxnSpPr>
              <a:cxnSpLocks noChangeShapeType="1"/>
            </p:cNvCxnSpPr>
            <p:nvPr/>
          </p:nvCxnSpPr>
          <p:spPr bwMode="auto">
            <a:xfrm>
              <a:off x="6459552" y="4014762"/>
              <a:ext cx="0" cy="1319433"/>
            </a:xfrm>
            <a:prstGeom prst="line">
              <a:avLst/>
            </a:prstGeom>
            <a:noFill/>
            <a:ln w="635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grpSp>
          <p:nvGrpSpPr>
            <p:cNvPr id="18" name="Group 17"/>
            <p:cNvGrpSpPr/>
            <p:nvPr/>
          </p:nvGrpSpPr>
          <p:grpSpPr>
            <a:xfrm>
              <a:off x="4178723" y="4004602"/>
              <a:ext cx="3691164" cy="1319433"/>
              <a:chOff x="4178723" y="3557562"/>
              <a:chExt cx="3691164" cy="1319433"/>
            </a:xfrm>
          </p:grpSpPr>
          <p:cxnSp>
            <p:nvCxnSpPr>
              <p:cNvPr id="13" name="Straight Connector 30"/>
              <p:cNvCxnSpPr>
                <a:cxnSpLocks noChangeShapeType="1"/>
              </p:cNvCxnSpPr>
              <p:nvPr/>
            </p:nvCxnSpPr>
            <p:spPr bwMode="auto">
              <a:xfrm>
                <a:off x="4183712" y="3557562"/>
                <a:ext cx="2305050" cy="0"/>
              </a:xfrm>
              <a:prstGeom prst="line">
                <a:avLst/>
              </a:prstGeom>
              <a:noFill/>
              <a:ln w="635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14" name="Straight Connector 31"/>
              <p:cNvCxnSpPr>
                <a:cxnSpLocks noChangeShapeType="1"/>
              </p:cNvCxnSpPr>
              <p:nvPr/>
            </p:nvCxnSpPr>
            <p:spPr bwMode="auto">
              <a:xfrm>
                <a:off x="4178723" y="4876995"/>
                <a:ext cx="2305050" cy="0"/>
              </a:xfrm>
              <a:prstGeom prst="line">
                <a:avLst/>
              </a:prstGeom>
              <a:noFill/>
              <a:ln w="635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16" name="Straight Connector 33"/>
              <p:cNvCxnSpPr>
                <a:cxnSpLocks noChangeShapeType="1"/>
              </p:cNvCxnSpPr>
              <p:nvPr/>
            </p:nvCxnSpPr>
            <p:spPr bwMode="auto">
              <a:xfrm>
                <a:off x="6469712" y="4227483"/>
                <a:ext cx="342900" cy="0"/>
              </a:xfrm>
              <a:prstGeom prst="line">
                <a:avLst/>
              </a:prstGeom>
              <a:noFill/>
              <a:ln w="635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17" name="Rectangle 16"/>
              <p:cNvSpPr/>
              <p:nvPr/>
            </p:nvSpPr>
            <p:spPr>
              <a:xfrm>
                <a:off x="6668150" y="4046508"/>
                <a:ext cx="1201737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>
                <a:spAutoFit/>
              </a:bodyPr>
              <a:lstStyle/>
              <a:p>
                <a:r>
                  <a:rPr lang="en-US" b="0" i="0" dirty="0" smtClean="0">
                    <a:solidFill>
                      <a:srgbClr val="000000"/>
                    </a:solidFill>
                    <a:cs typeface="Arial" charset="0"/>
                  </a:rPr>
                  <a:t>Method</a:t>
                </a:r>
                <a:endParaRPr lang="en-GB" i="0" dirty="0">
                  <a:solidFill>
                    <a:srgbClr val="000000"/>
                  </a:solidFill>
                  <a:cs typeface="Arial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384657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constructors and initializing an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 </a:t>
            </a:r>
            <a:r>
              <a:rPr lang="en-US" sz="2800" i="1" dirty="0" smtClean="0"/>
              <a:t>constructor</a:t>
            </a:r>
            <a:r>
              <a:rPr lang="en-US" sz="2800" dirty="0" smtClean="0"/>
              <a:t> is a special method called automatically by the runtime to create an instance of your class</a:t>
            </a:r>
          </a:p>
          <a:p>
            <a:r>
              <a:rPr lang="en-US" sz="2800" dirty="0" smtClean="0"/>
              <a:t>You may place initialization code in the constructor</a:t>
            </a:r>
          </a:p>
          <a:p>
            <a:r>
              <a:rPr lang="en-US" sz="2800" dirty="0" smtClean="0"/>
              <a:t>You may create overloads of the constructor to accept different sets of </a:t>
            </a:r>
            <a:r>
              <a:rPr lang="en-US" sz="2800" dirty="0" smtClean="0"/>
              <a:t>parameters</a:t>
            </a:r>
          </a:p>
          <a:p>
            <a:r>
              <a:rPr lang="en-US" sz="2800" dirty="0" smtClean="0"/>
              <a:t>Overloaded constructors can call each other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257454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readonly</a:t>
            </a:r>
            <a:r>
              <a:rPr lang="en-US" dirty="0" smtClean="0"/>
              <a:t> and constant fields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Use the </a:t>
            </a:r>
            <a:r>
              <a:rPr lang="en-US" sz="2800" i="1" dirty="0" err="1" smtClean="0"/>
              <a:t>readonly</a:t>
            </a:r>
            <a:r>
              <a:rPr lang="en-US" sz="2800" dirty="0" smtClean="0"/>
              <a:t> keyword to define a value that can only be set in a constructor</a:t>
            </a:r>
          </a:p>
          <a:p>
            <a:r>
              <a:rPr lang="en-US" sz="2800" dirty="0" smtClean="0"/>
              <a:t>Use the </a:t>
            </a:r>
            <a:r>
              <a:rPr lang="en-US" sz="2800" i="1" dirty="0" smtClean="0"/>
              <a:t>const</a:t>
            </a:r>
            <a:r>
              <a:rPr lang="en-US" sz="2800" dirty="0" smtClean="0"/>
              <a:t> keyword to define a fixed value that is known in advance</a:t>
            </a:r>
          </a:p>
          <a:p>
            <a:r>
              <a:rPr lang="en-US" sz="2800" dirty="0" err="1" smtClean="0"/>
              <a:t>R</a:t>
            </a:r>
            <a:r>
              <a:rPr lang="en-US" sz="2800" dirty="0" err="1" smtClean="0"/>
              <a:t>eadonly</a:t>
            </a:r>
            <a:r>
              <a:rPr lang="en-US" sz="2800" dirty="0" smtClean="0"/>
              <a:t> values are set at runtime; const values are set at compile time</a:t>
            </a:r>
            <a:endParaRPr lang="en-US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and using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Before you can use a class, you must create an instance of that class (</a:t>
            </a:r>
            <a:r>
              <a:rPr lang="en-US" sz="2800" i="1" dirty="0" smtClean="0"/>
              <a:t>Exception:</a:t>
            </a:r>
            <a:r>
              <a:rPr lang="en-US" sz="2800" dirty="0" smtClean="0"/>
              <a:t> Static classes)</a:t>
            </a:r>
          </a:p>
          <a:p>
            <a:r>
              <a:rPr lang="en-US" sz="2800" dirty="0" smtClean="0"/>
              <a:t>Use the </a:t>
            </a:r>
            <a:r>
              <a:rPr lang="en-US" sz="2800" i="1" dirty="0" smtClean="0"/>
              <a:t>new</a:t>
            </a:r>
            <a:r>
              <a:rPr lang="en-US" sz="2800" dirty="0" smtClean="0"/>
              <a:t> operator to create an instance of a class</a:t>
            </a:r>
          </a:p>
          <a:p>
            <a:r>
              <a:rPr lang="en-US" sz="2800" dirty="0" smtClean="0"/>
              <a:t>The new operator does two things: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Allocates memory for an object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Invokes the constructor to initialize the object</a:t>
            </a:r>
          </a:p>
          <a:p>
            <a:r>
              <a:rPr lang="en-US" sz="2800" dirty="0" smtClean="0"/>
              <a:t>To access a class member, specify the instance (object) name, followed by a period and the member name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197290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Garbage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C# does not have an opposite of </a:t>
            </a:r>
            <a:r>
              <a:rPr lang="en-US" sz="2800" i="1" dirty="0" smtClean="0"/>
              <a:t>new</a:t>
            </a:r>
            <a:r>
              <a:rPr lang="en-US" sz="2800" dirty="0" smtClean="0"/>
              <a:t> (such as </a:t>
            </a:r>
            <a:r>
              <a:rPr lang="en-US" sz="2800" i="1" dirty="0" smtClean="0"/>
              <a:t>delete</a:t>
            </a:r>
            <a:r>
              <a:rPr lang="en-US" sz="2800" dirty="0" smtClean="0"/>
              <a:t>)</a:t>
            </a:r>
          </a:p>
          <a:p>
            <a:r>
              <a:rPr lang="en-US" sz="2800" dirty="0" smtClean="0"/>
              <a:t>Garbage collection destroys objects automatically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destructors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.NET objects have a </a:t>
            </a:r>
            <a:r>
              <a:rPr lang="en-US" sz="2800" i="1" dirty="0" smtClean="0"/>
              <a:t>Finalize</a:t>
            </a:r>
            <a:r>
              <a:rPr lang="en-US" sz="2800" dirty="0" smtClean="0"/>
              <a:t> method. If present, .NET will call destructor before reclaiming memory</a:t>
            </a:r>
          </a:p>
          <a:p>
            <a:r>
              <a:rPr lang="en-US" sz="2800" dirty="0" smtClean="0"/>
              <a:t>To create a destructor, write a method having the same name as class with a leading ~</a:t>
            </a:r>
          </a:p>
          <a:p>
            <a:r>
              <a:rPr lang="en-US" sz="2800" dirty="0" smtClean="0"/>
              <a:t>Only create destructors if necessary to free non-memory resources (file handles, database connections, etc.)</a:t>
            </a:r>
            <a:endParaRPr lang="en-US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 3</Template>
  <TotalTime>10238</TotalTime>
  <Words>679</Words>
  <Application>Microsoft Office PowerPoint</Application>
  <PresentationFormat>On-screen Show (4:3)</PresentationFormat>
  <Paragraphs>88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Lucida Sans Typewriter</vt:lpstr>
      <vt:lpstr>Courier New</vt:lpstr>
      <vt:lpstr>Univers LT 55</vt:lpstr>
      <vt:lpstr>Times New Roman</vt:lpstr>
      <vt:lpstr>Default Template</vt:lpstr>
      <vt:lpstr>Creating and Using Classes</vt:lpstr>
      <vt:lpstr>Overview</vt:lpstr>
      <vt:lpstr>What is a class?</vt:lpstr>
      <vt:lpstr>Adding members to a class</vt:lpstr>
      <vt:lpstr>Defining constructors and initializing an object</vt:lpstr>
      <vt:lpstr>Using readonly and constant fields</vt:lpstr>
      <vt:lpstr>Creating and using objects</vt:lpstr>
      <vt:lpstr>Garbage collection</vt:lpstr>
      <vt:lpstr>Defining destructors</vt:lpstr>
      <vt:lpstr>IDisposable interface and Dispose method</vt:lpstr>
      <vt:lpstr>Encapsulation</vt:lpstr>
      <vt:lpstr>Controlling visibility of class members</vt:lpstr>
      <vt:lpstr>Creating and using properties</vt:lpstr>
      <vt:lpstr>Static fields</vt:lpstr>
      <vt:lpstr>Static methods</vt:lpstr>
      <vt:lpstr>Static types and constructors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4: Statements and Exceptions</dc:title>
  <dc:creator>Phil Weber</dc:creator>
  <cp:lastModifiedBy>Phil Weber</cp:lastModifiedBy>
  <cp:revision>486</cp:revision>
  <dcterms:created xsi:type="dcterms:W3CDTF">2000-10-06T08:16:33Z</dcterms:created>
  <dcterms:modified xsi:type="dcterms:W3CDTF">2013-04-25T13:05:56Z</dcterms:modified>
</cp:coreProperties>
</file>