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4"/>
  </p:notesMasterIdLst>
  <p:sldIdLst>
    <p:sldId id="345" r:id="rId2"/>
    <p:sldId id="256" r:id="rId3"/>
    <p:sldId id="346" r:id="rId4"/>
    <p:sldId id="347" r:id="rId5"/>
    <p:sldId id="348" r:id="rId6"/>
    <p:sldId id="351" r:id="rId7"/>
    <p:sldId id="349" r:id="rId8"/>
    <p:sldId id="350" r:id="rId9"/>
    <p:sldId id="352" r:id="rId10"/>
    <p:sldId id="353" r:id="rId11"/>
    <p:sldId id="354" r:id="rId12"/>
    <p:sldId id="355" r:id="rId13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9966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4" autoAdjust="0"/>
    <p:restoredTop sz="94590" autoAdjust="0"/>
  </p:normalViewPr>
  <p:slideViewPr>
    <p:cSldViewPr snapToGrid="0">
      <p:cViewPr>
        <p:scale>
          <a:sx n="60" d="100"/>
          <a:sy n="60" d="100"/>
        </p:scale>
        <p:origin x="-776" y="-47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AE1CCD1B-948C-4F82-8244-E19A9C1A24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36976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AB6DE-22AC-493D-AD80-52E24F2E10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1600200"/>
            <a:ext cx="1600200" cy="53340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 smtClean="0"/>
              <a:t>Module ##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AB6DE-22AC-493D-AD80-52E24F2E10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AB6DE-22AC-493D-AD80-52E24F2E10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Univers LT 55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539877" y="1333500"/>
            <a:ext cx="8001000" cy="480060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>
                <a:latin typeface="Univers LT 55" pitchFamily="2" charset="0"/>
              </a:defRPr>
            </a:lvl1pPr>
            <a:lvl2pPr marL="457200" marR="0" indent="-2238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>
                <a:latin typeface="Univers LT 55" pitchFamily="2" charset="0"/>
              </a:defRPr>
            </a:lvl2pPr>
            <a:lvl3pPr marL="627063" marR="0" indent="-1698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>
                <a:latin typeface="Univers LT 55" pitchFamily="2" charset="0"/>
              </a:defRPr>
            </a:lvl3pPr>
            <a:lvl4pPr>
              <a:spcAft>
                <a:spcPts val="480"/>
              </a:spcAft>
              <a:buClr>
                <a:srgbClr val="333333"/>
              </a:buClr>
              <a:buFont typeface="Courier New" pitchFamily="49" charset="0"/>
              <a:buChar char="o"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9E283-CD1C-42C8-B27D-6E8A01B4BE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3035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E604-DD7B-4692-84E7-519AE57D6A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AB6DE-22AC-493D-AD80-52E24F2E10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AB6DE-22AC-493D-AD80-52E24F2E10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AB6DE-22AC-493D-AD80-52E24F2E10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AB6DE-22AC-493D-AD80-52E24F2E10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AB6DE-22AC-493D-AD80-52E24F2E10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AB6DE-22AC-493D-AD80-52E24F2E10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AB6DE-22AC-493D-AD80-52E24F2E10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160B0-8040-4C5B-A5E9-DB79ED997BC6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18AB6DE-22AC-493D-AD80-52E24F2E10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Inheritance and Interfaces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Module 8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2400"/>
              </a:spcAft>
              <a:buNone/>
            </a:pPr>
            <a:r>
              <a:rPr lang="en-US" dirty="0" smtClean="0"/>
              <a:t>An </a:t>
            </a:r>
            <a:r>
              <a:rPr lang="en-US" i="1" dirty="0" smtClean="0"/>
              <a:t>interface</a:t>
            </a:r>
            <a:r>
              <a:rPr lang="en-US" dirty="0" smtClean="0"/>
              <a:t> is a contract describing which methods a class must expose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nterface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IMusicPlayer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void Play();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void Stop();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void Previous();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void Next();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an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implement an interface, use the same syntax as inheritance</a:t>
            </a:r>
          </a:p>
          <a:p>
            <a:r>
              <a:rPr lang="en-US" dirty="0" smtClean="0"/>
              <a:t>A class may implement multiple interfaces</a:t>
            </a:r>
          </a:p>
          <a:p>
            <a:r>
              <a:rPr lang="en-US" dirty="0" smtClean="0"/>
              <a:t>Visual Studio can automatically create method stubs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i="1" dirty="0" smtClean="0"/>
              <a:t>abstract</a:t>
            </a:r>
            <a:r>
              <a:rPr lang="en-US" dirty="0" smtClean="0"/>
              <a:t> class must be overridden before it may be used</a:t>
            </a:r>
          </a:p>
          <a:p>
            <a:r>
              <a:rPr lang="en-US" dirty="0" smtClean="0"/>
              <a:t>Like an interface, it defines a contract</a:t>
            </a:r>
          </a:p>
          <a:p>
            <a:r>
              <a:rPr lang="en-US" dirty="0" smtClean="0"/>
              <a:t>Unlike an interface, may </a:t>
            </a:r>
            <a:r>
              <a:rPr lang="en-US" smtClean="0"/>
              <a:t>contain implementation code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Overview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cs typeface="Arial" charset="0"/>
              </a:rPr>
              <a:t>Using inheritance to define new reference types</a:t>
            </a:r>
          </a:p>
          <a:p>
            <a:r>
              <a:rPr lang="en-US" sz="2800" dirty="0">
                <a:cs typeface="Arial" charset="0"/>
              </a:rPr>
              <a:t>Defining and implementing interfaces</a:t>
            </a:r>
          </a:p>
          <a:p>
            <a:r>
              <a:rPr lang="en-US" sz="2800" dirty="0">
                <a:cs typeface="Arial" charset="0"/>
              </a:rPr>
              <a:t>Defining abstract classes</a:t>
            </a:r>
          </a:p>
          <a:p>
            <a:endParaRPr lang="en-US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inheritance?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pillar of object orientation</a:t>
            </a:r>
          </a:p>
          <a:p>
            <a:r>
              <a:rPr lang="en-US" dirty="0"/>
              <a:t>Allows you to define new types based on existing ones</a:t>
            </a:r>
          </a:p>
          <a:p>
            <a:r>
              <a:rPr lang="en-US" dirty="0"/>
              <a:t>Inherited classes can define their own fields and behavior, and override members marked </a:t>
            </a:r>
            <a:r>
              <a:rPr lang="en-US" i="1" dirty="0"/>
              <a:t>protected</a:t>
            </a:r>
            <a:r>
              <a:rPr lang="en-US" dirty="0"/>
              <a:t> in the base class</a:t>
            </a:r>
          </a:p>
          <a:p>
            <a:r>
              <a:rPr lang="en-US" dirty="0"/>
              <a:t>C# supports only single inheritance</a:t>
            </a:r>
          </a:p>
        </p:txBody>
      </p:sp>
    </p:spTree>
    <p:extLst>
      <p:ext uri="{BB962C8B-B14F-4D97-AF65-F5344CB8AC3E}">
        <p14:creationId xmlns:p14="http://schemas.microsoft.com/office/powerpoint/2010/main" xmlns="" val="180349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Framework inheritance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Structs</a:t>
            </a:r>
            <a:r>
              <a:rPr lang="en-US" dirty="0" smtClean="0"/>
              <a:t> and </a:t>
            </a:r>
            <a:r>
              <a:rPr lang="en-US" dirty="0" err="1" smtClean="0"/>
              <a:t>enums</a:t>
            </a:r>
            <a:r>
              <a:rPr lang="en-US" dirty="0" smtClean="0"/>
              <a:t> inherit from </a:t>
            </a:r>
            <a:r>
              <a:rPr lang="en-US" dirty="0" err="1" smtClean="0"/>
              <a:t>ValueType</a:t>
            </a:r>
            <a:endParaRPr lang="en-US" dirty="0" smtClean="0"/>
          </a:p>
          <a:p>
            <a:r>
              <a:rPr lang="en-US" dirty="0" err="1" smtClean="0"/>
              <a:t>Structs</a:t>
            </a:r>
            <a:r>
              <a:rPr lang="en-US" dirty="0" smtClean="0"/>
              <a:t> do not </a:t>
            </a:r>
            <a:r>
              <a:rPr lang="en-US" smtClean="0"/>
              <a:t>support inheritance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990600" y="3061794"/>
            <a:ext cx="7424684" cy="3078163"/>
            <a:chOff x="990600" y="3096084"/>
            <a:chExt cx="7424684" cy="3078163"/>
          </a:xfrm>
        </p:grpSpPr>
        <p:grpSp>
          <p:nvGrpSpPr>
            <p:cNvPr id="4" name="Group 38"/>
            <p:cNvGrpSpPr>
              <a:grpSpLocks/>
            </p:cNvGrpSpPr>
            <p:nvPr/>
          </p:nvGrpSpPr>
          <p:grpSpPr bwMode="auto">
            <a:xfrm>
              <a:off x="990600" y="3096084"/>
              <a:ext cx="7086600" cy="3078163"/>
              <a:chOff x="624" y="1824"/>
              <a:chExt cx="4752" cy="2064"/>
            </a:xfrm>
          </p:grpSpPr>
          <p:sp>
            <p:nvSpPr>
              <p:cNvPr id="5" name="Line 30"/>
              <p:cNvSpPr>
                <a:spLocks noChangeShapeType="1"/>
              </p:cNvSpPr>
              <p:nvPr/>
            </p:nvSpPr>
            <p:spPr bwMode="auto">
              <a:xfrm flipH="1">
                <a:off x="2599" y="3120"/>
                <a:ext cx="425" cy="480"/>
              </a:xfrm>
              <a:prstGeom prst="line">
                <a:avLst/>
              </a:prstGeom>
              <a:noFill/>
              <a:ln w="9525">
                <a:solidFill>
                  <a:srgbClr val="0033CC"/>
                </a:solidFill>
                <a:round/>
                <a:headEnd type="triangle" w="med" len="med"/>
                <a:tailEnd type="stealth" w="med" len="med"/>
              </a:ln>
              <a:effectLst>
                <a:outerShdw dist="53882" dir="2700000" algn="ctr" rotWithShape="0">
                  <a:srgbClr val="C0C0C0"/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tIns="27432" bIns="27432" anchor="ctr"/>
              <a:lstStyle/>
              <a:p>
                <a:endParaRPr lang="en-US" sz="3000" i="0" smtClean="0">
                  <a:solidFill>
                    <a:srgbClr val="00000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6" name="Rectangle 13"/>
              <p:cNvSpPr>
                <a:spLocks noChangeArrowheads="1"/>
              </p:cNvSpPr>
              <p:nvPr/>
            </p:nvSpPr>
            <p:spPr bwMode="auto">
              <a:xfrm>
                <a:off x="2256" y="2688"/>
                <a:ext cx="1488" cy="432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tint val="24314"/>
                      <a:invGamma/>
                    </a:srgbClr>
                  </a:gs>
                  <a:gs pos="100000">
                    <a:srgbClr val="99CCFF"/>
                  </a:gs>
                </a:gsLst>
                <a:lin ang="5400000" scaled="1"/>
              </a:gradFill>
              <a:ln w="9525" algn="ctr">
                <a:solidFill>
                  <a:srgbClr val="0033CC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rgbClr val="C0C0C0"/>
                </a:outerShdw>
              </a:effectLst>
            </p:spPr>
            <p:txBody>
              <a:bodyPr wrap="none" tIns="27432" bIns="27432" anchor="ctr"/>
              <a:lstStyle/>
              <a:p>
                <a:pPr algn="ctr"/>
                <a:r>
                  <a:rPr lang="en-US" sz="2800" b="1" i="0" dirty="0" err="1" smtClean="0">
                    <a:solidFill>
                      <a:srgbClr val="000000"/>
                    </a:solidFill>
                    <a:latin typeface="Arial Narrow" pitchFamily="34" charset="0"/>
                  </a:rPr>
                  <a:t>ValueType</a:t>
                </a:r>
                <a:endParaRPr lang="en-US" sz="2800" b="1" i="0" dirty="0" smtClean="0">
                  <a:solidFill>
                    <a:srgbClr val="00000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7" name="Line 16"/>
              <p:cNvSpPr>
                <a:spLocks noChangeShapeType="1"/>
              </p:cNvSpPr>
              <p:nvPr/>
            </p:nvSpPr>
            <p:spPr bwMode="auto">
              <a:xfrm>
                <a:off x="1200" y="2448"/>
                <a:ext cx="3168" cy="0"/>
              </a:xfrm>
              <a:prstGeom prst="line">
                <a:avLst/>
              </a:prstGeom>
              <a:noFill/>
              <a:ln w="9525">
                <a:solidFill>
                  <a:srgbClr val="0033CC"/>
                </a:solidFill>
                <a:round/>
                <a:headEnd/>
                <a:tailEnd/>
              </a:ln>
              <a:effectLst>
                <a:outerShdw dist="53882" dir="2700000" algn="ctr" rotWithShape="0">
                  <a:srgbClr val="C0C0C0"/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tIns="27432" bIns="27432" anchor="ctr"/>
              <a:lstStyle/>
              <a:p>
                <a:endParaRPr lang="en-US" sz="3000" i="0" smtClean="0">
                  <a:solidFill>
                    <a:srgbClr val="00000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8" name="Line 17"/>
              <p:cNvSpPr>
                <a:spLocks noChangeShapeType="1"/>
              </p:cNvSpPr>
              <p:nvPr/>
            </p:nvSpPr>
            <p:spPr bwMode="auto">
              <a:xfrm>
                <a:off x="3024" y="2448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0033CC"/>
                </a:solidFill>
                <a:round/>
                <a:headEnd/>
                <a:tailEnd/>
              </a:ln>
              <a:effectLst>
                <a:outerShdw dist="53882" dir="2700000" algn="ctr" rotWithShape="0">
                  <a:srgbClr val="C0C0C0"/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tIns="27432" bIns="27432" anchor="ctr"/>
              <a:lstStyle/>
              <a:p>
                <a:endParaRPr lang="en-US" sz="3000" i="0" smtClean="0">
                  <a:solidFill>
                    <a:srgbClr val="00000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9" name="Line 18"/>
              <p:cNvSpPr>
                <a:spLocks noChangeShapeType="1"/>
              </p:cNvSpPr>
              <p:nvPr/>
            </p:nvSpPr>
            <p:spPr bwMode="auto">
              <a:xfrm>
                <a:off x="1200" y="2448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0033CC"/>
                </a:solidFill>
                <a:round/>
                <a:headEnd/>
                <a:tailEnd/>
              </a:ln>
              <a:effectLst>
                <a:outerShdw dist="53882" dir="2700000" algn="ctr" rotWithShape="0">
                  <a:srgbClr val="C0C0C0"/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tIns="27432" bIns="27432" anchor="ctr"/>
              <a:lstStyle/>
              <a:p>
                <a:endParaRPr lang="en-US" sz="3000" i="0" smtClean="0">
                  <a:solidFill>
                    <a:srgbClr val="00000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10" name="Line 19"/>
              <p:cNvSpPr>
                <a:spLocks noChangeShapeType="1"/>
              </p:cNvSpPr>
              <p:nvPr/>
            </p:nvSpPr>
            <p:spPr bwMode="auto">
              <a:xfrm>
                <a:off x="3024" y="2208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0033CC"/>
                </a:solidFill>
                <a:round/>
                <a:headEnd/>
                <a:tailEnd/>
              </a:ln>
              <a:effectLst>
                <a:outerShdw dist="53882" dir="2700000" algn="ctr" rotWithShape="0">
                  <a:srgbClr val="C0C0C0"/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tIns="27432" bIns="27432" anchor="ctr"/>
              <a:lstStyle/>
              <a:p>
                <a:endParaRPr lang="en-US" sz="3000" i="0" smtClean="0">
                  <a:solidFill>
                    <a:srgbClr val="00000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11" name="Rectangle 25"/>
              <p:cNvSpPr>
                <a:spLocks noChangeArrowheads="1"/>
              </p:cNvSpPr>
              <p:nvPr/>
            </p:nvSpPr>
            <p:spPr bwMode="auto">
              <a:xfrm>
                <a:off x="1831" y="3456"/>
                <a:ext cx="1824" cy="432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tint val="24314"/>
                      <a:invGamma/>
                    </a:srgbClr>
                  </a:gs>
                  <a:gs pos="100000">
                    <a:srgbClr val="99CCFF"/>
                  </a:gs>
                </a:gsLst>
                <a:lin ang="5400000" scaled="1"/>
              </a:gradFill>
              <a:ln w="9525" algn="ctr">
                <a:solidFill>
                  <a:srgbClr val="0033CC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rgbClr val="C0C0C0"/>
                </a:outerShdw>
              </a:effectLst>
            </p:spPr>
            <p:txBody>
              <a:bodyPr wrap="none" tIns="27432" bIns="27432" anchor="ctr"/>
              <a:lstStyle/>
              <a:p>
                <a:pPr algn="ctr"/>
                <a:r>
                  <a:rPr lang="en-US" sz="2800" b="1" i="0" dirty="0" err="1" smtClean="0">
                    <a:solidFill>
                      <a:srgbClr val="000000"/>
                    </a:solidFill>
                    <a:latin typeface="Arial Narrow" pitchFamily="34" charset="0"/>
                  </a:rPr>
                  <a:t>Enum</a:t>
                </a:r>
                <a:endParaRPr lang="en-US" sz="2800" b="1" i="0" dirty="0" smtClean="0">
                  <a:solidFill>
                    <a:srgbClr val="00000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12" name="Rectangle 33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1488" cy="432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tint val="24314"/>
                      <a:invGamma/>
                    </a:srgbClr>
                  </a:gs>
                  <a:gs pos="100000">
                    <a:srgbClr val="99CCFF"/>
                  </a:gs>
                </a:gsLst>
                <a:lin ang="5400000" scaled="1"/>
              </a:gradFill>
              <a:ln w="9525" algn="ctr">
                <a:solidFill>
                  <a:srgbClr val="0033CC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rgbClr val="C0C0C0"/>
                </a:outerShdw>
              </a:effectLst>
            </p:spPr>
            <p:txBody>
              <a:bodyPr wrap="none" tIns="27432" bIns="27432" anchor="ctr"/>
              <a:lstStyle/>
              <a:p>
                <a:pPr algn="ctr"/>
                <a:r>
                  <a:rPr lang="en-US" sz="2800" b="1" i="0" dirty="0" smtClean="0">
                    <a:solidFill>
                      <a:srgbClr val="000000"/>
                    </a:solidFill>
                    <a:latin typeface="Arial Narrow" pitchFamily="34" charset="0"/>
                  </a:rPr>
                  <a:t>Employee</a:t>
                </a:r>
              </a:p>
            </p:txBody>
          </p:sp>
          <p:sp>
            <p:nvSpPr>
              <p:cNvPr id="13" name="Line 35"/>
              <p:cNvSpPr>
                <a:spLocks noChangeShapeType="1"/>
              </p:cNvSpPr>
              <p:nvPr/>
            </p:nvSpPr>
            <p:spPr bwMode="auto">
              <a:xfrm>
                <a:off x="4368" y="2448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0033CC"/>
                </a:solidFill>
                <a:round/>
                <a:headEnd/>
                <a:tailEnd/>
              </a:ln>
              <a:effectLst>
                <a:outerShdw dist="53882" dir="2700000" algn="ctr" rotWithShape="0">
                  <a:srgbClr val="C0C0C0"/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tIns="27432" bIns="27432" anchor="ctr"/>
              <a:lstStyle/>
              <a:p>
                <a:endParaRPr lang="en-US" sz="3000" i="0" smtClean="0">
                  <a:solidFill>
                    <a:srgbClr val="00000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14" name="Rectangle 36"/>
              <p:cNvSpPr>
                <a:spLocks noChangeArrowheads="1"/>
              </p:cNvSpPr>
              <p:nvPr/>
            </p:nvSpPr>
            <p:spPr bwMode="auto">
              <a:xfrm>
                <a:off x="2304" y="1824"/>
                <a:ext cx="1488" cy="432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tint val="24314"/>
                      <a:invGamma/>
                    </a:srgbClr>
                  </a:gs>
                  <a:gs pos="100000">
                    <a:srgbClr val="99CCFF"/>
                  </a:gs>
                </a:gsLst>
                <a:lin ang="5400000" scaled="1"/>
              </a:gradFill>
              <a:ln w="9525" algn="ctr">
                <a:solidFill>
                  <a:srgbClr val="0033CC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rgbClr val="C0C0C0"/>
                </a:outerShdw>
              </a:effectLst>
            </p:spPr>
            <p:txBody>
              <a:bodyPr wrap="none" tIns="27432" bIns="27432" anchor="ctr"/>
              <a:lstStyle/>
              <a:p>
                <a:pPr algn="ctr"/>
                <a:r>
                  <a:rPr lang="en-US" sz="2800" b="1" i="0" smtClean="0">
                    <a:solidFill>
                      <a:srgbClr val="000000"/>
                    </a:solidFill>
                    <a:latin typeface="Arial Narrow" pitchFamily="34" charset="0"/>
                  </a:rPr>
                  <a:t>Object</a:t>
                </a:r>
              </a:p>
            </p:txBody>
          </p:sp>
          <p:sp>
            <p:nvSpPr>
              <p:cNvPr id="15" name="Rectangle 37"/>
              <p:cNvSpPr>
                <a:spLocks noChangeArrowheads="1"/>
              </p:cNvSpPr>
              <p:nvPr/>
            </p:nvSpPr>
            <p:spPr bwMode="auto">
              <a:xfrm>
                <a:off x="624" y="2688"/>
                <a:ext cx="1488" cy="432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tint val="24314"/>
                      <a:invGamma/>
                    </a:srgbClr>
                  </a:gs>
                  <a:gs pos="100000">
                    <a:srgbClr val="99CCFF"/>
                  </a:gs>
                </a:gsLst>
                <a:lin ang="5400000" scaled="1"/>
              </a:gradFill>
              <a:ln w="9525" algn="ctr">
                <a:solidFill>
                  <a:srgbClr val="0033CC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rgbClr val="C0C0C0"/>
                </a:outerShdw>
              </a:effectLst>
            </p:spPr>
            <p:txBody>
              <a:bodyPr wrap="none" tIns="27432" bIns="27432" anchor="ctr"/>
              <a:lstStyle/>
              <a:p>
                <a:pPr algn="ctr"/>
                <a:r>
                  <a:rPr lang="en-US" sz="2800" b="1" i="0" smtClean="0">
                    <a:solidFill>
                      <a:srgbClr val="000000"/>
                    </a:solidFill>
                    <a:latin typeface="Arial Narrow" pitchFamily="34" charset="0"/>
                  </a:rPr>
                  <a:t>String</a:t>
                </a:r>
              </a:p>
            </p:txBody>
          </p:sp>
        </p:grpSp>
        <p:sp>
          <p:nvSpPr>
            <p:cNvPr id="16" name="Line 30"/>
            <p:cNvSpPr>
              <a:spLocks noChangeShapeType="1"/>
            </p:cNvSpPr>
            <p:nvPr/>
          </p:nvSpPr>
          <p:spPr bwMode="auto">
            <a:xfrm>
              <a:off x="7011371" y="5028884"/>
              <a:ext cx="0" cy="71585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 type="triangle" w="med" len="med"/>
              <a:tailEnd type="stealth" w="med" len="med"/>
            </a:ln>
            <a:effectLst>
              <a:outerShdw dist="53882" dir="2700000" algn="ctr" rotWithShape="0">
                <a:srgbClr val="C0C0C0"/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tIns="27432" bIns="27432" anchor="ctr"/>
            <a:lstStyle/>
            <a:p>
              <a:endParaRPr lang="en-US" sz="3000" i="0" smtClean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17" name="Rectangle 25"/>
            <p:cNvSpPr>
              <a:spLocks noChangeArrowheads="1"/>
            </p:cNvSpPr>
            <p:nvPr/>
          </p:nvSpPr>
          <p:spPr bwMode="auto">
            <a:xfrm>
              <a:off x="5695175" y="5529980"/>
              <a:ext cx="2720109" cy="644267"/>
            </a:xfrm>
            <a:prstGeom prst="rect">
              <a:avLst/>
            </a:prstGeom>
            <a:gradFill rotWithShape="0">
              <a:gsLst>
                <a:gs pos="0">
                  <a:srgbClr val="99CCFF">
                    <a:gamma/>
                    <a:tint val="24314"/>
                    <a:invGamma/>
                  </a:srgbClr>
                </a:gs>
                <a:gs pos="100000">
                  <a:srgbClr val="99CCFF"/>
                </a:gs>
              </a:gsLst>
              <a:lin ang="5400000" scaled="1"/>
            </a:gradFill>
            <a:ln w="9525" algn="ctr">
              <a:solidFill>
                <a:srgbClr val="0033CC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wrap="none" tIns="27432" bIns="27432" anchor="ctr"/>
            <a:lstStyle/>
            <a:p>
              <a:pPr algn="ctr"/>
              <a:r>
                <a:rPr lang="en-US" sz="2800" b="1" i="0" dirty="0" smtClean="0">
                  <a:solidFill>
                    <a:srgbClr val="000000"/>
                  </a:solidFill>
                  <a:latin typeface="Arial Narrow" pitchFamily="34" charset="0"/>
                </a:rPr>
                <a:t>Manager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401353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Inheriting from a base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class Manager : Employee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...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base class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class members marked </a:t>
            </a:r>
            <a:r>
              <a:rPr lang="en-US" i="1" dirty="0" smtClean="0"/>
              <a:t>protected</a:t>
            </a:r>
            <a:r>
              <a:rPr lang="en-US" dirty="0" smtClean="0"/>
              <a:t> may be accessed from inherited classes</a:t>
            </a:r>
          </a:p>
          <a:p>
            <a:r>
              <a:rPr lang="en-US" dirty="0" smtClean="0"/>
              <a:t>Use the </a:t>
            </a:r>
            <a:r>
              <a:rPr lang="en-US" i="1" dirty="0" smtClean="0"/>
              <a:t>base</a:t>
            </a:r>
            <a:r>
              <a:rPr lang="en-US" dirty="0" smtClean="0"/>
              <a:t> keyword to call base class methods (including constructors)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and hiding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i="1" dirty="0" smtClean="0"/>
              <a:t>override</a:t>
            </a:r>
            <a:r>
              <a:rPr lang="en-US" dirty="0" smtClean="0"/>
              <a:t> keyword to replace or extend a method in the base class</a:t>
            </a:r>
          </a:p>
          <a:p>
            <a:r>
              <a:rPr lang="en-US" dirty="0" smtClean="0"/>
              <a:t>Base class method must be marked abstract, protected, or override</a:t>
            </a:r>
          </a:p>
          <a:p>
            <a:r>
              <a:rPr lang="en-US" dirty="0" smtClean="0"/>
              <a:t>Use the </a:t>
            </a:r>
            <a:r>
              <a:rPr lang="en-US" i="1" dirty="0" smtClean="0"/>
              <a:t>new</a:t>
            </a:r>
            <a:r>
              <a:rPr lang="en-US" dirty="0" smtClean="0"/>
              <a:t> keyword to replace a base class method with the same name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Implementing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class A {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public virtual void M() {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("A"); }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class B : A {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public override void M() {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("B"); }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class C : B {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new public virtual void M() {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("C"); }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class D : C {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public override void M() {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("D");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static void Main() {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  D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d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= new D(); C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= new C(); B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b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= new B(); A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= new A();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d.M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();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c.M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();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b.M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();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a.M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may be </a:t>
            </a:r>
            <a:r>
              <a:rPr lang="en-US" i="1" dirty="0" smtClean="0"/>
              <a:t>implicitly</a:t>
            </a:r>
            <a:r>
              <a:rPr lang="en-US" dirty="0" smtClean="0"/>
              <a:t> converted to any type from which they inherit</a:t>
            </a:r>
          </a:p>
          <a:p>
            <a:r>
              <a:rPr lang="en-US" dirty="0" smtClean="0"/>
              <a:t>May be </a:t>
            </a:r>
            <a:r>
              <a:rPr lang="en-US" i="1" dirty="0" smtClean="0"/>
              <a:t>explicitly</a:t>
            </a:r>
            <a:r>
              <a:rPr lang="en-US" dirty="0" smtClean="0"/>
              <a:t> converted to a derived type if the reference points to an object of the correct type</a:t>
            </a:r>
          </a:p>
          <a:p>
            <a:r>
              <a:rPr lang="en-US" dirty="0" smtClean="0"/>
              <a:t>Use the </a:t>
            </a:r>
            <a:r>
              <a:rPr lang="en-US" i="1" dirty="0" smtClean="0"/>
              <a:t>is</a:t>
            </a:r>
            <a:r>
              <a:rPr lang="en-US" dirty="0" smtClean="0"/>
              <a:t> and </a:t>
            </a:r>
            <a:r>
              <a:rPr lang="en-US" i="1" dirty="0" smtClean="0"/>
              <a:t>as</a:t>
            </a:r>
            <a:r>
              <a:rPr lang="en-US" dirty="0" smtClean="0"/>
              <a:t> operators to avoid </a:t>
            </a:r>
            <a:r>
              <a:rPr lang="en-US" dirty="0" err="1" smtClean="0"/>
              <a:t>InvalidCastExceptions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 3</Template>
  <TotalTime>10284</TotalTime>
  <Words>420</Words>
  <Application>Microsoft Office PowerPoint</Application>
  <PresentationFormat>On-screen Show (4:3)</PresentationFormat>
  <Paragraphs>71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Default Template</vt:lpstr>
      <vt:lpstr>Inheritance and Interfaces</vt:lpstr>
      <vt:lpstr>Overview</vt:lpstr>
      <vt:lpstr>What is inheritance?</vt:lpstr>
      <vt:lpstr>.NET Framework inheritance hierarchy</vt:lpstr>
      <vt:lpstr>Inheriting from a base class</vt:lpstr>
      <vt:lpstr>Accessing base class members</vt:lpstr>
      <vt:lpstr>Overriding and hiding methods</vt:lpstr>
      <vt:lpstr>Practice: Implementing methods</vt:lpstr>
      <vt:lpstr>Converting classes</vt:lpstr>
      <vt:lpstr>Defining interfaces</vt:lpstr>
      <vt:lpstr>Implementing an interface</vt:lpstr>
      <vt:lpstr>Abstract classes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8: Inheritance and Interfaces</dc:title>
  <dc:creator>Phil Weber</dc:creator>
  <cp:lastModifiedBy>Phil Weber</cp:lastModifiedBy>
  <cp:revision>504</cp:revision>
  <dcterms:created xsi:type="dcterms:W3CDTF">2000-10-06T08:16:33Z</dcterms:created>
  <dcterms:modified xsi:type="dcterms:W3CDTF">2013-04-25T19:36:17Z</dcterms:modified>
</cp:coreProperties>
</file>