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344" r:id="rId2"/>
    <p:sldId id="25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590" autoAdjust="0"/>
  </p:normalViewPr>
  <p:slideViewPr>
    <p:cSldViewPr snapToGrid="0">
      <p:cViewPr varScale="1">
        <p:scale>
          <a:sx n="78" d="100"/>
          <a:sy n="78" d="100"/>
        </p:scale>
        <p:origin x="-25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E1CCD1B-948C-4F82-8244-E19A9C1A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6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E283-CD1C-42C8-B27D-6E8A01B4B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303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4987" y="908304"/>
            <a:ext cx="8275320" cy="8229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1"/>
          </p:nvPr>
        </p:nvSpPr>
        <p:spPr>
          <a:xfrm>
            <a:off x="530352" y="2023872"/>
            <a:ext cx="8001000" cy="365646"/>
          </a:xfrm>
        </p:spPr>
        <p:txBody>
          <a:bodyPr>
            <a:noAutofit/>
          </a:bodyPr>
          <a:lstStyle>
            <a:lvl1pPr>
              <a:buNone/>
              <a:defRPr baseline="0">
                <a:solidFill>
                  <a:schemeClr val="tx1"/>
                </a:solidFill>
                <a:latin typeface="Univers LT 55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2"/>
          </p:nvPr>
        </p:nvSpPr>
        <p:spPr>
          <a:xfrm>
            <a:off x="530352" y="2391934"/>
            <a:ext cx="8001000" cy="403026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Univers LT 55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3"/>
          </p:nvPr>
        </p:nvSpPr>
        <p:spPr>
          <a:xfrm>
            <a:off x="530352" y="3182689"/>
            <a:ext cx="8001000" cy="403026"/>
          </a:xfrm>
        </p:spPr>
        <p:txBody>
          <a:bodyPr>
            <a:noAutofit/>
          </a:bodyPr>
          <a:lstStyle>
            <a:lvl1pPr>
              <a:buNone/>
              <a:defRPr sz="2000" baseline="0">
                <a:solidFill>
                  <a:schemeClr val="tx1"/>
                </a:solidFill>
                <a:latin typeface="Univers LT 55" pitchFamily="2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23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LINQ to Query Data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and early evaluation of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usCompanies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from a in companies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              where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String.Equals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a.Country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, </a:t>
            </a:r>
            <a:endParaRPr lang="en-US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                  "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United States")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              select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a.CompanyName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// At this point, query not yet evaluated</a:t>
            </a: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(string name in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usCompanies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)  // Data retrieved here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{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(name);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}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sz="2400" dirty="0" smtClean="0"/>
              <a:t>Use </a:t>
            </a:r>
            <a:r>
              <a:rPr lang="en-US" sz="2400" dirty="0" err="1" smtClean="0"/>
              <a:t>ToList</a:t>
            </a:r>
            <a:r>
              <a:rPr lang="en-US" sz="2400" dirty="0" smtClean="0"/>
              <a:t> or </a:t>
            </a:r>
            <a:r>
              <a:rPr lang="en-US" sz="2400" dirty="0" err="1" smtClean="0"/>
              <a:t>ToArray</a:t>
            </a:r>
            <a:r>
              <a:rPr lang="en-US" sz="2400" dirty="0" smtClean="0"/>
              <a:t> to force early evaluation</a:t>
            </a:r>
          </a:p>
          <a:p>
            <a:pPr>
              <a:spcBef>
                <a:spcPct val="0"/>
              </a:spcBef>
              <a:buSzTx/>
            </a:pPr>
            <a:r>
              <a:rPr lang="en-US" sz="2400" dirty="0" smtClean="0"/>
              <a:t>Creates static copy of data</a:t>
            </a:r>
            <a:endParaRPr lang="en-US" sz="2400" dirty="0"/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77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What is LINQ?</a:t>
            </a:r>
          </a:p>
          <a:p>
            <a:r>
              <a:rPr lang="en-US" dirty="0" smtClean="0">
                <a:cs typeface="Arial" charset="0"/>
              </a:rPr>
              <a:t>Using LINQ extension methods and query operators</a:t>
            </a:r>
          </a:p>
          <a:p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LINQ?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Acronym for </a:t>
            </a:r>
            <a:r>
              <a:rPr lang="en-US" sz="2400" i="1" dirty="0" smtClean="0"/>
              <a:t>Language Integrated Query</a:t>
            </a:r>
          </a:p>
          <a:p>
            <a:r>
              <a:rPr lang="en-US" sz="2400" dirty="0" smtClean="0"/>
              <a:t>Adds data querying syntax to .NET languages</a:t>
            </a:r>
          </a:p>
          <a:p>
            <a:r>
              <a:rPr lang="en-US" sz="2400" dirty="0" smtClean="0"/>
              <a:t>Implemented as extension methods in </a:t>
            </a:r>
            <a:r>
              <a:rPr lang="en-US" sz="2400" dirty="0" err="1" smtClean="0"/>
              <a:t>System.Linq</a:t>
            </a:r>
            <a:r>
              <a:rPr lang="en-US" sz="2400" dirty="0" smtClean="0"/>
              <a:t> namespace. Available on any class that implements </a:t>
            </a:r>
            <a:r>
              <a:rPr lang="en-US" sz="2400" dirty="0" err="1" smtClean="0"/>
              <a:t>IQueryable</a:t>
            </a:r>
            <a:r>
              <a:rPr lang="en-US" sz="2400" dirty="0" smtClean="0"/>
              <a:t>&lt;T&gt; or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.NET Framework includes providers for querying in-memory collections, XML, and databases. Can write custom LINQ providers for other data sources</a:t>
            </a:r>
          </a:p>
          <a:p>
            <a:r>
              <a:rPr lang="en-US" sz="2400" dirty="0" smtClean="0"/>
              <a:t>Any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loop that selects or modifies data is a good candidate for </a:t>
            </a:r>
            <a:r>
              <a:rPr lang="en-US" sz="2400" dirty="0" smtClean="0"/>
              <a:t>LINQ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4002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Select</a:t>
            </a:r>
            <a:r>
              <a:rPr lang="en-US" dirty="0" smtClean="0"/>
              <a:t> method to query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&lt;Customer&gt; customers = new[]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{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new Customer{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"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…",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LastName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…", 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Age = 41},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GB" sz="1600" dirty="0">
                <a:solidFill>
                  <a:srgbClr val="000000"/>
                </a:solidFill>
                <a:latin typeface="Lucida Sans Typewriter" pitchFamily="49" charset="0"/>
              </a:rPr>
              <a:t>...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};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 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// Old way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List&lt;string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customerLastNames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new List&lt;string&gt;();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(Customer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in customers)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{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customerLastNames.Add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customer.LastName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}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// LINQ way</a:t>
            </a: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&lt;string&gt;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customerLastNames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customers.Select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cust.LastName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403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smtClean="0"/>
              <a:t>Where</a:t>
            </a:r>
            <a:r>
              <a:rPr lang="en-US" dirty="0" smtClean="0"/>
              <a:t> method to filter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customerLastNames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customers.Where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&gt; 25).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Select(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cust.LastName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79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OrderBy</a:t>
            </a:r>
            <a:r>
              <a:rPr lang="en-US" sz="2400" dirty="0" smtClean="0"/>
              <a:t>, </a:t>
            </a:r>
            <a:r>
              <a:rPr lang="en-US" sz="2400" dirty="0" err="1" smtClean="0"/>
              <a:t>OrderByDescending</a:t>
            </a:r>
            <a:endParaRPr lang="en-US" sz="2400" dirty="0" smtClean="0"/>
          </a:p>
          <a:p>
            <a:r>
              <a:rPr lang="en-US" sz="2400" dirty="0" err="1" smtClean="0"/>
              <a:t>ThenBy</a:t>
            </a:r>
            <a:r>
              <a:rPr lang="en-US" sz="2400" dirty="0" smtClean="0"/>
              <a:t>, </a:t>
            </a:r>
            <a:r>
              <a:rPr lang="en-US" sz="2400" dirty="0" err="1" smtClean="0"/>
              <a:t>ThenByDescending</a:t>
            </a:r>
            <a:r>
              <a:rPr lang="en-US" sz="2400" dirty="0" smtClean="0"/>
              <a:t> to sort on multiple keys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228600" lvl="1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sortedCustomers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customers.OrderBy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cust.FirstName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).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ThenBy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0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aggregate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Count:{0}\t\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tAverage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age:{1}\t\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tLowest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:{2}\t\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tHighest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:{3}",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customers.Count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(),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customers.Average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),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customers.Min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),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customers.Max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));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customersGroupedByAgeRange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customers.GroupBy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 ... );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endParaRPr lang="en-GB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("{0}",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customers.Select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).Distinct().Count());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endParaRPr lang="en-GB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3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data from different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3773713"/>
            <a:ext cx="8001000" cy="2281011"/>
          </a:xfrm>
        </p:spPr>
        <p:txBody>
          <a:bodyPr/>
          <a:lstStyle/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customersAndCompanies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customers.Join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companies,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custs.CompanyName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,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comps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comps.CompanyName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,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, comps) =&gt;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{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custs.FirstName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custs.LastName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comps.Country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});</a:t>
            </a:r>
            <a:endParaRPr lang="en-US" dirty="0"/>
          </a:p>
        </p:txBody>
      </p:sp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1508125" y="1339860"/>
            <a:ext cx="1971675" cy="226695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eaLnBrk="1" hangingPunct="1"/>
            <a:endParaRPr lang="en-US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375275" y="1358910"/>
            <a:ext cx="1971675" cy="2286000"/>
          </a:xfrm>
          <a:prstGeom prst="roundRect">
            <a:avLst>
              <a:gd name="adj" fmla="val 4167"/>
            </a:avLst>
          </a:prstGeom>
          <a:solidFill>
            <a:srgbClr val="B3C8DF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eaLnBrk="1" hangingPunct="1"/>
            <a:endParaRPr lang="en-US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286375" y="1433523"/>
            <a:ext cx="2155825" cy="382587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eaLnBrk="1" hangingPunct="1">
              <a:defRPr/>
            </a:pPr>
            <a:r>
              <a:rPr lang="en-US" b="1" i="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Company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38288" y="1916123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FirstName</a:t>
            </a:r>
            <a:endParaRPr lang="en-GB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38288" y="2278073"/>
            <a:ext cx="1335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LastName</a:t>
            </a:r>
            <a:endParaRPr lang="en-GB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38288" y="2697173"/>
            <a:ext cx="62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Age</a:t>
            </a:r>
            <a:endParaRPr lang="en-GB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538288" y="3001973"/>
            <a:ext cx="1946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CompanyName</a:t>
            </a:r>
            <a:endParaRPr lang="en-GB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86388" y="1916123"/>
            <a:ext cx="1946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CompanyName</a:t>
            </a:r>
            <a:endParaRPr lang="en-GB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424488" y="2278073"/>
            <a:ext cx="110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i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Country</a:t>
            </a:r>
            <a:endParaRPr lang="en-GB" b="1" i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</p:txBody>
      </p:sp>
      <p:cxnSp>
        <p:nvCxnSpPr>
          <p:cNvPr id="13" name="Straight Connector 6"/>
          <p:cNvCxnSpPr>
            <a:cxnSpLocks noChangeShapeType="1"/>
          </p:cNvCxnSpPr>
          <p:nvPr/>
        </p:nvCxnSpPr>
        <p:spPr bwMode="auto">
          <a:xfrm>
            <a:off x="3403600" y="3213110"/>
            <a:ext cx="1109663" cy="7938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 flipV="1">
            <a:off x="4470400" y="2112973"/>
            <a:ext cx="976313" cy="1587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16200000" flipV="1">
            <a:off x="3923506" y="2663042"/>
            <a:ext cx="1144587" cy="1905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1400175" y="1414473"/>
            <a:ext cx="2155825" cy="382587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/>
          <a:lstStyle/>
          <a:p>
            <a:pPr marL="61913" eaLnBrk="1" hangingPunct="1">
              <a:defRPr/>
            </a:pPr>
            <a:r>
              <a:rPr lang="en-US" b="1" i="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xmlns="" val="292486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C# LINQ query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// Extension method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&lt;string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customerLastNames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customers.Select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cust.LastName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// Query operators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IEnumerable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&lt;string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customerLastNames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from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in customers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select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cust.LastName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b="1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customersOver25 = from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in customers 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where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&gt; 25 select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sortedCustomers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from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in customers 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orderby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cust.FirstName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select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;</a:t>
            </a: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sz="1600" dirty="0" smtClean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Lucida Sans Typewriter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customersGroupedByAge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= from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in customers </a:t>
            </a:r>
            <a:endParaRPr lang="en-GB" sz="1600" dirty="0">
              <a:solidFill>
                <a:srgbClr val="000000"/>
              </a:solidFill>
              <a:latin typeface="Lucida Sans Typewriter" pitchFamily="49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   group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 by </a:t>
            </a:r>
            <a:r>
              <a:rPr lang="en-US" sz="1600" dirty="0" err="1">
                <a:solidFill>
                  <a:srgbClr val="000000"/>
                </a:solidFill>
                <a:latin typeface="Lucida Sans Typewriter" pitchFamily="49" charset="0"/>
              </a:rPr>
              <a:t>cust.Age</a:t>
            </a:r>
            <a:r>
              <a:rPr lang="en-US" sz="1600" dirty="0">
                <a:solidFill>
                  <a:srgbClr val="000000"/>
                </a:solidFill>
                <a:latin typeface="Lucida Sans Typewriter" pitchFamily="49" charset="0"/>
              </a:rPr>
              <a:t>;</a:t>
            </a:r>
            <a:endParaRPr lang="en-GB" sz="1600" b="1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0" lvl="0" indent="0">
              <a:spcBef>
                <a:spcPct val="0"/>
              </a:spcBef>
              <a:buSz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2599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3</Template>
  <TotalTime>10247</TotalTime>
  <Words>419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Sans Typewriter</vt:lpstr>
      <vt:lpstr>Verdana</vt:lpstr>
      <vt:lpstr>Courier New</vt:lpstr>
      <vt:lpstr>Univers LT 55</vt:lpstr>
      <vt:lpstr>Times New Roman</vt:lpstr>
      <vt:lpstr>Default Template</vt:lpstr>
      <vt:lpstr>Using LINQ to Query Data</vt:lpstr>
      <vt:lpstr>Overview</vt:lpstr>
      <vt:lpstr>What is LINQ?</vt:lpstr>
      <vt:lpstr>Using Select method to query data</vt:lpstr>
      <vt:lpstr>Using Where method to filter data</vt:lpstr>
      <vt:lpstr>Ordering data</vt:lpstr>
      <vt:lpstr>Grouping and aggregate calculations</vt:lpstr>
      <vt:lpstr>Joining data from different data sets</vt:lpstr>
      <vt:lpstr>Using C# LINQ query operators</vt:lpstr>
      <vt:lpstr>Deferred and early evaluation of queries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9: Using LINQ to Query Data</dc:title>
  <dc:creator>Phil Weber</dc:creator>
  <cp:lastModifiedBy>Phil Weber</cp:lastModifiedBy>
  <cp:revision>491</cp:revision>
  <dcterms:created xsi:type="dcterms:W3CDTF">2000-10-06T08:16:33Z</dcterms:created>
  <dcterms:modified xsi:type="dcterms:W3CDTF">2013-04-25T19:38:45Z</dcterms:modified>
</cp:coreProperties>
</file>