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8" r:id="rId3"/>
    <p:sldId id="257" r:id="rId4"/>
    <p:sldId id="259" r:id="rId5"/>
    <p:sldId id="281" r:id="rId6"/>
    <p:sldId id="282" r:id="rId7"/>
    <p:sldId id="283" r:id="rId8"/>
    <p:sldId id="284" r:id="rId9"/>
    <p:sldId id="285" r:id="rId10"/>
    <p:sldId id="286" r:id="rId11"/>
    <p:sldId id="287" r:id="rId12"/>
    <p:sldId id="288" r:id="rId13"/>
    <p:sldId id="289" r:id="rId14"/>
    <p:sldId id="290" r:id="rId15"/>
    <p:sldId id="291" r:id="rId16"/>
    <p:sldId id="292" r:id="rId17"/>
    <p:sldId id="261" r:id="rId18"/>
    <p:sldId id="303" r:id="rId19"/>
    <p:sldId id="299" r:id="rId20"/>
    <p:sldId id="300" r:id="rId21"/>
    <p:sldId id="294" r:id="rId22"/>
    <p:sldId id="298" r:id="rId23"/>
    <p:sldId id="301" r:id="rId24"/>
    <p:sldId id="302" r:id="rId25"/>
    <p:sldId id="260" r:id="rId26"/>
    <p:sldId id="296" r:id="rId27"/>
    <p:sldId id="304" r:id="rId28"/>
    <p:sldId id="305" r:id="rId29"/>
    <p:sldId id="279"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13" autoAdjust="0"/>
    <p:restoredTop sz="96197" autoAdjust="0"/>
  </p:normalViewPr>
  <p:slideViewPr>
    <p:cSldViewPr>
      <p:cViewPr varScale="1">
        <p:scale>
          <a:sx n="124" d="100"/>
          <a:sy n="124" d="100"/>
        </p:scale>
        <p:origin x="145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93" d="100"/>
          <a:sy n="93" d="100"/>
        </p:scale>
        <p:origin x="3784"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9AF00C-6D75-48A8-A194-B96D46F0E30B}" type="datetimeFigureOut">
              <a:rPr lang="en-US" smtClean="0"/>
              <a:t>5/5/21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F204BC-D94E-4A4A-A5D3-5EDFD9255BF2}" type="slidenum">
              <a:rPr lang="en-US" smtClean="0"/>
              <a:t>‹#›</a:t>
            </a:fld>
            <a:endParaRPr lang="en-US"/>
          </a:p>
        </p:txBody>
      </p:sp>
    </p:spTree>
    <p:extLst>
      <p:ext uri="{BB962C8B-B14F-4D97-AF65-F5344CB8AC3E}">
        <p14:creationId xmlns:p14="http://schemas.microsoft.com/office/powerpoint/2010/main" val="3650851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4DB847-A7C6-423F-B771-46A6092732E3}" type="datetimeFigureOut">
              <a:rPr lang="en-US"/>
              <a:pPr>
                <a:defRPr/>
              </a:pPr>
              <a:t>5/5/21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34352467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152838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l="-26000" r="-26000"/>
          </a:stretch>
        </a:blipFill>
        <a:effectLst/>
      </p:bgPr>
    </p:bg>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33400" y="873870"/>
            <a:ext cx="8077200" cy="9906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0" y="6604745"/>
            <a:ext cx="4572000" cy="253255"/>
          </a:xfrm>
          <a:prstGeom prst="rect">
            <a:avLst/>
          </a:prstGeom>
          <a:noFill/>
        </p:spPr>
        <p:txBody>
          <a:bodyPr anchor="ctr"/>
          <a:lstStyle/>
          <a:p>
            <a:pPr algn="r" fontAlgn="auto">
              <a:spcBef>
                <a:spcPts val="0"/>
              </a:spcBef>
              <a:spcAft>
                <a:spcPts val="0"/>
              </a:spcAft>
              <a:defRPr/>
            </a:pPr>
            <a:r>
              <a:rPr lang="en-US" sz="1100" dirty="0">
                <a:solidFill>
                  <a:schemeClr val="bg1"/>
                </a:solidFill>
                <a:latin typeface="+mn-lt"/>
                <a:cs typeface="+mn-cs"/>
              </a:rPr>
              <a:t>Jorge III Altamirano </a:t>
            </a:r>
            <a:r>
              <a:rPr lang="en-US" sz="1100" dirty="0" err="1">
                <a:solidFill>
                  <a:schemeClr val="bg1"/>
                </a:solidFill>
                <a:latin typeface="+mn-lt"/>
                <a:cs typeface="+mn-cs"/>
              </a:rPr>
              <a:t>Astorga</a:t>
            </a:r>
            <a:r>
              <a:rPr lang="en-US" sz="1100" dirty="0">
                <a:solidFill>
                  <a:schemeClr val="bg1"/>
                </a:solidFill>
                <a:latin typeface="+mn-lt"/>
                <a:cs typeface="+mn-cs"/>
              </a:rPr>
              <a:t>, Luz Aurora Hernández Martínez, </a:t>
            </a:r>
          </a:p>
          <a:p>
            <a:pPr algn="r" fontAlgn="auto">
              <a:spcBef>
                <a:spcPts val="0"/>
              </a:spcBef>
              <a:spcAft>
                <a:spcPts val="0"/>
              </a:spcAft>
              <a:defRPr/>
            </a:pPr>
            <a:r>
              <a:rPr lang="en-US" sz="1100" dirty="0" err="1">
                <a:solidFill>
                  <a:schemeClr val="bg1"/>
                </a:solidFill>
                <a:latin typeface="+mn-lt"/>
                <a:cs typeface="+mn-cs"/>
              </a:rPr>
              <a:t>Ita-Andehui</a:t>
            </a:r>
            <a:r>
              <a:rPr lang="en-US" sz="1100" dirty="0">
                <a:solidFill>
                  <a:schemeClr val="bg1"/>
                </a:solidFill>
                <a:latin typeface="+mn-lt"/>
                <a:cs typeface="+mn-cs"/>
              </a:rPr>
              <a:t> Santiago Castillejos.</a:t>
            </a:r>
          </a:p>
          <a:p>
            <a:pPr algn="r" fontAlgn="auto">
              <a:spcBef>
                <a:spcPts val="0"/>
              </a:spcBef>
              <a:spcAft>
                <a:spcPts val="0"/>
              </a:spcAft>
              <a:defRPr/>
            </a:pPr>
            <a:endParaRPr lang="en-US" sz="1100" dirty="0">
              <a:solidFill>
                <a:schemeClr val="bg1"/>
              </a:solidFill>
              <a:latin typeface="+mn-lt"/>
              <a:cs typeface="+mn-cs"/>
            </a:endParaRPr>
          </a:p>
        </p:txBody>
      </p:sp>
      <p:sp>
        <p:nvSpPr>
          <p:cNvPr id="2" name="Title 1"/>
          <p:cNvSpPr>
            <a:spLocks noGrp="1"/>
          </p:cNvSpPr>
          <p:nvPr>
            <p:ph type="ctrTitle"/>
          </p:nvPr>
        </p:nvSpPr>
        <p:spPr>
          <a:xfrm>
            <a:off x="609600" y="1026270"/>
            <a:ext cx="7772400" cy="838200"/>
          </a:xfrm>
        </p:spPr>
        <p:txBody>
          <a:bodyPr/>
          <a:lstStyle>
            <a:lvl1pPr>
              <a:defRPr baseline="0">
                <a:solidFill>
                  <a:schemeClr val="bg1"/>
                </a:solidFill>
              </a:defRPr>
            </a:lvl1pPr>
          </a:lstStyle>
          <a:p>
            <a:r>
              <a:rPr lang="en-US"/>
              <a:t>Click to edit Master title style</a:t>
            </a:r>
            <a:endParaRPr lang="en-US" dirty="0"/>
          </a:p>
        </p:txBody>
      </p:sp>
      <p:sp>
        <p:nvSpPr>
          <p:cNvPr id="9" name="Footer Placeholder 4"/>
          <p:cNvSpPr>
            <a:spLocks noGrp="1"/>
          </p:cNvSpPr>
          <p:nvPr>
            <p:ph type="ftr" sz="quarter" idx="11"/>
          </p:nvPr>
        </p:nvSpPr>
        <p:spPr>
          <a:xfrm>
            <a:off x="4572000" y="6492875"/>
            <a:ext cx="3429000" cy="365125"/>
          </a:xfrm>
        </p:spPr>
        <p:txBody>
          <a:bodyPr/>
          <a:lstStyle>
            <a:lvl1pPr algn="l">
              <a:defRPr baseline="0" smtClean="0">
                <a:solidFill>
                  <a:schemeClr val="bg1"/>
                </a:solidFill>
              </a:defRPr>
            </a:lvl1pPr>
          </a:lstStyle>
          <a:p>
            <a:pPr>
              <a:defRPr/>
            </a:pPr>
            <a:r>
              <a:rPr lang="en-US" dirty="0"/>
              <a:t>Calidad del Aire</a:t>
            </a:r>
          </a:p>
          <a:p>
            <a:pPr>
              <a:defRPr/>
            </a:pPr>
            <a:endParaRPr lang="en-US" dirty="0"/>
          </a:p>
        </p:txBody>
      </p:sp>
      <p:sp>
        <p:nvSpPr>
          <p:cNvPr id="10" name="Slide Number Placeholder 5"/>
          <p:cNvSpPr>
            <a:spLocks noGrp="1"/>
          </p:cNvSpPr>
          <p:nvPr>
            <p:ph type="sldNum" sz="quarter" idx="12"/>
          </p:nvPr>
        </p:nvSpPr>
        <p:spPr>
          <a:xfrm>
            <a:off x="8001000" y="6492875"/>
            <a:ext cx="1143000" cy="365125"/>
          </a:xfrm>
        </p:spPr>
        <p:txBody>
          <a:bodyPr/>
          <a:lstStyle>
            <a:lvl1pPr>
              <a:defRPr baseline="0" smtClean="0">
                <a:solidFill>
                  <a:schemeClr val="bg1"/>
                </a:solidFill>
              </a:defRPr>
            </a:lvl1pPr>
          </a:lstStyle>
          <a:p>
            <a:pPr>
              <a:defRPr/>
            </a:pPr>
            <a:fld id="{C06CB4F1-E69D-4458-B775-B121381A0F56}" type="slidenum">
              <a:rPr lang="en-US"/>
              <a:pPr>
                <a:defRPr/>
              </a:pPr>
              <a:t>‹#›</a:t>
            </a:fld>
            <a:endParaRPr lang="en-US" dirty="0"/>
          </a:p>
        </p:txBody>
      </p:sp>
      <p:sp>
        <p:nvSpPr>
          <p:cNvPr id="15" name="Rectangle 14"/>
          <p:cNvSpPr/>
          <p:nvPr userDrawn="1"/>
        </p:nvSpPr>
        <p:spPr>
          <a:xfrm>
            <a:off x="4555958" y="-12032"/>
            <a:ext cx="4588042" cy="774032"/>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6" name="Rectangle 15"/>
          <p:cNvSpPr/>
          <p:nvPr userDrawn="1"/>
        </p:nvSpPr>
        <p:spPr>
          <a:xfrm>
            <a:off x="-16042" y="-12032"/>
            <a:ext cx="4572000" cy="774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A36733-459D-4C68-B614-1F8D3D4A1C30}" type="datetime1">
              <a:rPr lang="en-US" smtClean="0"/>
              <a:t>5/5/21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Introduction to Reciprocal Lattice</a:t>
            </a: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userDrawn="1"/>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76200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304800" y="1752600"/>
            <a:ext cx="8382000" cy="4373563"/>
          </a:xfrm>
        </p:spPr>
        <p:txBody>
          <a:bodyPr/>
          <a:lstStyle>
            <a:lvl1pPr>
              <a:buSzPct val="60000"/>
              <a:buFontTx/>
              <a:buBlip>
                <a:blip r:embed="rId2"/>
              </a:buBlip>
              <a:defRPr/>
            </a:lvl1pPr>
            <a:lvl2pPr>
              <a:buSzPct val="60000"/>
              <a:buFontTx/>
              <a:buBlip>
                <a:blip r:embed="rId3"/>
              </a:buBlip>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38100" y="780047"/>
            <a:ext cx="9007642" cy="743953"/>
          </a:xfrm>
        </p:spPr>
        <p:txBody>
          <a:bodyPr/>
          <a:lstStyle>
            <a:lvl1pPr marL="182880" algn="l">
              <a:defRPr baseline="0">
                <a:solidFill>
                  <a:schemeClr val="bg1"/>
                </a:solidFill>
              </a:defRPr>
            </a:lvl1pPr>
          </a:lstStyle>
          <a:p>
            <a:r>
              <a:rPr lang="en-US"/>
              <a:t>Click to edit Master title style</a:t>
            </a:r>
            <a:endParaRPr lang="en-US" dirty="0"/>
          </a:p>
        </p:txBody>
      </p:sp>
      <p:sp>
        <p:nvSpPr>
          <p:cNvPr id="10" name="Slide Number Placeholder 5"/>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5BC7FEBF-A170-470C-A369-F0D066FB58E5}" type="slidenum">
              <a:rPr lang="en-US"/>
              <a:pPr>
                <a:defRPr/>
              </a:pPr>
              <a:t>‹#›</a:t>
            </a:fld>
            <a:endParaRPr lang="en-US"/>
          </a:p>
        </p:txBody>
      </p:sp>
      <p:sp>
        <p:nvSpPr>
          <p:cNvPr id="11" name="Rectangle 10"/>
          <p:cNvSpPr/>
          <p:nvPr userDrawn="1"/>
        </p:nvSpPr>
        <p:spPr>
          <a:xfrm>
            <a:off x="4495800" y="-12032"/>
            <a:ext cx="4648200" cy="774032"/>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2" name="Rectangle 11"/>
          <p:cNvSpPr/>
          <p:nvPr userDrawn="1"/>
        </p:nvSpPr>
        <p:spPr>
          <a:xfrm>
            <a:off x="-6016" y="-12032"/>
            <a:ext cx="4572000" cy="7920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3" name="TextBox 12">
            <a:extLst>
              <a:ext uri="{FF2B5EF4-FFF2-40B4-BE49-F238E27FC236}">
                <a16:creationId xmlns:a16="http://schemas.microsoft.com/office/drawing/2014/main" id="{71A473D4-4281-AC49-A00A-2FDF138FEBDD}"/>
              </a:ext>
            </a:extLst>
          </p:cNvPr>
          <p:cNvSpPr txBox="1"/>
          <p:nvPr userDrawn="1"/>
        </p:nvSpPr>
        <p:spPr>
          <a:xfrm>
            <a:off x="0" y="6604745"/>
            <a:ext cx="4572000" cy="253255"/>
          </a:xfrm>
          <a:prstGeom prst="rect">
            <a:avLst/>
          </a:prstGeom>
          <a:noFill/>
        </p:spPr>
        <p:txBody>
          <a:bodyPr anchor="ctr"/>
          <a:lstStyle/>
          <a:p>
            <a:pPr algn="r" fontAlgn="auto">
              <a:spcBef>
                <a:spcPts val="0"/>
              </a:spcBef>
              <a:spcAft>
                <a:spcPts val="0"/>
              </a:spcAft>
              <a:defRPr/>
            </a:pPr>
            <a:r>
              <a:rPr lang="en-US" sz="1100" dirty="0">
                <a:solidFill>
                  <a:schemeClr val="bg1"/>
                </a:solidFill>
                <a:latin typeface="+mn-lt"/>
                <a:cs typeface="+mn-cs"/>
              </a:rPr>
              <a:t>Jorge III Altamirano </a:t>
            </a:r>
            <a:r>
              <a:rPr lang="en-US" sz="1100" dirty="0" err="1">
                <a:solidFill>
                  <a:schemeClr val="bg1"/>
                </a:solidFill>
                <a:latin typeface="+mn-lt"/>
                <a:cs typeface="+mn-cs"/>
              </a:rPr>
              <a:t>Astorga</a:t>
            </a:r>
            <a:r>
              <a:rPr lang="en-US" sz="1100" dirty="0">
                <a:solidFill>
                  <a:schemeClr val="bg1"/>
                </a:solidFill>
                <a:latin typeface="+mn-lt"/>
                <a:cs typeface="+mn-cs"/>
              </a:rPr>
              <a:t>, Luz Aurora Hernández Martínez, </a:t>
            </a:r>
          </a:p>
          <a:p>
            <a:pPr algn="r" fontAlgn="auto">
              <a:spcBef>
                <a:spcPts val="0"/>
              </a:spcBef>
              <a:spcAft>
                <a:spcPts val="0"/>
              </a:spcAft>
              <a:defRPr/>
            </a:pPr>
            <a:r>
              <a:rPr lang="en-US" sz="1100" dirty="0" err="1">
                <a:solidFill>
                  <a:schemeClr val="bg1"/>
                </a:solidFill>
                <a:latin typeface="+mn-lt"/>
                <a:cs typeface="+mn-cs"/>
              </a:rPr>
              <a:t>Ita-Andehui</a:t>
            </a:r>
            <a:r>
              <a:rPr lang="en-US" sz="1100" dirty="0">
                <a:solidFill>
                  <a:schemeClr val="bg1"/>
                </a:solidFill>
                <a:latin typeface="+mn-lt"/>
                <a:cs typeface="+mn-cs"/>
              </a:rPr>
              <a:t> Santiago Castillejos.</a:t>
            </a:r>
          </a:p>
          <a:p>
            <a:pPr algn="r" fontAlgn="auto">
              <a:spcBef>
                <a:spcPts val="0"/>
              </a:spcBef>
              <a:spcAft>
                <a:spcPts val="0"/>
              </a:spcAft>
              <a:defRPr/>
            </a:pPr>
            <a:endParaRPr lang="en-US" sz="1100" dirty="0">
              <a:solidFill>
                <a:schemeClr val="bg1"/>
              </a:solidFill>
              <a:latin typeface="+mn-lt"/>
              <a:cs typeface="+mn-cs"/>
            </a:endParaRPr>
          </a:p>
        </p:txBody>
      </p:sp>
      <p:sp>
        <p:nvSpPr>
          <p:cNvPr id="16" name="Footer Placeholder 4">
            <a:extLst>
              <a:ext uri="{FF2B5EF4-FFF2-40B4-BE49-F238E27FC236}">
                <a16:creationId xmlns:a16="http://schemas.microsoft.com/office/drawing/2014/main" id="{7B0872ED-811E-DB40-89C5-372E19FA6FCF}"/>
              </a:ext>
            </a:extLst>
          </p:cNvPr>
          <p:cNvSpPr>
            <a:spLocks noGrp="1"/>
          </p:cNvSpPr>
          <p:nvPr>
            <p:ph type="ftr" sz="quarter" idx="11"/>
          </p:nvPr>
        </p:nvSpPr>
        <p:spPr>
          <a:xfrm>
            <a:off x="4572000" y="6492875"/>
            <a:ext cx="3429000" cy="365125"/>
          </a:xfrm>
        </p:spPr>
        <p:txBody>
          <a:bodyPr/>
          <a:lstStyle>
            <a:lvl1pPr algn="l">
              <a:defRPr baseline="0" smtClean="0">
                <a:solidFill>
                  <a:schemeClr val="bg1"/>
                </a:solidFill>
              </a:defRPr>
            </a:lvl1pPr>
          </a:lstStyle>
          <a:p>
            <a:pPr>
              <a:defRPr/>
            </a:pPr>
            <a:r>
              <a:rPr lang="en-US" dirty="0"/>
              <a:t>Calidad del Aire</a:t>
            </a:r>
          </a:p>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userDrawn="1"/>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userDrawn="1"/>
        </p:nvSpPr>
        <p:spPr>
          <a:xfrm>
            <a:off x="-16042"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a:t>Click to edit Master title style</a:t>
            </a:r>
            <a:endParaRPr lang="en-US" dirty="0"/>
          </a:p>
        </p:txBody>
      </p:sp>
      <p:sp>
        <p:nvSpPr>
          <p:cNvPr id="9" name="Date Placeholder 4"/>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fld id="{4FF05D9A-DAC8-4C53-B66B-408BAA307D90}" type="datetime1">
              <a:rPr lang="en-US" smtClean="0"/>
              <a:t>5/5/21</a:t>
            </a:fld>
            <a:endParaRPr lang="en-US" dirty="0"/>
          </a:p>
        </p:txBody>
      </p:sp>
      <p:sp>
        <p:nvSpPr>
          <p:cNvPr id="11" name="Slide Number Placeholder 6"/>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
        <p:nvSpPr>
          <p:cNvPr id="13" name="TextBox 12">
            <a:extLst>
              <a:ext uri="{FF2B5EF4-FFF2-40B4-BE49-F238E27FC236}">
                <a16:creationId xmlns:a16="http://schemas.microsoft.com/office/drawing/2014/main" id="{1D8F0A5D-D0B7-BB4A-AC49-7D197DC85101}"/>
              </a:ext>
            </a:extLst>
          </p:cNvPr>
          <p:cNvSpPr txBox="1"/>
          <p:nvPr userDrawn="1"/>
        </p:nvSpPr>
        <p:spPr>
          <a:xfrm>
            <a:off x="0" y="6604745"/>
            <a:ext cx="4572000" cy="253255"/>
          </a:xfrm>
          <a:prstGeom prst="rect">
            <a:avLst/>
          </a:prstGeom>
          <a:noFill/>
        </p:spPr>
        <p:txBody>
          <a:bodyPr anchor="ctr"/>
          <a:lstStyle/>
          <a:p>
            <a:pPr algn="r" fontAlgn="auto">
              <a:spcBef>
                <a:spcPts val="0"/>
              </a:spcBef>
              <a:spcAft>
                <a:spcPts val="0"/>
              </a:spcAft>
              <a:defRPr/>
            </a:pPr>
            <a:r>
              <a:rPr lang="en-US" sz="1100" dirty="0">
                <a:solidFill>
                  <a:schemeClr val="bg1"/>
                </a:solidFill>
                <a:latin typeface="+mn-lt"/>
                <a:cs typeface="+mn-cs"/>
              </a:rPr>
              <a:t>Jorge III Altamirano </a:t>
            </a:r>
            <a:r>
              <a:rPr lang="en-US" sz="1100" dirty="0" err="1">
                <a:solidFill>
                  <a:schemeClr val="bg1"/>
                </a:solidFill>
                <a:latin typeface="+mn-lt"/>
                <a:cs typeface="+mn-cs"/>
              </a:rPr>
              <a:t>Astorga</a:t>
            </a:r>
            <a:r>
              <a:rPr lang="en-US" sz="1100" dirty="0">
                <a:solidFill>
                  <a:schemeClr val="bg1"/>
                </a:solidFill>
                <a:latin typeface="+mn-lt"/>
                <a:cs typeface="+mn-cs"/>
              </a:rPr>
              <a:t>, Luz Aurora Hernández Martínez, </a:t>
            </a:r>
          </a:p>
          <a:p>
            <a:pPr algn="r" fontAlgn="auto">
              <a:spcBef>
                <a:spcPts val="0"/>
              </a:spcBef>
              <a:spcAft>
                <a:spcPts val="0"/>
              </a:spcAft>
              <a:defRPr/>
            </a:pPr>
            <a:r>
              <a:rPr lang="en-US" sz="1100" dirty="0" err="1">
                <a:solidFill>
                  <a:schemeClr val="bg1"/>
                </a:solidFill>
                <a:latin typeface="+mn-lt"/>
                <a:cs typeface="+mn-cs"/>
              </a:rPr>
              <a:t>Ita-Andehui</a:t>
            </a:r>
            <a:r>
              <a:rPr lang="en-US" sz="1100" dirty="0">
                <a:solidFill>
                  <a:schemeClr val="bg1"/>
                </a:solidFill>
                <a:latin typeface="+mn-lt"/>
                <a:cs typeface="+mn-cs"/>
              </a:rPr>
              <a:t> Santiago Castillejos.</a:t>
            </a:r>
          </a:p>
          <a:p>
            <a:pPr algn="r" fontAlgn="auto">
              <a:spcBef>
                <a:spcPts val="0"/>
              </a:spcBef>
              <a:spcAft>
                <a:spcPts val="0"/>
              </a:spcAft>
              <a:defRPr/>
            </a:pPr>
            <a:endParaRPr lang="en-US" sz="1100" dirty="0">
              <a:solidFill>
                <a:schemeClr val="bg1"/>
              </a:solidFill>
              <a:latin typeface="+mn-lt"/>
              <a:cs typeface="+mn-cs"/>
            </a:endParaRPr>
          </a:p>
        </p:txBody>
      </p:sp>
      <p:sp>
        <p:nvSpPr>
          <p:cNvPr id="15" name="Footer Placeholder 4">
            <a:extLst>
              <a:ext uri="{FF2B5EF4-FFF2-40B4-BE49-F238E27FC236}">
                <a16:creationId xmlns:a16="http://schemas.microsoft.com/office/drawing/2014/main" id="{5415B4A9-F558-D940-9B60-8D4DBF80CC0C}"/>
              </a:ext>
            </a:extLst>
          </p:cNvPr>
          <p:cNvSpPr>
            <a:spLocks noGrp="1"/>
          </p:cNvSpPr>
          <p:nvPr>
            <p:ph type="ftr" sz="quarter" idx="11"/>
          </p:nvPr>
        </p:nvSpPr>
        <p:spPr>
          <a:xfrm>
            <a:off x="4572000" y="6492875"/>
            <a:ext cx="3429000" cy="365125"/>
          </a:xfrm>
        </p:spPr>
        <p:txBody>
          <a:bodyPr/>
          <a:lstStyle>
            <a:lvl1pPr algn="l">
              <a:defRPr baseline="0" smtClean="0">
                <a:solidFill>
                  <a:schemeClr val="bg1"/>
                </a:solidFill>
              </a:defRPr>
            </a:lvl1pPr>
          </a:lstStyle>
          <a:p>
            <a:pPr>
              <a:defRPr/>
            </a:pPr>
            <a:r>
              <a:rPr lang="en-US" dirty="0"/>
              <a:t>Calidad del Aire</a:t>
            </a:r>
          </a:p>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a:t>Click to edit Master title style</a:t>
            </a:r>
          </a:p>
        </p:txBody>
      </p:sp>
      <p:sp>
        <p:nvSpPr>
          <p:cNvPr id="11" name="Date Placeholder 6"/>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fld id="{25075E3A-870C-4809-ABC6-77B21E2CD478}" type="datetime1">
              <a:rPr lang="en-US" smtClean="0"/>
              <a:t>5/5/21</a:t>
            </a:fld>
            <a:endParaRPr lang="en-US"/>
          </a:p>
        </p:txBody>
      </p:sp>
      <p:sp>
        <p:nvSpPr>
          <p:cNvPr id="13" name="Slide Number Placeholder 8"/>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
        <p:nvSpPr>
          <p:cNvPr id="14" name="TextBox 13">
            <a:extLst>
              <a:ext uri="{FF2B5EF4-FFF2-40B4-BE49-F238E27FC236}">
                <a16:creationId xmlns:a16="http://schemas.microsoft.com/office/drawing/2014/main" id="{B488431E-5248-F845-8A0F-944E57107251}"/>
              </a:ext>
            </a:extLst>
          </p:cNvPr>
          <p:cNvSpPr txBox="1"/>
          <p:nvPr userDrawn="1"/>
        </p:nvSpPr>
        <p:spPr>
          <a:xfrm>
            <a:off x="0" y="6604745"/>
            <a:ext cx="4572000" cy="253255"/>
          </a:xfrm>
          <a:prstGeom prst="rect">
            <a:avLst/>
          </a:prstGeom>
          <a:noFill/>
        </p:spPr>
        <p:txBody>
          <a:bodyPr anchor="ctr"/>
          <a:lstStyle/>
          <a:p>
            <a:pPr algn="r" fontAlgn="auto">
              <a:spcBef>
                <a:spcPts val="0"/>
              </a:spcBef>
              <a:spcAft>
                <a:spcPts val="0"/>
              </a:spcAft>
              <a:defRPr/>
            </a:pPr>
            <a:r>
              <a:rPr lang="en-US" sz="1100" dirty="0">
                <a:solidFill>
                  <a:schemeClr val="bg1"/>
                </a:solidFill>
                <a:latin typeface="+mn-lt"/>
                <a:cs typeface="+mn-cs"/>
              </a:rPr>
              <a:t>Jorge III Altamirano </a:t>
            </a:r>
            <a:r>
              <a:rPr lang="en-US" sz="1100" dirty="0" err="1">
                <a:solidFill>
                  <a:schemeClr val="bg1"/>
                </a:solidFill>
                <a:latin typeface="+mn-lt"/>
                <a:cs typeface="+mn-cs"/>
              </a:rPr>
              <a:t>Astorga</a:t>
            </a:r>
            <a:r>
              <a:rPr lang="en-US" sz="1100" dirty="0">
                <a:solidFill>
                  <a:schemeClr val="bg1"/>
                </a:solidFill>
                <a:latin typeface="+mn-lt"/>
                <a:cs typeface="+mn-cs"/>
              </a:rPr>
              <a:t>, Luz Aurora Hernández Martínez, </a:t>
            </a:r>
          </a:p>
          <a:p>
            <a:pPr algn="r" fontAlgn="auto">
              <a:spcBef>
                <a:spcPts val="0"/>
              </a:spcBef>
              <a:spcAft>
                <a:spcPts val="0"/>
              </a:spcAft>
              <a:defRPr/>
            </a:pPr>
            <a:r>
              <a:rPr lang="en-US" sz="1100" dirty="0" err="1">
                <a:solidFill>
                  <a:schemeClr val="bg1"/>
                </a:solidFill>
                <a:latin typeface="+mn-lt"/>
                <a:cs typeface="+mn-cs"/>
              </a:rPr>
              <a:t>Ita-Andehui</a:t>
            </a:r>
            <a:r>
              <a:rPr lang="en-US" sz="1100" dirty="0">
                <a:solidFill>
                  <a:schemeClr val="bg1"/>
                </a:solidFill>
                <a:latin typeface="+mn-lt"/>
                <a:cs typeface="+mn-cs"/>
              </a:rPr>
              <a:t> Santiago Castillejos.</a:t>
            </a:r>
          </a:p>
          <a:p>
            <a:pPr algn="r" fontAlgn="auto">
              <a:spcBef>
                <a:spcPts val="0"/>
              </a:spcBef>
              <a:spcAft>
                <a:spcPts val="0"/>
              </a:spcAft>
              <a:defRPr/>
            </a:pPr>
            <a:endParaRPr lang="en-US" sz="1100" dirty="0">
              <a:solidFill>
                <a:schemeClr val="bg1"/>
              </a:solidFill>
              <a:latin typeface="+mn-lt"/>
              <a:cs typeface="+mn-cs"/>
            </a:endParaRPr>
          </a:p>
        </p:txBody>
      </p:sp>
      <p:sp>
        <p:nvSpPr>
          <p:cNvPr id="15" name="Footer Placeholder 4">
            <a:extLst>
              <a:ext uri="{FF2B5EF4-FFF2-40B4-BE49-F238E27FC236}">
                <a16:creationId xmlns:a16="http://schemas.microsoft.com/office/drawing/2014/main" id="{6D8B29FD-CA27-874A-9E42-BA3BABF9CB8B}"/>
              </a:ext>
            </a:extLst>
          </p:cNvPr>
          <p:cNvSpPr>
            <a:spLocks noGrp="1"/>
          </p:cNvSpPr>
          <p:nvPr>
            <p:ph type="ftr" sz="quarter" idx="11"/>
          </p:nvPr>
        </p:nvSpPr>
        <p:spPr>
          <a:xfrm>
            <a:off x="4572000" y="6492875"/>
            <a:ext cx="3429000" cy="365125"/>
          </a:xfrm>
        </p:spPr>
        <p:txBody>
          <a:bodyPr/>
          <a:lstStyle>
            <a:lvl1pPr algn="l">
              <a:defRPr baseline="0" smtClean="0">
                <a:solidFill>
                  <a:schemeClr val="bg1"/>
                </a:solidFill>
              </a:defRPr>
            </a:lvl1pPr>
          </a:lstStyle>
          <a:p>
            <a:pPr>
              <a:defRPr/>
            </a:pPr>
            <a:r>
              <a:rPr lang="en-US" dirty="0"/>
              <a:t>Calidad del Aire</a:t>
            </a:r>
          </a:p>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userDrawn="1"/>
        </p:nvSpPr>
        <p:spPr>
          <a:xfrm>
            <a:off x="0" y="6453336"/>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a:t>Click to edit Master title style</a:t>
            </a:r>
          </a:p>
        </p:txBody>
      </p:sp>
      <p:sp>
        <p:nvSpPr>
          <p:cNvPr id="12"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p:txBody>
      </p:sp>
      <p:sp>
        <p:nvSpPr>
          <p:cNvPr id="7"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fld id="{37887963-EBBB-4D80-84C4-5B8B6AB6C924}" type="datetime1">
              <a:rPr lang="en-US" smtClean="0"/>
              <a:t>5/5/21</a:t>
            </a:fld>
            <a:endParaRPr lang="en-US"/>
          </a:p>
        </p:txBody>
      </p:sp>
      <p:sp>
        <p:nvSpPr>
          <p:cNvPr id="8" name="Footer Placeholder 7"/>
          <p:cNvSpPr>
            <a:spLocks noGrp="1"/>
          </p:cNvSpPr>
          <p:nvPr>
            <p:ph type="ftr" sz="quarter" idx="15"/>
          </p:nvPr>
        </p:nvSpPr>
        <p:spPr>
          <a:xfrm>
            <a:off x="4572000" y="6492875"/>
            <a:ext cx="3505200" cy="365125"/>
          </a:xfrm>
        </p:spPr>
        <p:txBody>
          <a:bodyPr/>
          <a:lstStyle>
            <a:lvl1pPr algn="l">
              <a:defRPr baseline="0" smtClean="0">
                <a:solidFill>
                  <a:schemeClr val="bg1"/>
                </a:solidFill>
              </a:defRPr>
            </a:lvl1pPr>
          </a:lstStyle>
          <a:p>
            <a:pPr>
              <a:defRPr/>
            </a:pPr>
            <a:r>
              <a:rPr lang="en-US" dirty="0"/>
              <a:t>Introduction to Reciprocal Lattice</a:t>
            </a:r>
          </a:p>
        </p:txBody>
      </p:sp>
      <p:sp>
        <p:nvSpPr>
          <p:cNvPr id="9"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userDrawn="1"/>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p:txBody>
      </p:sp>
      <p:sp>
        <p:nvSpPr>
          <p:cNvPr id="5"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fld id="{C2987663-4C68-454D-9341-747DFD21BC94}" type="datetime1">
              <a:rPr lang="en-US" smtClean="0"/>
              <a:t>5/5/21</a:t>
            </a:fld>
            <a:endParaRPr lang="en-US"/>
          </a:p>
        </p:txBody>
      </p:sp>
      <p:sp>
        <p:nvSpPr>
          <p:cNvPr id="6" name="Footer Placeholder 7"/>
          <p:cNvSpPr>
            <a:spLocks noGrp="1"/>
          </p:cNvSpPr>
          <p:nvPr>
            <p:ph type="ftr" sz="quarter" idx="15"/>
          </p:nvPr>
        </p:nvSpPr>
        <p:spPr>
          <a:xfrm>
            <a:off x="4572000" y="6492875"/>
            <a:ext cx="3505200" cy="365125"/>
          </a:xfrm>
        </p:spPr>
        <p:txBody>
          <a:bodyPr/>
          <a:lstStyle>
            <a:lvl1pPr algn="l">
              <a:defRPr baseline="0" smtClean="0">
                <a:solidFill>
                  <a:schemeClr val="bg1"/>
                </a:solidFill>
              </a:defRPr>
            </a:lvl1pPr>
          </a:lstStyle>
          <a:p>
            <a:pPr>
              <a:defRPr/>
            </a:pPr>
            <a:r>
              <a:rPr lang="en-US" dirty="0"/>
              <a:t>Introduction to Reciprocal Lattice</a:t>
            </a:r>
          </a:p>
        </p:txBody>
      </p:sp>
      <p:sp>
        <p:nvSpPr>
          <p:cNvPr id="7"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1A3CDFA-330E-4CAA-8D3D-CB5AEA74F8D2}" type="datetime1">
              <a:rPr lang="en-US" smtClean="0"/>
              <a:t>5/5/21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Introduction to Reciprocal Lattice</a:t>
            </a: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97267CC-F936-4338-A5BF-4A2F6369C5A4}" type="datetime1">
              <a:rPr lang="en-US" smtClean="0"/>
              <a:t>5/5/21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Introduction to Reciprocal Lattice</a:t>
            </a: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9EC681-8D43-4411-94FF-0E685A50AF1A}" type="datetime1">
              <a:rPr lang="en-US" smtClean="0"/>
              <a:t>5/5/21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Introduction to Reciprocal Lattice</a:t>
            </a: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0C732611-0F25-4EBF-9023-C4FFDAAD1EC6}" type="datetime1">
              <a:rPr lang="en-US" smtClean="0"/>
              <a:t>5/5/21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Introduction to Reciprocal Lattices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67" r:id="rId7"/>
    <p:sldLayoutId id="2147483668" r:id="rId8"/>
    <p:sldLayoutId id="2147483669" r:id="rId9"/>
    <p:sldLayoutId id="2147483670" r:id="rId10"/>
  </p:sldLayoutIdLs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1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8194" name="Title 15"/>
          <p:cNvSpPr>
            <a:spLocks noGrp="1"/>
          </p:cNvSpPr>
          <p:nvPr>
            <p:ph type="ctrTitle"/>
          </p:nvPr>
        </p:nvSpPr>
        <p:spPr>
          <a:xfrm>
            <a:off x="609600" y="935246"/>
            <a:ext cx="7924800" cy="838200"/>
          </a:xfrm>
        </p:spPr>
        <p:txBody>
          <a:bodyPr/>
          <a:lstStyle/>
          <a:p>
            <a:r>
              <a:rPr lang="en-US" sz="4000" dirty="0">
                <a:latin typeface="Times New Roman" panose="02020603050405020304" pitchFamily="18" charset="0"/>
                <a:cs typeface="Times New Roman" panose="02020603050405020304" pitchFamily="18" charset="0"/>
              </a:rPr>
              <a:t>Calidad del </a:t>
            </a:r>
            <a:r>
              <a:rPr lang="en-US" sz="4000" dirty="0" err="1">
                <a:latin typeface="Times New Roman" panose="02020603050405020304" pitchFamily="18" charset="0"/>
                <a:cs typeface="Times New Roman" panose="02020603050405020304" pitchFamily="18" charset="0"/>
              </a:rPr>
              <a:t>aire</a:t>
            </a:r>
            <a:r>
              <a:rPr lang="en-US" sz="4000" dirty="0">
                <a:latin typeface="Times New Roman" panose="02020603050405020304" pitchFamily="18" charset="0"/>
                <a:cs typeface="Times New Roman" panose="02020603050405020304" pitchFamily="18" charset="0"/>
              </a:rPr>
              <a:t> CDMX</a:t>
            </a:r>
          </a:p>
        </p:txBody>
      </p:sp>
      <p:sp>
        <p:nvSpPr>
          <p:cNvPr id="3" name="Footer Placeholder 2"/>
          <p:cNvSpPr>
            <a:spLocks noGrp="1"/>
          </p:cNvSpPr>
          <p:nvPr>
            <p:ph type="ftr" sz="quarter" idx="11"/>
          </p:nvPr>
        </p:nvSpPr>
        <p:spPr/>
        <p:txBody>
          <a:bodyPr/>
          <a:lstStyle/>
          <a:p>
            <a:pPr>
              <a:defRPr/>
            </a:pPr>
            <a:r>
              <a:rPr lang="en-US" dirty="0"/>
              <a:t>Calidad del </a:t>
            </a:r>
            <a:r>
              <a:rPr lang="en-US" dirty="0" err="1"/>
              <a:t>aire</a:t>
            </a:r>
            <a:endParaRPr lang="en-US" dirty="0"/>
          </a:p>
        </p:txBody>
      </p:sp>
      <p:sp>
        <p:nvSpPr>
          <p:cNvPr id="4" name="Slide Number Placeholder 3"/>
          <p:cNvSpPr>
            <a:spLocks noGrp="1"/>
          </p:cNvSpPr>
          <p:nvPr>
            <p:ph type="sldNum" sz="quarter" idx="12"/>
          </p:nvPr>
        </p:nvSpPr>
        <p:spPr/>
        <p:txBody>
          <a:bodyPr/>
          <a:lstStyle/>
          <a:p>
            <a:pPr>
              <a:defRPr/>
            </a:pPr>
            <a:fld id="{C06CB4F1-E69D-4458-B775-B121381A0F56}" type="slidenum">
              <a:rPr lang="en-US" smtClean="0"/>
              <a:pPr>
                <a:defRPr/>
              </a:pPr>
              <a:t>1</a:t>
            </a:fld>
            <a:endParaRPr lang="en-US" dirty="0"/>
          </a:p>
        </p:txBody>
      </p:sp>
      <p:sp>
        <p:nvSpPr>
          <p:cNvPr id="8" name="TextBox 7"/>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hlinkClick r:id="rId3" action="ppaction://hlinksldjump"/>
              </a:rPr>
              <a:t>Introducción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843808" y="3068960"/>
            <a:ext cx="3657600" cy="1569660"/>
          </a:xfrm>
          <a:prstGeom prst="rect">
            <a:avLst/>
          </a:prstGeom>
          <a:solidFill>
            <a:schemeClr val="bg1"/>
          </a:solid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Proyecto Final de </a:t>
            </a:r>
            <a:r>
              <a:rPr lang="en-US" sz="1600" dirty="0" err="1">
                <a:latin typeface="Times New Roman" panose="02020603050405020304" pitchFamily="18" charset="0"/>
                <a:cs typeface="Times New Roman" panose="02020603050405020304" pitchFamily="18" charset="0"/>
              </a:rPr>
              <a:t>Aprendizaje</a:t>
            </a:r>
            <a:r>
              <a:rPr lang="en-US" sz="1600" dirty="0">
                <a:latin typeface="Times New Roman" panose="02020603050405020304" pitchFamily="18" charset="0"/>
                <a:cs typeface="Times New Roman" panose="02020603050405020304" pitchFamily="18" charset="0"/>
              </a:rPr>
              <a:t> de </a:t>
            </a:r>
            <a:r>
              <a:rPr lang="en-US" sz="1600" dirty="0" err="1">
                <a:latin typeface="Times New Roman" panose="02020603050405020304" pitchFamily="18" charset="0"/>
                <a:cs typeface="Times New Roman" panose="02020603050405020304" pitchFamily="18" charset="0"/>
              </a:rPr>
              <a:t>Máquina</a:t>
            </a:r>
            <a:r>
              <a:rPr lang="en-US" sz="1600" dirty="0">
                <a:latin typeface="Times New Roman" panose="02020603050405020304" pitchFamily="18" charset="0"/>
                <a:cs typeface="Times New Roman" panose="02020603050405020304" pitchFamily="18" charset="0"/>
              </a:rPr>
              <a:t> Profundo</a:t>
            </a:r>
          </a:p>
          <a:p>
            <a:pPr algn="ctr"/>
            <a:r>
              <a:rPr lang="en-US" sz="1600" dirty="0" err="1">
                <a:latin typeface="Times New Roman" panose="02020603050405020304" pitchFamily="18" charset="0"/>
                <a:cs typeface="Times New Roman" panose="02020603050405020304" pitchFamily="18" charset="0"/>
              </a:rPr>
              <a:t>Presentan</a:t>
            </a:r>
            <a:r>
              <a:rPr lang="en-US" sz="1600" dirty="0">
                <a:latin typeface="Times New Roman" panose="02020603050405020304" pitchFamily="18" charset="0"/>
                <a:cs typeface="Times New Roman" panose="02020603050405020304" pitchFamily="18" charset="0"/>
              </a:rPr>
              <a:t>: </a:t>
            </a:r>
          </a:p>
          <a:p>
            <a:pPr algn="ctr"/>
            <a:r>
              <a:rPr lang="en-US" sz="1600" dirty="0">
                <a:latin typeface="Times New Roman" panose="02020603050405020304" pitchFamily="18" charset="0"/>
                <a:cs typeface="Times New Roman" panose="02020603050405020304" pitchFamily="18" charset="0"/>
              </a:rPr>
              <a:t>Jorge III Altamirano </a:t>
            </a:r>
            <a:r>
              <a:rPr lang="en-US" sz="1600" dirty="0" err="1">
                <a:latin typeface="Times New Roman" panose="02020603050405020304" pitchFamily="18" charset="0"/>
                <a:cs typeface="Times New Roman" panose="02020603050405020304" pitchFamily="18" charset="0"/>
              </a:rPr>
              <a:t>Astorga</a:t>
            </a:r>
            <a:r>
              <a:rPr lang="en-US" sz="1600" dirty="0">
                <a:latin typeface="Times New Roman" panose="02020603050405020304" pitchFamily="18" charset="0"/>
                <a:cs typeface="Times New Roman" panose="02020603050405020304" pitchFamily="18" charset="0"/>
              </a:rPr>
              <a:t>, </a:t>
            </a:r>
          </a:p>
          <a:p>
            <a:pPr algn="ctr"/>
            <a:r>
              <a:rPr lang="en-US" sz="1600" dirty="0">
                <a:latin typeface="Times New Roman" panose="02020603050405020304" pitchFamily="18" charset="0"/>
                <a:cs typeface="Times New Roman" panose="02020603050405020304" pitchFamily="18" charset="0"/>
              </a:rPr>
              <a:t>Luz Aurora Hernández Martínez, </a:t>
            </a:r>
          </a:p>
          <a:p>
            <a:pPr algn="ctr"/>
            <a:r>
              <a:rPr lang="en-US" sz="1600" dirty="0" err="1">
                <a:latin typeface="Times New Roman" panose="02020603050405020304" pitchFamily="18" charset="0"/>
                <a:cs typeface="Times New Roman" panose="02020603050405020304" pitchFamily="18" charset="0"/>
              </a:rPr>
              <a:t>Ita-Andehui</a:t>
            </a:r>
            <a:r>
              <a:rPr lang="en-US" sz="1600" dirty="0">
                <a:latin typeface="Times New Roman" panose="02020603050405020304" pitchFamily="18" charset="0"/>
                <a:cs typeface="Times New Roman" panose="02020603050405020304" pitchFamily="18" charset="0"/>
              </a:rPr>
              <a:t> Santiago Castillejos.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 y="780047"/>
            <a:ext cx="9105900" cy="743953"/>
          </a:xfrm>
        </p:spPr>
        <p:txBody>
          <a:bodyPr/>
          <a:lstStyle/>
          <a:p>
            <a:r>
              <a:rPr lang="en-US" sz="2800" dirty="0">
                <a:latin typeface="Times New Roman" panose="02020603050405020304" pitchFamily="18" charset="0"/>
                <a:cs typeface="Times New Roman" panose="02020603050405020304" pitchFamily="18" charset="0"/>
              </a:rPr>
              <a:t>EDA</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7" name="Footer Placeholder 2">
            <a:extLst>
              <a:ext uri="{FF2B5EF4-FFF2-40B4-BE49-F238E27FC236}">
                <a16:creationId xmlns:a16="http://schemas.microsoft.com/office/drawing/2014/main" id="{AF0586B3-A03C-144E-873A-677A833A4487}"/>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9" name="TextBox 8">
            <a:extLst>
              <a:ext uri="{FF2B5EF4-FFF2-40B4-BE49-F238E27FC236}">
                <a16:creationId xmlns:a16="http://schemas.microsoft.com/office/drawing/2014/main" id="{D77AC55E-D82A-5547-B243-586319737649}"/>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Introducción</a:t>
            </a:r>
            <a:r>
              <a:rPr lang="es-ES_tradnl" sz="800" b="1" u="sng" dirty="0">
                <a:solidFill>
                  <a:srgbClr val="7F7F7F"/>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172" name="Picture 4">
            <a:extLst>
              <a:ext uri="{FF2B5EF4-FFF2-40B4-BE49-F238E27FC236}">
                <a16:creationId xmlns:a16="http://schemas.microsoft.com/office/drawing/2014/main" id="{468D1AD2-7730-1942-A1B7-A48251DEB4C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73200" y="1767681"/>
            <a:ext cx="6045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35903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 y="780047"/>
            <a:ext cx="9105900" cy="743953"/>
          </a:xfrm>
        </p:spPr>
        <p:txBody>
          <a:bodyPr/>
          <a:lstStyle/>
          <a:p>
            <a:r>
              <a:rPr lang="en-US" sz="2800" dirty="0">
                <a:latin typeface="Times New Roman" panose="02020603050405020304" pitchFamily="18" charset="0"/>
                <a:cs typeface="Times New Roman" panose="02020603050405020304" pitchFamily="18" charset="0"/>
              </a:rPr>
              <a:t>EDA</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7" name="Footer Placeholder 2">
            <a:extLst>
              <a:ext uri="{FF2B5EF4-FFF2-40B4-BE49-F238E27FC236}">
                <a16:creationId xmlns:a16="http://schemas.microsoft.com/office/drawing/2014/main" id="{AF0586B3-A03C-144E-873A-677A833A4487}"/>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9" name="TextBox 8">
            <a:extLst>
              <a:ext uri="{FF2B5EF4-FFF2-40B4-BE49-F238E27FC236}">
                <a16:creationId xmlns:a16="http://schemas.microsoft.com/office/drawing/2014/main" id="{D77AC55E-D82A-5547-B243-586319737649}"/>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Introducción</a:t>
            </a:r>
            <a:r>
              <a:rPr lang="es-ES_tradnl" sz="800" b="1" u="sng" dirty="0">
                <a:solidFill>
                  <a:srgbClr val="7F7F7F"/>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9F8F37DC-23E9-6949-9B98-B6763D7404E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11300" y="1767681"/>
            <a:ext cx="5969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39556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 y="780047"/>
            <a:ext cx="9105900" cy="743953"/>
          </a:xfrm>
        </p:spPr>
        <p:txBody>
          <a:bodyPr/>
          <a:lstStyle/>
          <a:p>
            <a:r>
              <a:rPr lang="en-US" sz="2800" dirty="0">
                <a:latin typeface="Times New Roman" panose="02020603050405020304" pitchFamily="18" charset="0"/>
                <a:cs typeface="Times New Roman" panose="02020603050405020304" pitchFamily="18" charset="0"/>
              </a:rPr>
              <a:t>EDA</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
        <p:nvSpPr>
          <p:cNvPr id="7" name="Footer Placeholder 2">
            <a:extLst>
              <a:ext uri="{FF2B5EF4-FFF2-40B4-BE49-F238E27FC236}">
                <a16:creationId xmlns:a16="http://schemas.microsoft.com/office/drawing/2014/main" id="{AF0586B3-A03C-144E-873A-677A833A4487}"/>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9" name="TextBox 8">
            <a:extLst>
              <a:ext uri="{FF2B5EF4-FFF2-40B4-BE49-F238E27FC236}">
                <a16:creationId xmlns:a16="http://schemas.microsoft.com/office/drawing/2014/main" id="{D77AC55E-D82A-5547-B243-586319737649}"/>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Introducción</a:t>
            </a:r>
            <a:r>
              <a:rPr lang="es-ES_tradnl" sz="800" b="1" u="sng" dirty="0">
                <a:solidFill>
                  <a:srgbClr val="7F7F7F"/>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D50E5DC6-16B1-6E4C-A439-D39BCF700E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73200" y="1767681"/>
            <a:ext cx="6045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3498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 y="780047"/>
            <a:ext cx="9105900" cy="743953"/>
          </a:xfrm>
        </p:spPr>
        <p:txBody>
          <a:bodyPr/>
          <a:lstStyle/>
          <a:p>
            <a:r>
              <a:rPr lang="en-US" sz="2800" dirty="0">
                <a:latin typeface="Times New Roman" panose="02020603050405020304" pitchFamily="18" charset="0"/>
                <a:cs typeface="Times New Roman" panose="02020603050405020304" pitchFamily="18" charset="0"/>
              </a:rPr>
              <a:t>EDA</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13</a:t>
            </a:fld>
            <a:endParaRPr lang="en-US"/>
          </a:p>
        </p:txBody>
      </p:sp>
      <p:sp>
        <p:nvSpPr>
          <p:cNvPr id="7" name="Footer Placeholder 2">
            <a:extLst>
              <a:ext uri="{FF2B5EF4-FFF2-40B4-BE49-F238E27FC236}">
                <a16:creationId xmlns:a16="http://schemas.microsoft.com/office/drawing/2014/main" id="{AF0586B3-A03C-144E-873A-677A833A4487}"/>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9" name="TextBox 8">
            <a:extLst>
              <a:ext uri="{FF2B5EF4-FFF2-40B4-BE49-F238E27FC236}">
                <a16:creationId xmlns:a16="http://schemas.microsoft.com/office/drawing/2014/main" id="{D77AC55E-D82A-5547-B243-586319737649}"/>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Introducción</a:t>
            </a:r>
            <a:r>
              <a:rPr lang="es-ES_tradnl" sz="800" b="1" u="sng" dirty="0">
                <a:solidFill>
                  <a:srgbClr val="7F7F7F"/>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475A097F-24D2-D141-967C-8FF68520E0A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43050" y="1767681"/>
            <a:ext cx="59055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40496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 y="780047"/>
            <a:ext cx="9105900" cy="743953"/>
          </a:xfrm>
        </p:spPr>
        <p:txBody>
          <a:bodyPr/>
          <a:lstStyle/>
          <a:p>
            <a:r>
              <a:rPr lang="en-US" sz="2800" dirty="0">
                <a:latin typeface="Times New Roman" panose="02020603050405020304" pitchFamily="18" charset="0"/>
                <a:cs typeface="Times New Roman" panose="02020603050405020304" pitchFamily="18" charset="0"/>
              </a:rPr>
              <a:t>EDA: </a:t>
            </a:r>
            <a:r>
              <a:rPr lang="en-US" sz="2800" dirty="0" err="1">
                <a:latin typeface="Times New Roman" panose="02020603050405020304" pitchFamily="18" charset="0"/>
                <a:cs typeface="Times New Roman" panose="02020603050405020304" pitchFamily="18" charset="0"/>
              </a:rPr>
              <a:t>datos</a:t>
            </a:r>
            <a:r>
              <a:rPr lang="en-US" sz="2800" dirty="0">
                <a:latin typeface="Times New Roman" panose="02020603050405020304" pitchFamily="18" charset="0"/>
                <a:cs typeface="Times New Roman" panose="02020603050405020304" pitchFamily="18" charset="0"/>
              </a:rPr>
              <a:t> SINAICA</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14</a:t>
            </a:fld>
            <a:endParaRPr lang="en-US"/>
          </a:p>
        </p:txBody>
      </p:sp>
      <p:sp>
        <p:nvSpPr>
          <p:cNvPr id="7" name="Footer Placeholder 2">
            <a:extLst>
              <a:ext uri="{FF2B5EF4-FFF2-40B4-BE49-F238E27FC236}">
                <a16:creationId xmlns:a16="http://schemas.microsoft.com/office/drawing/2014/main" id="{AF0586B3-A03C-144E-873A-677A833A4487}"/>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9" name="TextBox 8">
            <a:extLst>
              <a:ext uri="{FF2B5EF4-FFF2-40B4-BE49-F238E27FC236}">
                <a16:creationId xmlns:a16="http://schemas.microsoft.com/office/drawing/2014/main" id="{D77AC55E-D82A-5547-B243-586319737649}"/>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Introducción</a:t>
            </a:r>
            <a:r>
              <a:rPr lang="es-ES_tradnl" sz="800" b="1" u="sng" dirty="0">
                <a:solidFill>
                  <a:srgbClr val="7F7F7F"/>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11266" name="Picture 2" descr="Mapa de Estaciones Cercanas">
            <a:extLst>
              <a:ext uri="{FF2B5EF4-FFF2-40B4-BE49-F238E27FC236}">
                <a16:creationId xmlns:a16="http://schemas.microsoft.com/office/drawing/2014/main" id="{0A4E4B54-A7A7-AC41-ACAA-7FBA789389C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78499" y="1844824"/>
            <a:ext cx="4987001" cy="4416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54275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 y="780047"/>
            <a:ext cx="9105900" cy="743953"/>
          </a:xfrm>
        </p:spPr>
        <p:txBody>
          <a:bodyPr/>
          <a:lstStyle/>
          <a:p>
            <a:r>
              <a:rPr lang="en-US" sz="2800" dirty="0">
                <a:latin typeface="Times New Roman" panose="02020603050405020304" pitchFamily="18" charset="0"/>
                <a:cs typeface="Times New Roman" panose="02020603050405020304" pitchFamily="18" charset="0"/>
              </a:rPr>
              <a:t>EDA: </a:t>
            </a:r>
            <a:r>
              <a:rPr lang="en-US" sz="2800" dirty="0" err="1">
                <a:latin typeface="Times New Roman" panose="02020603050405020304" pitchFamily="18" charset="0"/>
                <a:cs typeface="Times New Roman" panose="02020603050405020304" pitchFamily="18" charset="0"/>
              </a:rPr>
              <a:t>datos</a:t>
            </a:r>
            <a:r>
              <a:rPr lang="en-US" sz="2800" dirty="0">
                <a:latin typeface="Times New Roman" panose="02020603050405020304" pitchFamily="18" charset="0"/>
                <a:cs typeface="Times New Roman" panose="02020603050405020304" pitchFamily="18" charset="0"/>
              </a:rPr>
              <a:t> SINAICA</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15</a:t>
            </a:fld>
            <a:endParaRPr lang="en-US"/>
          </a:p>
        </p:txBody>
      </p:sp>
      <p:sp>
        <p:nvSpPr>
          <p:cNvPr id="7" name="Footer Placeholder 2">
            <a:extLst>
              <a:ext uri="{FF2B5EF4-FFF2-40B4-BE49-F238E27FC236}">
                <a16:creationId xmlns:a16="http://schemas.microsoft.com/office/drawing/2014/main" id="{AF0586B3-A03C-144E-873A-677A833A4487}"/>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9" name="TextBox 8">
            <a:extLst>
              <a:ext uri="{FF2B5EF4-FFF2-40B4-BE49-F238E27FC236}">
                <a16:creationId xmlns:a16="http://schemas.microsoft.com/office/drawing/2014/main" id="{D77AC55E-D82A-5547-B243-586319737649}"/>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Introducción</a:t>
            </a:r>
            <a:r>
              <a:rPr lang="es-ES_tradnl" sz="800" b="1" u="sng" dirty="0">
                <a:solidFill>
                  <a:srgbClr val="7F7F7F"/>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12290" name="Picture 2">
            <a:extLst>
              <a:ext uri="{FF2B5EF4-FFF2-40B4-BE49-F238E27FC236}">
                <a16:creationId xmlns:a16="http://schemas.microsoft.com/office/drawing/2014/main" id="{E5DBB072-81C9-2848-9DEE-344D26009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995" y="1721845"/>
            <a:ext cx="5684400" cy="4496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86529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 y="780047"/>
            <a:ext cx="9105900" cy="743953"/>
          </a:xfrm>
        </p:spPr>
        <p:txBody>
          <a:bodyPr/>
          <a:lstStyle/>
          <a:p>
            <a:r>
              <a:rPr lang="en-US" sz="2800" dirty="0">
                <a:latin typeface="Times New Roman" panose="02020603050405020304" pitchFamily="18" charset="0"/>
                <a:cs typeface="Times New Roman" panose="02020603050405020304" pitchFamily="18" charset="0"/>
              </a:rPr>
              <a:t>EDA: </a:t>
            </a:r>
            <a:r>
              <a:rPr lang="en-US" sz="2800" dirty="0" err="1">
                <a:latin typeface="Times New Roman" panose="02020603050405020304" pitchFamily="18" charset="0"/>
                <a:cs typeface="Times New Roman" panose="02020603050405020304" pitchFamily="18" charset="0"/>
              </a:rPr>
              <a:t>datos</a:t>
            </a:r>
            <a:r>
              <a:rPr lang="en-US" sz="2800" dirty="0">
                <a:latin typeface="Times New Roman" panose="02020603050405020304" pitchFamily="18" charset="0"/>
                <a:cs typeface="Times New Roman" panose="02020603050405020304" pitchFamily="18" charset="0"/>
              </a:rPr>
              <a:t> SINAICA</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16</a:t>
            </a:fld>
            <a:endParaRPr lang="en-US"/>
          </a:p>
        </p:txBody>
      </p:sp>
      <p:sp>
        <p:nvSpPr>
          <p:cNvPr id="7" name="Footer Placeholder 2">
            <a:extLst>
              <a:ext uri="{FF2B5EF4-FFF2-40B4-BE49-F238E27FC236}">
                <a16:creationId xmlns:a16="http://schemas.microsoft.com/office/drawing/2014/main" id="{AF0586B3-A03C-144E-873A-677A833A4487}"/>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9" name="TextBox 8">
            <a:extLst>
              <a:ext uri="{FF2B5EF4-FFF2-40B4-BE49-F238E27FC236}">
                <a16:creationId xmlns:a16="http://schemas.microsoft.com/office/drawing/2014/main" id="{D77AC55E-D82A-5547-B243-586319737649}"/>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Introducción</a:t>
            </a:r>
            <a:r>
              <a:rPr lang="es-ES_tradnl" sz="800" b="1" u="sng" dirty="0">
                <a:solidFill>
                  <a:srgbClr val="7F7F7F"/>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13314" name="Picture 2">
            <a:extLst>
              <a:ext uri="{FF2B5EF4-FFF2-40B4-BE49-F238E27FC236}">
                <a16:creationId xmlns:a16="http://schemas.microsoft.com/office/drawing/2014/main" id="{EFAA11DC-63F8-BC4D-B54A-C24D0A377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 y="1679345"/>
            <a:ext cx="4320480" cy="471682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2038F67E-1415-894C-9E12-C0F59D0053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805" y="1650024"/>
            <a:ext cx="4667691" cy="471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76281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err="1">
                <a:latin typeface="Times New Roman" panose="02020603050405020304" pitchFamily="18" charset="0"/>
                <a:cs typeface="Times New Roman" panose="02020603050405020304" pitchFamily="18" charset="0"/>
              </a:rPr>
              <a:t>Trabajo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relacionado</a:t>
            </a:r>
            <a:endParaRPr lang="en-US" sz="3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17</a:t>
            </a:fld>
            <a:endParaRPr lang="en-US"/>
          </a:p>
        </p:txBody>
      </p:sp>
      <p:sp>
        <p:nvSpPr>
          <p:cNvPr id="9" name="Footer Placeholder 2">
            <a:extLst>
              <a:ext uri="{FF2B5EF4-FFF2-40B4-BE49-F238E27FC236}">
                <a16:creationId xmlns:a16="http://schemas.microsoft.com/office/drawing/2014/main" id="{B04A68C7-6F35-504C-8373-CA813FC0AC60}"/>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11" name="TextBox 10">
            <a:extLst>
              <a:ext uri="{FF2B5EF4-FFF2-40B4-BE49-F238E27FC236}">
                <a16:creationId xmlns:a16="http://schemas.microsoft.com/office/drawing/2014/main" id="{EFBEF6E1-F767-FF49-A06B-E2C5C20466C0}"/>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hlinkClick r:id="rId2" action="ppaction://hlinksldjump"/>
              </a:rPr>
              <a:t>Introducción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2" name="Content Placeholder 1">
            <a:extLst>
              <a:ext uri="{FF2B5EF4-FFF2-40B4-BE49-F238E27FC236}">
                <a16:creationId xmlns:a16="http://schemas.microsoft.com/office/drawing/2014/main" id="{7936950D-E73B-D240-883F-D114383F65F8}"/>
              </a:ext>
            </a:extLst>
          </p:cNvPr>
          <p:cNvSpPr>
            <a:spLocks noGrp="1"/>
          </p:cNvSpPr>
          <p:nvPr>
            <p:ph idx="1"/>
          </p:nvPr>
        </p:nvSpPr>
        <p:spPr>
          <a:xfrm>
            <a:off x="251520" y="1730077"/>
            <a:ext cx="8443664" cy="4556720"/>
          </a:xfrm>
        </p:spPr>
        <p:txBody>
          <a:bodyPr/>
          <a:lstStyle/>
          <a:p>
            <a:pPr marL="0" indent="0">
              <a:buNone/>
            </a:pPr>
            <a:r>
              <a:rPr lang="es-ES_tradnl" sz="2000" i="1" dirty="0">
                <a:latin typeface="Times New Roman" panose="02020603050405020304" pitchFamily="18" charset="0"/>
                <a:cs typeface="Times New Roman" panose="02020603050405020304" pitchFamily="18" charset="0"/>
              </a:rPr>
              <a:t>Hemos realizado algunos trabajos previos (1) y buscado artículos relacionados que describimos a continuación:</a:t>
            </a:r>
          </a:p>
          <a:p>
            <a:pPr>
              <a:buFont typeface="Arial" panose="020B0604020202020204" pitchFamily="34" charset="0"/>
              <a:buChar char="•"/>
            </a:pPr>
            <a:endParaRPr lang="es-ES_tradnl" sz="2000" i="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ES_tradnl" sz="2000" i="1" dirty="0">
                <a:latin typeface="Times New Roman" panose="02020603050405020304" pitchFamily="18" charset="0"/>
                <a:cs typeface="Times New Roman" panose="02020603050405020304" pitchFamily="18" charset="0"/>
              </a:rPr>
              <a:t>Examen final para la materia de "Modelos de Gran Escala" con la Prof. Liliana Millán, donde se estudiaron la relación de las estaciones de </a:t>
            </a:r>
            <a:r>
              <a:rPr lang="es-ES_tradnl" sz="2000" i="1" dirty="0" err="1">
                <a:latin typeface="Times New Roman" panose="02020603050405020304" pitchFamily="18" charset="0"/>
                <a:cs typeface="Times New Roman" panose="02020603050405020304" pitchFamily="18" charset="0"/>
              </a:rPr>
              <a:t>biciletas</a:t>
            </a:r>
            <a:r>
              <a:rPr lang="es-ES_tradnl" sz="2000" i="1" dirty="0">
                <a:latin typeface="Times New Roman" panose="02020603050405020304" pitchFamily="18" charset="0"/>
                <a:cs typeface="Times New Roman" panose="02020603050405020304" pitchFamily="18" charset="0"/>
              </a:rPr>
              <a:t> "</a:t>
            </a:r>
            <a:r>
              <a:rPr lang="es-ES_tradnl" sz="2000" i="1" dirty="0" err="1">
                <a:latin typeface="Times New Roman" panose="02020603050405020304" pitchFamily="18" charset="0"/>
                <a:cs typeface="Times New Roman" panose="02020603050405020304" pitchFamily="18" charset="0"/>
              </a:rPr>
              <a:t>Ecobici</a:t>
            </a:r>
            <a:r>
              <a:rPr lang="es-ES_tradnl" sz="2000" i="1" dirty="0">
                <a:latin typeface="Times New Roman" panose="02020603050405020304" pitchFamily="18" charset="0"/>
                <a:cs typeface="Times New Roman" panose="02020603050405020304" pitchFamily="18" charset="0"/>
              </a:rPr>
              <a:t>" con la calidad del aire en las inmediaciones.</a:t>
            </a:r>
          </a:p>
          <a:p>
            <a:pPr>
              <a:buFont typeface="Arial" panose="020B0604020202020204" pitchFamily="34" charset="0"/>
              <a:buChar char="•"/>
            </a:pPr>
            <a:endParaRPr lang="es-ES_tradnl" sz="2000" i="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ES_tradnl" sz="2000" i="1" dirty="0" err="1">
                <a:latin typeface="Times New Roman" panose="02020603050405020304" pitchFamily="18" charset="0"/>
                <a:cs typeface="Times New Roman" panose="02020603050405020304" pitchFamily="18" charset="0"/>
              </a:rPr>
              <a:t>Development</a:t>
            </a:r>
            <a:r>
              <a:rPr lang="es-ES_tradnl" sz="2000" i="1" dirty="0">
                <a:latin typeface="Times New Roman" panose="02020603050405020304" pitchFamily="18" charset="0"/>
                <a:cs typeface="Times New Roman" panose="02020603050405020304" pitchFamily="18" charset="0"/>
              </a:rPr>
              <a:t> of </a:t>
            </a:r>
            <a:r>
              <a:rPr lang="es-ES_tradnl" sz="2000" i="1" dirty="0" err="1">
                <a:latin typeface="Times New Roman" panose="02020603050405020304" pitchFamily="18" charset="0"/>
                <a:cs typeface="Times New Roman" panose="02020603050405020304" pitchFamily="18" charset="0"/>
              </a:rPr>
              <a:t>indoor</a:t>
            </a:r>
            <a:r>
              <a:rPr lang="es-ES_tradnl" sz="2000" i="1" dirty="0">
                <a:latin typeface="Times New Roman" panose="02020603050405020304" pitchFamily="18" charset="0"/>
                <a:cs typeface="Times New Roman" panose="02020603050405020304" pitchFamily="18" charset="0"/>
              </a:rPr>
              <a:t> </a:t>
            </a:r>
            <a:r>
              <a:rPr lang="es-ES_tradnl" sz="2000" i="1" dirty="0" err="1">
                <a:latin typeface="Times New Roman" panose="02020603050405020304" pitchFamily="18" charset="0"/>
                <a:cs typeface="Times New Roman" panose="02020603050405020304" pitchFamily="18" charset="0"/>
              </a:rPr>
              <a:t>environmental</a:t>
            </a:r>
            <a:r>
              <a:rPr lang="es-ES_tradnl" sz="2000" i="1" dirty="0">
                <a:latin typeface="Times New Roman" panose="02020603050405020304" pitchFamily="18" charset="0"/>
                <a:cs typeface="Times New Roman" panose="02020603050405020304" pitchFamily="18" charset="0"/>
              </a:rPr>
              <a:t> </a:t>
            </a:r>
            <a:r>
              <a:rPr lang="es-ES_tradnl" sz="2000" i="1" dirty="0" err="1">
                <a:latin typeface="Times New Roman" panose="02020603050405020304" pitchFamily="18" charset="0"/>
                <a:cs typeface="Times New Roman" panose="02020603050405020304" pitchFamily="18" charset="0"/>
              </a:rPr>
              <a:t>index</a:t>
            </a:r>
            <a:r>
              <a:rPr lang="es-ES_tradnl" sz="2000" i="1" dirty="0">
                <a:latin typeface="Times New Roman" panose="02020603050405020304" pitchFamily="18" charset="0"/>
                <a:cs typeface="Times New Roman" panose="02020603050405020304" pitchFamily="18" charset="0"/>
              </a:rPr>
              <a:t>: Air </a:t>
            </a:r>
            <a:r>
              <a:rPr lang="es-ES_tradnl" sz="2000" i="1" dirty="0" err="1">
                <a:latin typeface="Times New Roman" panose="02020603050405020304" pitchFamily="18" charset="0"/>
                <a:cs typeface="Times New Roman" panose="02020603050405020304" pitchFamily="18" charset="0"/>
              </a:rPr>
              <a:t>quality</a:t>
            </a:r>
            <a:r>
              <a:rPr lang="es-ES_tradnl" sz="2000" i="1" dirty="0">
                <a:latin typeface="Times New Roman" panose="02020603050405020304" pitchFamily="18" charset="0"/>
                <a:cs typeface="Times New Roman" panose="02020603050405020304" pitchFamily="18" charset="0"/>
              </a:rPr>
              <a:t> </a:t>
            </a:r>
            <a:r>
              <a:rPr lang="es-ES_tradnl" sz="2000" i="1" dirty="0" err="1">
                <a:latin typeface="Times New Roman" panose="02020603050405020304" pitchFamily="18" charset="0"/>
                <a:cs typeface="Times New Roman" panose="02020603050405020304" pitchFamily="18" charset="0"/>
              </a:rPr>
              <a:t>index</a:t>
            </a:r>
            <a:r>
              <a:rPr lang="es-ES_tradnl" sz="2000" i="1" dirty="0">
                <a:latin typeface="Times New Roman" panose="02020603050405020304" pitchFamily="18" charset="0"/>
                <a:cs typeface="Times New Roman" panose="02020603050405020304" pitchFamily="18" charset="0"/>
              </a:rPr>
              <a:t> and </a:t>
            </a:r>
            <a:r>
              <a:rPr lang="es-ES_tradnl" sz="2000" i="1" dirty="0" err="1">
                <a:latin typeface="Times New Roman" panose="02020603050405020304" pitchFamily="18" charset="0"/>
                <a:cs typeface="Times New Roman" panose="02020603050405020304" pitchFamily="18" charset="0"/>
              </a:rPr>
              <a:t>thermal</a:t>
            </a:r>
            <a:r>
              <a:rPr lang="es-ES_tradnl" sz="2000" i="1" dirty="0">
                <a:latin typeface="Times New Roman" panose="02020603050405020304" pitchFamily="18" charset="0"/>
                <a:cs typeface="Times New Roman" panose="02020603050405020304" pitchFamily="18" charset="0"/>
              </a:rPr>
              <a:t> </a:t>
            </a:r>
            <a:r>
              <a:rPr lang="es-ES_tradnl" sz="2000" i="1" dirty="0" err="1">
                <a:latin typeface="Times New Roman" panose="02020603050405020304" pitchFamily="18" charset="0"/>
                <a:cs typeface="Times New Roman" panose="02020603050405020304" pitchFamily="18" charset="0"/>
              </a:rPr>
              <a:t>comfort</a:t>
            </a:r>
            <a:r>
              <a:rPr lang="es-ES_tradnl" sz="2000" i="1" dirty="0">
                <a:latin typeface="Times New Roman" panose="02020603050405020304" pitchFamily="18" charset="0"/>
                <a:cs typeface="Times New Roman" panose="02020603050405020304" pitchFamily="18" charset="0"/>
              </a:rPr>
              <a:t> </a:t>
            </a:r>
            <a:r>
              <a:rPr lang="es-ES_tradnl" sz="2000" i="1" dirty="0" err="1">
                <a:latin typeface="Times New Roman" panose="02020603050405020304" pitchFamily="18" charset="0"/>
                <a:cs typeface="Times New Roman" panose="02020603050405020304" pitchFamily="18" charset="0"/>
              </a:rPr>
              <a:t>index</a:t>
            </a:r>
            <a:r>
              <a:rPr lang="es-ES_tradnl" sz="2000" i="1" dirty="0">
                <a:latin typeface="Times New Roman" panose="02020603050405020304" pitchFamily="18" charset="0"/>
                <a:cs typeface="Times New Roman" panose="02020603050405020304" pitchFamily="18" charset="0"/>
              </a:rPr>
              <a:t>. Referido en la bibliografía.</a:t>
            </a:r>
          </a:p>
        </p:txBody>
      </p:sp>
    </p:spTree>
    <p:extLst>
      <p:ext uri="{BB962C8B-B14F-4D97-AF65-F5344CB8AC3E}">
        <p14:creationId xmlns:p14="http://schemas.microsoft.com/office/powerpoint/2010/main" val="279042197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err="1">
                <a:latin typeface="Times New Roman" panose="02020603050405020304" pitchFamily="18" charset="0"/>
                <a:cs typeface="Times New Roman" panose="02020603050405020304" pitchFamily="18" charset="0"/>
              </a:rPr>
              <a:t>Solución</a:t>
            </a:r>
            <a:endParaRPr lang="en-US" sz="3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18</a:t>
            </a:fld>
            <a:endParaRPr lang="en-US"/>
          </a:p>
        </p:txBody>
      </p:sp>
      <p:sp>
        <p:nvSpPr>
          <p:cNvPr id="9" name="Footer Placeholder 2">
            <a:extLst>
              <a:ext uri="{FF2B5EF4-FFF2-40B4-BE49-F238E27FC236}">
                <a16:creationId xmlns:a16="http://schemas.microsoft.com/office/drawing/2014/main" id="{B04A68C7-6F35-504C-8373-CA813FC0AC60}"/>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11" name="TextBox 10">
            <a:extLst>
              <a:ext uri="{FF2B5EF4-FFF2-40B4-BE49-F238E27FC236}">
                <a16:creationId xmlns:a16="http://schemas.microsoft.com/office/drawing/2014/main" id="{EFBEF6E1-F767-FF49-A06B-E2C5C20466C0}"/>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hlinkClick r:id="rId2" action="ppaction://hlinksldjump"/>
              </a:rPr>
              <a:t>Introducción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2" name="Content Placeholder 1">
            <a:extLst>
              <a:ext uri="{FF2B5EF4-FFF2-40B4-BE49-F238E27FC236}">
                <a16:creationId xmlns:a16="http://schemas.microsoft.com/office/drawing/2014/main" id="{7936950D-E73B-D240-883F-D114383F65F8}"/>
              </a:ext>
            </a:extLst>
          </p:cNvPr>
          <p:cNvSpPr>
            <a:spLocks noGrp="1"/>
          </p:cNvSpPr>
          <p:nvPr>
            <p:ph idx="1"/>
          </p:nvPr>
        </p:nvSpPr>
        <p:spPr>
          <a:xfrm>
            <a:off x="251520" y="1730077"/>
            <a:ext cx="8443664" cy="4556720"/>
          </a:xfrm>
        </p:spPr>
        <p:txBody>
          <a:bodyPr/>
          <a:lstStyle/>
          <a:p>
            <a:pPr marL="0" indent="0">
              <a:buNone/>
            </a:pPr>
            <a:r>
              <a:rPr lang="es-ES_tradnl" sz="1800" i="1" dirty="0">
                <a:latin typeface="Times New Roman" panose="02020603050405020304" pitchFamily="18" charset="0"/>
                <a:cs typeface="Times New Roman" panose="02020603050405020304" pitchFamily="18" charset="0"/>
              </a:rPr>
              <a:t>El uso de Deep </a:t>
            </a:r>
            <a:r>
              <a:rPr lang="es-ES_tradnl" sz="1800" i="1" dirty="0" err="1">
                <a:latin typeface="Times New Roman" panose="02020603050405020304" pitchFamily="18" charset="0"/>
                <a:cs typeface="Times New Roman" panose="02020603050405020304" pitchFamily="18" charset="0"/>
              </a:rPr>
              <a:t>Learning</a:t>
            </a:r>
            <a:r>
              <a:rPr lang="es-ES_tradnl" sz="1800" i="1" dirty="0">
                <a:latin typeface="Times New Roman" panose="02020603050405020304" pitchFamily="18" charset="0"/>
                <a:cs typeface="Times New Roman" panose="02020603050405020304" pitchFamily="18" charset="0"/>
              </a:rPr>
              <a:t> para el pronóstico de series temporales supera las desventajas tradicionales del aprendizaje automático con muchos enfoques diferentes. En este proyecto se presentan 5 arquitecturas de aprendizaje profundo diferentes para el pronóstico de nuestra serie </a:t>
            </a:r>
            <a:r>
              <a:rPr lang="es-ES_tradnl" sz="1800" i="1" dirty="0" err="1">
                <a:latin typeface="Times New Roman" panose="02020603050405020304" pitchFamily="18" charset="0"/>
                <a:cs typeface="Times New Roman" panose="02020603050405020304" pitchFamily="18" charset="0"/>
              </a:rPr>
              <a:t>temporale</a:t>
            </a:r>
            <a:r>
              <a:rPr lang="es-ES_tradnl" sz="1800" i="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s-ES_tradnl" sz="1800" i="1" dirty="0">
                <a:latin typeface="Times New Roman" panose="02020603050405020304" pitchFamily="18" charset="0"/>
                <a:cs typeface="Times New Roman" panose="02020603050405020304" pitchFamily="18" charset="0"/>
              </a:rPr>
              <a:t>Redes neuronales recurrentes (</a:t>
            </a:r>
            <a:r>
              <a:rPr lang="es-ES_tradnl" sz="1800" b="1" i="1" dirty="0">
                <a:latin typeface="Times New Roman" panose="02020603050405020304" pitchFamily="18" charset="0"/>
                <a:cs typeface="Times New Roman" panose="02020603050405020304" pitchFamily="18" charset="0"/>
              </a:rPr>
              <a:t>RNN</a:t>
            </a:r>
            <a:r>
              <a:rPr lang="es-ES_tradnl" sz="1800" i="1" dirty="0">
                <a:latin typeface="Times New Roman" panose="02020603050405020304" pitchFamily="18" charset="0"/>
                <a:cs typeface="Times New Roman" panose="02020603050405020304" pitchFamily="18" charset="0"/>
              </a:rPr>
              <a:t>), que son la arquitectura más clásica y utilizada para problemas de predicción de series temporales;</a:t>
            </a:r>
          </a:p>
          <a:p>
            <a:pPr>
              <a:buFont typeface="Arial" panose="020B0604020202020204" pitchFamily="34" charset="0"/>
              <a:buChar char="•"/>
            </a:pPr>
            <a:r>
              <a:rPr lang="es-ES_tradnl" sz="1800" i="1" dirty="0">
                <a:latin typeface="Times New Roman" panose="02020603050405020304" pitchFamily="18" charset="0"/>
                <a:cs typeface="Times New Roman" panose="02020603050405020304" pitchFamily="18" charset="0"/>
              </a:rPr>
              <a:t>Long Short-</a:t>
            </a:r>
            <a:r>
              <a:rPr lang="es-ES_tradnl" sz="1800" i="1" dirty="0" err="1">
                <a:latin typeface="Times New Roman" panose="02020603050405020304" pitchFamily="18" charset="0"/>
                <a:cs typeface="Times New Roman" panose="02020603050405020304" pitchFamily="18" charset="0"/>
              </a:rPr>
              <a:t>Term</a:t>
            </a:r>
            <a:r>
              <a:rPr lang="es-ES_tradnl" sz="1800" i="1" dirty="0">
                <a:latin typeface="Times New Roman" panose="02020603050405020304" pitchFamily="18" charset="0"/>
                <a:cs typeface="Times New Roman" panose="02020603050405020304" pitchFamily="18" charset="0"/>
              </a:rPr>
              <a:t> </a:t>
            </a:r>
            <a:r>
              <a:rPr lang="es-ES_tradnl" sz="1800" i="1" dirty="0" err="1">
                <a:latin typeface="Times New Roman" panose="02020603050405020304" pitchFamily="18" charset="0"/>
                <a:cs typeface="Times New Roman" panose="02020603050405020304" pitchFamily="18" charset="0"/>
              </a:rPr>
              <a:t>Memory</a:t>
            </a:r>
            <a:r>
              <a:rPr lang="es-ES_tradnl" sz="1800" i="1" dirty="0">
                <a:latin typeface="Times New Roman" panose="02020603050405020304" pitchFamily="18" charset="0"/>
                <a:cs typeface="Times New Roman" panose="02020603050405020304" pitchFamily="18" charset="0"/>
              </a:rPr>
              <a:t> (</a:t>
            </a:r>
            <a:r>
              <a:rPr lang="es-ES_tradnl" sz="1800" b="1" i="1" dirty="0">
                <a:latin typeface="Times New Roman" panose="02020603050405020304" pitchFamily="18" charset="0"/>
                <a:cs typeface="Times New Roman" panose="02020603050405020304" pitchFamily="18" charset="0"/>
              </a:rPr>
              <a:t>LSTM</a:t>
            </a:r>
            <a:r>
              <a:rPr lang="es-ES_tradnl" sz="1800" i="1" dirty="0">
                <a:latin typeface="Times New Roman" panose="02020603050405020304" pitchFamily="18" charset="0"/>
                <a:cs typeface="Times New Roman" panose="02020603050405020304" pitchFamily="18" charset="0"/>
              </a:rPr>
              <a:t>), que son una evolución de las RNN desarrolladas para superar el problema del gradiente que desaparece;</a:t>
            </a:r>
          </a:p>
          <a:p>
            <a:pPr>
              <a:buFont typeface="Arial" panose="020B0604020202020204" pitchFamily="34" charset="0"/>
              <a:buChar char="•"/>
            </a:pPr>
            <a:r>
              <a:rPr lang="es-ES_tradnl" sz="1800" i="1" dirty="0">
                <a:latin typeface="Times New Roman" panose="02020603050405020304" pitchFamily="18" charset="0"/>
                <a:cs typeface="Times New Roman" panose="02020603050405020304" pitchFamily="18" charset="0"/>
              </a:rPr>
              <a:t>Redes neuronales </a:t>
            </a:r>
            <a:r>
              <a:rPr lang="es-ES_tradnl" sz="1800" i="1" dirty="0" err="1">
                <a:latin typeface="Times New Roman" panose="02020603050405020304" pitchFamily="18" charset="0"/>
                <a:cs typeface="Times New Roman" panose="02020603050405020304" pitchFamily="18" charset="0"/>
              </a:rPr>
              <a:t>convolucionales</a:t>
            </a:r>
            <a:r>
              <a:rPr lang="es-ES_tradnl" sz="1800" i="1" dirty="0">
                <a:latin typeface="Times New Roman" panose="02020603050405020304" pitchFamily="18" charset="0"/>
                <a:cs typeface="Times New Roman" panose="02020603050405020304" pitchFamily="18" charset="0"/>
              </a:rPr>
              <a:t> (</a:t>
            </a:r>
            <a:r>
              <a:rPr lang="es-ES_tradnl" sz="1800" b="1" i="1" dirty="0">
                <a:latin typeface="Times New Roman" panose="02020603050405020304" pitchFamily="18" charset="0"/>
                <a:cs typeface="Times New Roman" panose="02020603050405020304" pitchFamily="18" charset="0"/>
              </a:rPr>
              <a:t>CNN</a:t>
            </a:r>
            <a:r>
              <a:rPr lang="es-ES_tradnl" sz="1800" i="1" dirty="0">
                <a:latin typeface="Times New Roman" panose="02020603050405020304" pitchFamily="18" charset="0"/>
                <a:cs typeface="Times New Roman" panose="02020603050405020304" pitchFamily="18" charset="0"/>
              </a:rPr>
              <a:t>), aunque es popular en conjuntos de datos de imágenes, también se puede usar (y puede ser más práctico que los RNN) en datos de series de tiempo;</a:t>
            </a:r>
          </a:p>
          <a:p>
            <a:pPr>
              <a:buFont typeface="Arial" panose="020B0604020202020204" pitchFamily="34" charset="0"/>
              <a:buChar char="•"/>
            </a:pPr>
            <a:r>
              <a:rPr lang="es-ES_tradnl" sz="1800" i="1" dirty="0">
                <a:latin typeface="Times New Roman" panose="02020603050405020304" pitchFamily="18" charset="0"/>
                <a:cs typeface="Times New Roman" panose="02020603050405020304" pitchFamily="18" charset="0"/>
              </a:rPr>
              <a:t>Redes neuronales densas (</a:t>
            </a:r>
            <a:r>
              <a:rPr lang="es-ES_tradnl" sz="1800" b="1" i="1" dirty="0">
                <a:latin typeface="Times New Roman" panose="02020603050405020304" pitchFamily="18" charset="0"/>
                <a:cs typeface="Times New Roman" panose="02020603050405020304" pitchFamily="18" charset="0"/>
              </a:rPr>
              <a:t>DNN</a:t>
            </a:r>
            <a:r>
              <a:rPr lang="es-ES_tradnl" sz="1800" i="1" dirty="0">
                <a:latin typeface="Times New Roman" panose="02020603050405020304" pitchFamily="18" charset="0"/>
                <a:cs typeface="Times New Roman" panose="02020603050405020304" pitchFamily="18" charset="0"/>
              </a:rPr>
              <a:t>) Una red neuronal profunda (DNN) es una red neuronal artificial (ANN) con múltiples capas entre las capas de entrada y salida;</a:t>
            </a:r>
          </a:p>
          <a:p>
            <a:pPr>
              <a:buFont typeface="Arial" panose="020B0604020202020204" pitchFamily="34" charset="0"/>
              <a:buChar char="•"/>
            </a:pPr>
            <a:r>
              <a:rPr lang="es-ES_tradnl" sz="1800" i="1" dirty="0">
                <a:latin typeface="Times New Roman" panose="02020603050405020304" pitchFamily="18" charset="0"/>
                <a:cs typeface="Times New Roman" panose="02020603050405020304" pitchFamily="18" charset="0"/>
              </a:rPr>
              <a:t>Mezcla de los mejores modelos</a:t>
            </a:r>
          </a:p>
        </p:txBody>
      </p:sp>
    </p:spTree>
    <p:extLst>
      <p:ext uri="{BB962C8B-B14F-4D97-AF65-F5344CB8AC3E}">
        <p14:creationId xmlns:p14="http://schemas.microsoft.com/office/powerpoint/2010/main" val="272898767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CNN: red neuronal </a:t>
            </a:r>
            <a:r>
              <a:rPr lang="en-US" sz="2800" dirty="0" err="1">
                <a:latin typeface="Times New Roman" panose="02020603050405020304" pitchFamily="18" charset="0"/>
                <a:cs typeface="Times New Roman" panose="02020603050405020304" pitchFamily="18" charset="0"/>
              </a:rPr>
              <a:t>convolucional</a:t>
            </a:r>
            <a:r>
              <a:rPr lang="en-US" sz="2800" dirty="0">
                <a:latin typeface="Times New Roman" panose="02020603050405020304" pitchFamily="18" charset="0"/>
                <a:cs typeface="Times New Roman" panose="02020603050405020304" pitchFamily="18" charset="0"/>
              </a:rPr>
              <a:t>. IAQ</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19</a:t>
            </a:fld>
            <a:endParaRPr lang="en-US"/>
          </a:p>
        </p:txBody>
      </p:sp>
      <p:sp>
        <p:nvSpPr>
          <p:cNvPr id="9" name="Footer Placeholder 2">
            <a:extLst>
              <a:ext uri="{FF2B5EF4-FFF2-40B4-BE49-F238E27FC236}">
                <a16:creationId xmlns:a16="http://schemas.microsoft.com/office/drawing/2014/main" id="{B04A68C7-6F35-504C-8373-CA813FC0AC60}"/>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11" name="TextBox 10">
            <a:extLst>
              <a:ext uri="{FF2B5EF4-FFF2-40B4-BE49-F238E27FC236}">
                <a16:creationId xmlns:a16="http://schemas.microsoft.com/office/drawing/2014/main" id="{EFBEF6E1-F767-FF49-A06B-E2C5C20466C0}"/>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hlinkClick r:id="rId2" action="ppaction://hlinksldjump"/>
              </a:rPr>
              <a:t>Introducción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68097C5-9F64-1F43-AF29-9E2615448817}"/>
              </a:ext>
            </a:extLst>
          </p:cNvPr>
          <p:cNvSpPr>
            <a:spLocks noGrp="1"/>
          </p:cNvSpPr>
          <p:nvPr>
            <p:ph idx="1"/>
          </p:nvPr>
        </p:nvSpPr>
        <p:spPr>
          <a:xfrm>
            <a:off x="1295965" y="2654699"/>
            <a:ext cx="3609445" cy="2967452"/>
          </a:xfrm>
        </p:spPr>
        <p:txBody>
          <a:bodyPr/>
          <a:lstStyle/>
          <a:p>
            <a:pPr marL="0" indent="0">
              <a:buNone/>
            </a:pPr>
            <a:r>
              <a:rPr lang="es-ES_tradnl" dirty="0"/>
              <a:t> </a:t>
            </a:r>
          </a:p>
        </p:txBody>
      </p:sp>
      <p:pic>
        <p:nvPicPr>
          <p:cNvPr id="22530" name="Picture 2">
            <a:extLst>
              <a:ext uri="{FF2B5EF4-FFF2-40B4-BE49-F238E27FC236}">
                <a16:creationId xmlns:a16="http://schemas.microsoft.com/office/drawing/2014/main" id="{0A1C06F3-B10E-AB4D-B225-BC3A205F0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5" y="1640705"/>
            <a:ext cx="2920059" cy="4653136"/>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D7140FDE-8A1D-A84B-8197-C11A875E42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051"/>
          <a:stretch/>
        </p:blipFill>
        <p:spPr bwMode="auto">
          <a:xfrm>
            <a:off x="2946312" y="1740303"/>
            <a:ext cx="6144896" cy="4365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43412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p:spPr>
        <p:txBody>
          <a:bodyPr/>
          <a:lstStyle/>
          <a:p>
            <a:pPr>
              <a:buSzPct val="173000"/>
              <a:buBlip>
                <a:blip r:embed="rId2"/>
              </a:buBlip>
            </a:pPr>
            <a:endParaRPr lang="en-US" u="sng" dirty="0">
              <a:solidFill>
                <a:srgbClr val="7F7F7F"/>
              </a:solidFill>
              <a:uFill>
                <a:solidFill>
                  <a:schemeClr val="bg1"/>
                </a:solidFill>
              </a:uFill>
              <a:hlinkClick r:id="rId3" action="ppaction://hlinksldjump">
                <a:extLst>
                  <a:ext uri="{A12FA001-AC4F-418D-AE19-62706E023703}">
                    <ahyp:hlinkClr xmlns:ahyp="http://schemas.microsoft.com/office/drawing/2018/hyperlinkcolor" val="tx"/>
                  </a:ext>
                </a:extLst>
              </a:hlinkClick>
            </a:endParaRPr>
          </a:p>
          <a:p>
            <a:pPr marL="571500" indent="-571500">
              <a:buSzPct val="100000"/>
              <a:buFont typeface="+mj-lt"/>
              <a:buAutoNum type="romanLcPeriod"/>
            </a:pPr>
            <a:r>
              <a:rPr lang="en-US" u="sng" dirty="0">
                <a:uFill>
                  <a:solidFill>
                    <a:schemeClr val="bg1"/>
                  </a:solidFill>
                </a:u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Introducción</a:t>
            </a:r>
            <a:endParaRPr lang="en-US" u="sng" dirty="0">
              <a:uFill>
                <a:solidFill>
                  <a:schemeClr val="bg1"/>
                </a:solidFill>
              </a:uFill>
            </a:endParaRPr>
          </a:p>
          <a:p>
            <a:pPr marL="571500" indent="-571500">
              <a:buSzPct val="100000"/>
              <a:buFont typeface="+mj-lt"/>
              <a:buAutoNum type="romanLcPeriod"/>
            </a:pPr>
            <a:r>
              <a:rPr lang="en-US" u="sng" dirty="0">
                <a:uFill>
                  <a:solidFill>
                    <a:schemeClr val="bg1"/>
                  </a:solidFill>
                </a:uFill>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Trabajo relacionado</a:t>
            </a:r>
            <a:endParaRPr lang="en-US" u="sng" dirty="0">
              <a:uFill>
                <a:solidFill>
                  <a:schemeClr val="bg1"/>
                </a:solidFill>
              </a:uFill>
              <a:latin typeface="Times New Roman" panose="02020603050405020304" pitchFamily="18" charset="0"/>
              <a:cs typeface="Times New Roman" panose="02020603050405020304" pitchFamily="18" charset="0"/>
            </a:endParaRPr>
          </a:p>
          <a:p>
            <a:pPr marL="571500" indent="-571500">
              <a:buSzPct val="100000"/>
              <a:buFont typeface="+mj-lt"/>
              <a:buAutoNum type="romanLcPeriod"/>
            </a:pPr>
            <a:r>
              <a:rPr lang="en-US" u="sng" dirty="0">
                <a:uFill>
                  <a:solidFill>
                    <a:schemeClr val="bg1"/>
                  </a:solidFill>
                </a:uFill>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Solución</a:t>
            </a:r>
            <a:endParaRPr lang="en-US" u="sng" dirty="0">
              <a:uFill>
                <a:solidFill>
                  <a:schemeClr val="bg1"/>
                </a:solidFill>
              </a:uFill>
              <a:latin typeface="Times New Roman" panose="02020603050405020304" pitchFamily="18" charset="0"/>
              <a:cs typeface="Times New Roman" panose="02020603050405020304" pitchFamily="18" charset="0"/>
            </a:endParaRPr>
          </a:p>
          <a:p>
            <a:pPr marL="571500" indent="-571500">
              <a:buSzPct val="100000"/>
              <a:buFont typeface="+mj-lt"/>
              <a:buAutoNum type="romanLcPeriod"/>
            </a:pPr>
            <a:r>
              <a:rPr lang="en-US" u="sng" dirty="0" err="1">
                <a:uFill>
                  <a:solidFill>
                    <a:schemeClr val="bg1"/>
                  </a:solidFill>
                </a:uFill>
                <a:latin typeface="Times New Roman" panose="02020603050405020304" pitchFamily="18" charset="0"/>
                <a:cs typeface="Times New Roman" panose="02020603050405020304" pitchFamily="18" charset="0"/>
              </a:rPr>
              <a:t>Resultado</a:t>
            </a:r>
            <a:endParaRPr lang="en-US" u="sng" dirty="0">
              <a:uFill>
                <a:solidFill>
                  <a:schemeClr val="bg1"/>
                </a:solidFill>
              </a:uFill>
              <a:latin typeface="Times New Roman" panose="02020603050405020304" pitchFamily="18" charset="0"/>
              <a:cs typeface="Times New Roman" panose="02020603050405020304" pitchFamily="18" charset="0"/>
            </a:endParaRPr>
          </a:p>
          <a:p>
            <a:pPr marL="571500" indent="-571500">
              <a:buSzPct val="100000"/>
              <a:buFont typeface="+mj-lt"/>
              <a:buAutoNum type="romanLcPeriod"/>
            </a:pPr>
            <a:r>
              <a:rPr lang="en-US" u="sng" dirty="0" err="1">
                <a:uFill>
                  <a:solidFill>
                    <a:schemeClr val="bg1"/>
                  </a:solidFill>
                </a:uFill>
                <a:latin typeface="Times New Roman" panose="02020603050405020304" pitchFamily="18" charset="0"/>
                <a:cs typeface="Times New Roman" panose="02020603050405020304" pitchFamily="18" charset="0"/>
              </a:rPr>
              <a:t>Conclusión</a:t>
            </a:r>
            <a:endParaRPr lang="en-US" u="sng" dirty="0">
              <a:uFill>
                <a:solidFill>
                  <a:schemeClr val="bg1"/>
                </a:solidFill>
              </a:uFill>
              <a:latin typeface="Times New Roman" panose="02020603050405020304" pitchFamily="18" charset="0"/>
              <a:cs typeface="Times New Roman" panose="02020603050405020304" pitchFamily="18" charset="0"/>
            </a:endParaRPr>
          </a:p>
          <a:p>
            <a:pPr marL="0" indent="0">
              <a:buSzPct val="145000"/>
              <a:buNone/>
            </a:pPr>
            <a:endParaRPr lang="en-US" u="sng" dirty="0">
              <a:uFill>
                <a:solidFill>
                  <a:schemeClr val="bg1"/>
                </a:solidFill>
              </a:u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4000" dirty="0" err="1">
                <a:latin typeface="Times New Roman" panose="02020603050405020304" pitchFamily="18" charset="0"/>
                <a:cs typeface="Times New Roman" panose="02020603050405020304" pitchFamily="18" charset="0"/>
              </a:rPr>
              <a:t>Índice</a:t>
            </a:r>
            <a:endParaRPr lang="en-US" sz="4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
        <p:nvSpPr>
          <p:cNvPr id="9" name="Footer Placeholder 2">
            <a:extLst>
              <a:ext uri="{FF2B5EF4-FFF2-40B4-BE49-F238E27FC236}">
                <a16:creationId xmlns:a16="http://schemas.microsoft.com/office/drawing/2014/main" id="{568CC790-1F40-2A49-9463-13673AD929F4}"/>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10" name="TextBox 9">
            <a:extLst>
              <a:ext uri="{FF2B5EF4-FFF2-40B4-BE49-F238E27FC236}">
                <a16:creationId xmlns:a16="http://schemas.microsoft.com/office/drawing/2014/main" id="{2D53E345-DB63-974A-A720-00DA2B0DD573}"/>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bg1"/>
                </a:solidFill>
                <a:latin typeface="Times New Roman" panose="02020603050405020304" pitchFamily="18" charset="0"/>
                <a:cs typeface="Times New Roman" panose="02020603050405020304" pitchFamily="18" charset="0"/>
              </a:rPr>
              <a:t>Índice</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hlinkClick r:id="rId3" action="ppaction://hlinksldjump"/>
              </a:rPr>
              <a:t>Introducción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24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LSTM. IAQ</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20</a:t>
            </a:fld>
            <a:endParaRPr lang="en-US"/>
          </a:p>
        </p:txBody>
      </p:sp>
      <p:sp>
        <p:nvSpPr>
          <p:cNvPr id="9" name="Footer Placeholder 2">
            <a:extLst>
              <a:ext uri="{FF2B5EF4-FFF2-40B4-BE49-F238E27FC236}">
                <a16:creationId xmlns:a16="http://schemas.microsoft.com/office/drawing/2014/main" id="{B04A68C7-6F35-504C-8373-CA813FC0AC60}"/>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11" name="TextBox 10">
            <a:extLst>
              <a:ext uri="{FF2B5EF4-FFF2-40B4-BE49-F238E27FC236}">
                <a16:creationId xmlns:a16="http://schemas.microsoft.com/office/drawing/2014/main" id="{EFBEF6E1-F767-FF49-A06B-E2C5C20466C0}"/>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hlinkClick r:id="rId2" action="ppaction://hlinksldjump"/>
              </a:rPr>
              <a:t>Introducción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23554" name="Picture 2">
            <a:extLst>
              <a:ext uri="{FF2B5EF4-FFF2-40B4-BE49-F238E27FC236}">
                <a16:creationId xmlns:a16="http://schemas.microsoft.com/office/drawing/2014/main" id="{86489E88-DDFD-EC42-9D79-970B1F2685B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4878" y="2204864"/>
            <a:ext cx="3003933" cy="3410348"/>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43F1DF14-CDF6-ED4D-A55E-C4E78893BF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000"/>
          <a:stretch/>
        </p:blipFill>
        <p:spPr bwMode="auto">
          <a:xfrm>
            <a:off x="3138811" y="1839738"/>
            <a:ext cx="5711457" cy="4133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23064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RNN: red neuronal </a:t>
            </a:r>
            <a:r>
              <a:rPr lang="en-US" sz="2800" dirty="0" err="1">
                <a:latin typeface="Times New Roman" panose="02020603050405020304" pitchFamily="18" charset="0"/>
                <a:cs typeface="Times New Roman" panose="02020603050405020304" pitchFamily="18" charset="0"/>
              </a:rPr>
              <a:t>recurrente</a:t>
            </a:r>
            <a:r>
              <a:rPr lang="en-US" sz="2800" dirty="0">
                <a:latin typeface="Times New Roman" panose="02020603050405020304" pitchFamily="18" charset="0"/>
                <a:cs typeface="Times New Roman" panose="02020603050405020304" pitchFamily="18" charset="0"/>
              </a:rPr>
              <a:t>. IAQ</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21</a:t>
            </a:fld>
            <a:endParaRPr lang="en-US"/>
          </a:p>
        </p:txBody>
      </p:sp>
      <p:sp>
        <p:nvSpPr>
          <p:cNvPr id="9" name="Footer Placeholder 2">
            <a:extLst>
              <a:ext uri="{FF2B5EF4-FFF2-40B4-BE49-F238E27FC236}">
                <a16:creationId xmlns:a16="http://schemas.microsoft.com/office/drawing/2014/main" id="{B04A68C7-6F35-504C-8373-CA813FC0AC60}"/>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11" name="TextBox 10">
            <a:extLst>
              <a:ext uri="{FF2B5EF4-FFF2-40B4-BE49-F238E27FC236}">
                <a16:creationId xmlns:a16="http://schemas.microsoft.com/office/drawing/2014/main" id="{EFBEF6E1-F767-FF49-A06B-E2C5C20466C0}"/>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hlinkClick r:id="rId2" action="ppaction://hlinksldjump"/>
              </a:rPr>
              <a:t>Introducción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16386" name="Picture 2">
            <a:extLst>
              <a:ext uri="{FF2B5EF4-FFF2-40B4-BE49-F238E27FC236}">
                <a16:creationId xmlns:a16="http://schemas.microsoft.com/office/drawing/2014/main" id="{DF0F559C-DE3F-BA42-B715-9D6D62D309F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9299" y="1748754"/>
            <a:ext cx="7493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AB0EA8C7-40CF-2443-B87C-E5D27B71FD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320"/>
          <a:stretch/>
        </p:blipFill>
        <p:spPr bwMode="auto">
          <a:xfrm>
            <a:off x="1672696" y="2322909"/>
            <a:ext cx="5562929" cy="408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4610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err="1">
                <a:latin typeface="Times New Roman" panose="02020603050405020304" pitchFamily="18" charset="0"/>
                <a:cs typeface="Times New Roman" panose="02020603050405020304" pitchFamily="18" charset="0"/>
              </a:rPr>
              <a:t>Modelo</a:t>
            </a:r>
            <a:r>
              <a:rPr lang="en-US" sz="2800" dirty="0">
                <a:latin typeface="Times New Roman" panose="02020603050405020304" pitchFamily="18" charset="0"/>
                <a:cs typeface="Times New Roman" panose="02020603050405020304" pitchFamily="18" charset="0"/>
              </a:rPr>
              <a:t> baseline. IAQ</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22</a:t>
            </a:fld>
            <a:endParaRPr lang="en-US"/>
          </a:p>
        </p:txBody>
      </p:sp>
      <p:sp>
        <p:nvSpPr>
          <p:cNvPr id="9" name="Footer Placeholder 2">
            <a:extLst>
              <a:ext uri="{FF2B5EF4-FFF2-40B4-BE49-F238E27FC236}">
                <a16:creationId xmlns:a16="http://schemas.microsoft.com/office/drawing/2014/main" id="{B04A68C7-6F35-504C-8373-CA813FC0AC60}"/>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11" name="TextBox 10">
            <a:extLst>
              <a:ext uri="{FF2B5EF4-FFF2-40B4-BE49-F238E27FC236}">
                <a16:creationId xmlns:a16="http://schemas.microsoft.com/office/drawing/2014/main" id="{EFBEF6E1-F767-FF49-A06B-E2C5C20466C0}"/>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hlinkClick r:id="rId2" action="ppaction://hlinksldjump"/>
              </a:rPr>
              <a:t>Introducción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21506" name="Picture 2">
            <a:extLst>
              <a:ext uri="{FF2B5EF4-FFF2-40B4-BE49-F238E27FC236}">
                <a16:creationId xmlns:a16="http://schemas.microsoft.com/office/drawing/2014/main" id="{D4DA53B5-FA9B-D744-B624-B2EDB9954B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84105" y="1700545"/>
            <a:ext cx="3575789" cy="551209"/>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a:extLst>
              <a:ext uri="{FF2B5EF4-FFF2-40B4-BE49-F238E27FC236}">
                <a16:creationId xmlns:a16="http://schemas.microsoft.com/office/drawing/2014/main" id="{275B4134-AC91-3447-BBAE-88ADB9DD83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000"/>
          <a:stretch/>
        </p:blipFill>
        <p:spPr bwMode="auto">
          <a:xfrm>
            <a:off x="1605786" y="2225767"/>
            <a:ext cx="5932425" cy="429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68675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DNN: red neuronal </a:t>
            </a:r>
            <a:r>
              <a:rPr lang="en-US" sz="2800" dirty="0" err="1">
                <a:latin typeface="Times New Roman" panose="02020603050405020304" pitchFamily="18" charset="0"/>
                <a:cs typeface="Times New Roman" panose="02020603050405020304" pitchFamily="18" charset="0"/>
              </a:rPr>
              <a:t>datos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secuenciales</a:t>
            </a:r>
            <a:r>
              <a:rPr lang="en-US" sz="2800" dirty="0">
                <a:latin typeface="Times New Roman" panose="02020603050405020304" pitchFamily="18" charset="0"/>
                <a:cs typeface="Times New Roman" panose="02020603050405020304" pitchFamily="18" charset="0"/>
              </a:rPr>
              <a:t>. IAQ</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23</a:t>
            </a:fld>
            <a:endParaRPr lang="en-US"/>
          </a:p>
        </p:txBody>
      </p:sp>
      <p:sp>
        <p:nvSpPr>
          <p:cNvPr id="9" name="Footer Placeholder 2">
            <a:extLst>
              <a:ext uri="{FF2B5EF4-FFF2-40B4-BE49-F238E27FC236}">
                <a16:creationId xmlns:a16="http://schemas.microsoft.com/office/drawing/2014/main" id="{B04A68C7-6F35-504C-8373-CA813FC0AC60}"/>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11" name="TextBox 10">
            <a:extLst>
              <a:ext uri="{FF2B5EF4-FFF2-40B4-BE49-F238E27FC236}">
                <a16:creationId xmlns:a16="http://schemas.microsoft.com/office/drawing/2014/main" id="{EFBEF6E1-F767-FF49-A06B-E2C5C20466C0}"/>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hlinkClick r:id="rId2" action="ppaction://hlinksldjump"/>
              </a:rPr>
              <a:t>Introducción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24578" name="Picture 2">
            <a:extLst>
              <a:ext uri="{FF2B5EF4-FFF2-40B4-BE49-F238E27FC236}">
                <a16:creationId xmlns:a16="http://schemas.microsoft.com/office/drawing/2014/main" id="{6539CE5E-D211-EC45-A169-215BAD81CFE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0921" y="1742215"/>
            <a:ext cx="8382000" cy="475834"/>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3D6BA015-EB96-FB46-A589-25DFD1BC63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87" t="8000" r="887"/>
          <a:stretch/>
        </p:blipFill>
        <p:spPr bwMode="auto">
          <a:xfrm>
            <a:off x="1477762" y="2134465"/>
            <a:ext cx="6188475" cy="444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0496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CNN + LSTM. IAQ</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24</a:t>
            </a:fld>
            <a:endParaRPr lang="en-US"/>
          </a:p>
        </p:txBody>
      </p:sp>
      <p:sp>
        <p:nvSpPr>
          <p:cNvPr id="9" name="Footer Placeholder 2">
            <a:extLst>
              <a:ext uri="{FF2B5EF4-FFF2-40B4-BE49-F238E27FC236}">
                <a16:creationId xmlns:a16="http://schemas.microsoft.com/office/drawing/2014/main" id="{B04A68C7-6F35-504C-8373-CA813FC0AC60}"/>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11" name="TextBox 10">
            <a:extLst>
              <a:ext uri="{FF2B5EF4-FFF2-40B4-BE49-F238E27FC236}">
                <a16:creationId xmlns:a16="http://schemas.microsoft.com/office/drawing/2014/main" id="{EFBEF6E1-F767-FF49-A06B-E2C5C20466C0}"/>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hlinkClick r:id="rId2" action="ppaction://hlinksldjump"/>
              </a:rPr>
              <a:t>Introducción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27650" name="Picture 2">
            <a:extLst>
              <a:ext uri="{FF2B5EF4-FFF2-40B4-BE49-F238E27FC236}">
                <a16:creationId xmlns:a16="http://schemas.microsoft.com/office/drawing/2014/main" id="{E68DA282-E626-A340-AC22-AD03B982F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1638224"/>
            <a:ext cx="2664296" cy="4740427"/>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a:extLst>
              <a:ext uri="{FF2B5EF4-FFF2-40B4-BE49-F238E27FC236}">
                <a16:creationId xmlns:a16="http://schemas.microsoft.com/office/drawing/2014/main" id="{B7A24B52-FCAB-1041-A85B-78AA5522214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051"/>
          <a:stretch/>
        </p:blipFill>
        <p:spPr bwMode="auto">
          <a:xfrm>
            <a:off x="2795781" y="1780345"/>
            <a:ext cx="6228879" cy="44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65064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err="1">
                <a:latin typeface="Times New Roman" panose="02020603050405020304" pitchFamily="18" charset="0"/>
                <a:cs typeface="Times New Roman" panose="02020603050405020304" pitchFamily="18" charset="0"/>
              </a:rPr>
              <a:t>Resultado</a:t>
            </a:r>
            <a:r>
              <a:rPr lang="en-US" sz="3600" dirty="0">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25</a:t>
            </a:fld>
            <a:endParaRPr lang="en-US"/>
          </a:p>
        </p:txBody>
      </p:sp>
      <p:sp>
        <p:nvSpPr>
          <p:cNvPr id="19" name="Footer Placeholder 2">
            <a:extLst>
              <a:ext uri="{FF2B5EF4-FFF2-40B4-BE49-F238E27FC236}">
                <a16:creationId xmlns:a16="http://schemas.microsoft.com/office/drawing/2014/main" id="{05569946-8412-1947-A494-F28332606EB7}"/>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21" name="TextBox 20">
            <a:extLst>
              <a:ext uri="{FF2B5EF4-FFF2-40B4-BE49-F238E27FC236}">
                <a16:creationId xmlns:a16="http://schemas.microsoft.com/office/drawing/2014/main" id="{2ABEE9CD-B983-324E-B6ED-84F2E456E16B}"/>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hlinkClick r:id="rId2" action="ppaction://hlinksldjump"/>
              </a:rPr>
              <a:t>Introducción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A62C1FD2-F212-3B46-8A37-4DDACA405293}"/>
              </a:ext>
            </a:extLst>
          </p:cNvPr>
          <p:cNvSpPr txBox="1"/>
          <p:nvPr/>
        </p:nvSpPr>
        <p:spPr>
          <a:xfrm>
            <a:off x="846221" y="2049482"/>
            <a:ext cx="7391400" cy="3662541"/>
          </a:xfrm>
          <a:prstGeom prst="rect">
            <a:avLst/>
          </a:prstGeom>
          <a:solidFill>
            <a:schemeClr val="accent1">
              <a:lumMod val="20000"/>
              <a:lumOff val="80000"/>
            </a:schemeClr>
          </a:solid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Resaltamos</a:t>
            </a:r>
            <a:r>
              <a:rPr lang="en-US" sz="3200" b="1" dirty="0">
                <a:latin typeface="Times New Roman" panose="02020603050405020304" pitchFamily="18" charset="0"/>
                <a:cs typeface="Times New Roman" panose="02020603050405020304" pitchFamily="18" charset="0"/>
              </a:rPr>
              <a:t>: </a:t>
            </a:r>
          </a:p>
          <a:p>
            <a:pPr marL="571500" indent="-571500">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Usar los </a:t>
            </a:r>
            <a:r>
              <a:rPr lang="en-US" sz="2000" b="1" dirty="0" err="1">
                <a:latin typeface="Times New Roman" panose="02020603050405020304" pitchFamily="18" charset="0"/>
                <a:cs typeface="Times New Roman" panose="02020603050405020304" pitchFamily="18" charset="0"/>
              </a:rPr>
              <a:t>datos</a:t>
            </a:r>
            <a:r>
              <a:rPr lang="en-US" sz="2000" b="1" dirty="0">
                <a:latin typeface="Times New Roman" panose="02020603050405020304" pitchFamily="18" charset="0"/>
                <a:cs typeface="Times New Roman" panose="02020603050405020304" pitchFamily="18" charset="0"/>
              </a:rPr>
              <a:t> de la </a:t>
            </a:r>
            <a:r>
              <a:rPr lang="en-US" sz="2000" b="1" dirty="0" err="1">
                <a:latin typeface="Times New Roman" panose="02020603050405020304" pitchFamily="18" charset="0"/>
                <a:cs typeface="Times New Roman" panose="02020603050405020304" pitchFamily="18" charset="0"/>
              </a:rPr>
              <a:t>calidad</a:t>
            </a:r>
            <a:r>
              <a:rPr lang="en-US" sz="2000" b="1" dirty="0">
                <a:latin typeface="Times New Roman" panose="02020603050405020304" pitchFamily="18" charset="0"/>
                <a:cs typeface="Times New Roman" panose="02020603050405020304" pitchFamily="18" charset="0"/>
              </a:rPr>
              <a:t> del </a:t>
            </a:r>
            <a:r>
              <a:rPr lang="en-US" sz="2000" b="1" dirty="0" err="1">
                <a:latin typeface="Times New Roman" panose="02020603050405020304" pitchFamily="18" charset="0"/>
                <a:cs typeface="Times New Roman" panose="02020603050405020304" pitchFamily="18" charset="0"/>
              </a:rPr>
              <a:t>aire</a:t>
            </a:r>
            <a:r>
              <a:rPr lang="en-US" sz="2000" b="1" dirty="0">
                <a:latin typeface="Times New Roman" panose="02020603050405020304" pitchFamily="18" charset="0"/>
                <a:cs typeface="Times New Roman" panose="02020603050405020304" pitchFamily="18" charset="0"/>
              </a:rPr>
              <a:t> de la Ciudad de México </a:t>
            </a:r>
            <a:r>
              <a:rPr lang="en-US" sz="2000" b="1" dirty="0" err="1">
                <a:latin typeface="Times New Roman" panose="02020603050405020304" pitchFamily="18" charset="0"/>
                <a:cs typeface="Times New Roman" panose="02020603050405020304" pitchFamily="18" charset="0"/>
              </a:rPr>
              <a:t>mejoró</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nuestros</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modelos</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todos</a:t>
            </a:r>
            <a:r>
              <a:rPr lang="en-US" sz="2000" b="1" dirty="0">
                <a:latin typeface="Times New Roman" panose="02020603050405020304" pitchFamily="18" charset="0"/>
                <a:cs typeface="Times New Roman" panose="02020603050405020304" pitchFamily="18" charset="0"/>
              </a:rPr>
              <a:t> los </a:t>
            </a:r>
            <a:r>
              <a:rPr lang="en-US" sz="2000" b="1" dirty="0" err="1">
                <a:latin typeface="Times New Roman" panose="02020603050405020304" pitchFamily="18" charset="0"/>
                <a:cs typeface="Times New Roman" panose="02020603050405020304" pitchFamily="18" charset="0"/>
              </a:rPr>
              <a:t>casos</a:t>
            </a:r>
            <a:r>
              <a:rPr lang="en-US" sz="2000" b="1" dirty="0">
                <a:latin typeface="Times New Roman" panose="02020603050405020304" pitchFamily="18" charset="0"/>
                <a:cs typeface="Times New Roman" panose="02020603050405020304" pitchFamily="18" charset="0"/>
              </a:rPr>
              <a:t>.</a:t>
            </a:r>
          </a:p>
          <a:p>
            <a:pPr marL="571500" indent="-571500">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Usar el </a:t>
            </a:r>
            <a:r>
              <a:rPr lang="en-US" sz="2000" b="1" dirty="0" err="1">
                <a:latin typeface="Times New Roman" panose="02020603050405020304" pitchFamily="18" charset="0"/>
                <a:cs typeface="Times New Roman" panose="02020603050405020304" pitchFamily="18" charset="0"/>
              </a:rPr>
              <a:t>paquete</a:t>
            </a:r>
            <a:r>
              <a:rPr lang="en-US" sz="2000" b="1" dirty="0">
                <a:latin typeface="Times New Roman" panose="02020603050405020304" pitchFamily="18" charset="0"/>
                <a:cs typeface="Times New Roman" panose="02020603050405020304" pitchFamily="18" charset="0"/>
              </a:rPr>
              <a:t> de </a:t>
            </a:r>
            <a:r>
              <a:rPr lang="en-US" sz="2000" b="1" dirty="0" err="1">
                <a:latin typeface="Times New Roman" panose="02020603050405020304" pitchFamily="18" charset="0"/>
                <a:cs typeface="Times New Roman" panose="02020603050405020304" pitchFamily="18" charset="0"/>
              </a:rPr>
              <a:t>keras</a:t>
            </a:r>
            <a:r>
              <a:rPr lang="en-US" sz="2000" b="1" dirty="0">
                <a:latin typeface="Times New Roman" panose="02020603050405020304" pitchFamily="18" charset="0"/>
                <a:cs typeface="Times New Roman" panose="02020603050405020304" pitchFamily="18" charset="0"/>
              </a:rPr>
              <a:t>: </a:t>
            </a:r>
            <a:r>
              <a:rPr lang="en-US" sz="2000" dirty="0" err="1"/>
              <a:t>tf</a:t>
            </a:r>
            <a:r>
              <a:rPr lang="en-US" sz="2000" b="1" dirty="0" err="1"/>
              <a:t>.</a:t>
            </a:r>
            <a:r>
              <a:rPr lang="en-US" sz="2000" dirty="0" err="1"/>
              <a:t>keras</a:t>
            </a:r>
            <a:r>
              <a:rPr lang="en-US" sz="2000" b="1" dirty="0" err="1"/>
              <a:t>.</a:t>
            </a:r>
            <a:r>
              <a:rPr lang="en-US" sz="2000" dirty="0" err="1"/>
              <a:t>preprocessing</a:t>
            </a:r>
            <a:r>
              <a:rPr lang="en-US" sz="2000" b="1" dirty="0" err="1"/>
              <a:t>.</a:t>
            </a:r>
            <a:r>
              <a:rPr lang="en-US" sz="2000" dirty="0" err="1"/>
              <a:t>timeseries_dataset_from_array</a:t>
            </a:r>
            <a:r>
              <a:rPr lang="en-US" sz="2000" dirty="0"/>
              <a:t> </a:t>
            </a:r>
            <a:r>
              <a:rPr lang="en-US" sz="2000" b="1" dirty="0">
                <a:latin typeface="Times New Roman" panose="02020603050405020304" pitchFamily="18" charset="0"/>
                <a:cs typeface="Times New Roman" panose="02020603050405020304" pitchFamily="18" charset="0"/>
              </a:rPr>
              <a:t>para </a:t>
            </a:r>
            <a:r>
              <a:rPr lang="en-US" sz="2000" b="1" dirty="0" err="1">
                <a:latin typeface="Times New Roman" panose="02020603050405020304" pitchFamily="18" charset="0"/>
                <a:cs typeface="Times New Roman" panose="02020603050405020304" pitchFamily="18" charset="0"/>
              </a:rPr>
              <a:t>interactuar</a:t>
            </a:r>
            <a:r>
              <a:rPr lang="en-US" sz="2000" b="1" dirty="0">
                <a:latin typeface="Times New Roman" panose="02020603050405020304" pitchFamily="18" charset="0"/>
                <a:cs typeface="Times New Roman" panose="02020603050405020304" pitchFamily="18" charset="0"/>
              </a:rPr>
              <a:t> con los </a:t>
            </a:r>
            <a:r>
              <a:rPr lang="en-US" sz="2000" b="1" dirty="0" err="1">
                <a:latin typeface="Times New Roman" panose="02020603050405020304" pitchFamily="18" charset="0"/>
                <a:cs typeface="Times New Roman" panose="02020603050405020304" pitchFamily="18" charset="0"/>
              </a:rPr>
              <a:t>modelos</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nos</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ayudó</a:t>
            </a:r>
            <a:r>
              <a:rPr lang="en-US" sz="2000" b="1" dirty="0">
                <a:latin typeface="Times New Roman" panose="02020603050405020304" pitchFamily="18" charset="0"/>
                <a:cs typeface="Times New Roman" panose="02020603050405020304" pitchFamily="18" charset="0"/>
              </a:rPr>
              <a:t> con el </a:t>
            </a:r>
            <a:r>
              <a:rPr lang="en-US" sz="2000" b="1" dirty="0" err="1">
                <a:latin typeface="Times New Roman" panose="02020603050405020304" pitchFamily="18" charset="0"/>
                <a:cs typeface="Times New Roman" panose="02020603050405020304" pitchFamily="18" charset="0"/>
              </a:rPr>
              <a:t>problema</a:t>
            </a:r>
            <a:r>
              <a:rPr lang="en-US" sz="2000" b="1" dirty="0">
                <a:latin typeface="Times New Roman" panose="02020603050405020304" pitchFamily="18" charset="0"/>
                <a:cs typeface="Times New Roman" panose="02020603050405020304" pitchFamily="18" charset="0"/>
              </a:rPr>
              <a:t> de </a:t>
            </a:r>
            <a:r>
              <a:rPr lang="en-US" sz="2000" b="1" i="1" dirty="0">
                <a:latin typeface="Times New Roman" panose="02020603050405020304" pitchFamily="18" charset="0"/>
                <a:cs typeface="Times New Roman" panose="02020603050405020304" pitchFamily="18" charset="0"/>
              </a:rPr>
              <a:t>data leakage</a:t>
            </a:r>
            <a:r>
              <a:rPr lang="en-US" sz="2000" b="1" dirty="0">
                <a:latin typeface="Times New Roman" panose="02020603050405020304" pitchFamily="18" charset="0"/>
                <a:cs typeface="Times New Roman" panose="02020603050405020304" pitchFamily="18" charset="0"/>
              </a:rPr>
              <a:t>.</a:t>
            </a:r>
          </a:p>
          <a:p>
            <a:pPr marL="571500" indent="-571500">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Los </a:t>
            </a:r>
            <a:r>
              <a:rPr lang="en-US" sz="2000" b="1" dirty="0" err="1">
                <a:latin typeface="Times New Roman" panose="02020603050405020304" pitchFamily="18" charset="0"/>
                <a:cs typeface="Times New Roman" panose="02020603050405020304" pitchFamily="18" charset="0"/>
              </a:rPr>
              <a:t>modelos</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más</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complejos</a:t>
            </a:r>
            <a:r>
              <a:rPr lang="en-US" sz="2000" b="1" dirty="0">
                <a:latin typeface="Times New Roman" panose="02020603050405020304" pitchFamily="18" charset="0"/>
                <a:cs typeface="Times New Roman" panose="02020603050405020304" pitchFamily="18" charset="0"/>
              </a:rPr>
              <a:t> no </a:t>
            </a:r>
            <a:r>
              <a:rPr lang="en-US" sz="2000" b="1" dirty="0" err="1">
                <a:latin typeface="Times New Roman" panose="02020603050405020304" pitchFamily="18" charset="0"/>
                <a:cs typeface="Times New Roman" panose="02020603050405020304" pitchFamily="18" charset="0"/>
              </a:rPr>
              <a:t>siempre</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fueron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mejores</a:t>
            </a:r>
            <a:r>
              <a:rPr lang="en-US" sz="2000" b="1" dirty="0">
                <a:latin typeface="Times New Roman" panose="02020603050405020304" pitchFamily="18" charset="0"/>
                <a:cs typeface="Times New Roman" panose="02020603050405020304" pitchFamily="18" charset="0"/>
              </a:rPr>
              <a:t>.</a:t>
            </a:r>
          </a:p>
          <a:p>
            <a:pPr marL="571500" indent="-571500">
              <a:buFont typeface="Wingdings" panose="05000000000000000000" pitchFamily="2" charset="2"/>
              <a:buChar char="v"/>
            </a:pPr>
            <a:r>
              <a:rPr lang="en-US" sz="2000" b="1" dirty="0" err="1">
                <a:latin typeface="Times New Roman" panose="02020603050405020304" pitchFamily="18" charset="0"/>
                <a:cs typeface="Times New Roman" panose="02020603050405020304" pitchFamily="18" charset="0"/>
              </a:rPr>
              <a:t>Mejora</a:t>
            </a:r>
            <a:r>
              <a:rPr lang="en-US" sz="2000" b="1" dirty="0">
                <a:latin typeface="Times New Roman" panose="02020603050405020304" pitchFamily="18" charset="0"/>
                <a:cs typeface="Times New Roman" panose="02020603050405020304" pitchFamily="18" charset="0"/>
              </a:rPr>
              <a:t> al </a:t>
            </a:r>
            <a:r>
              <a:rPr lang="en-US" sz="2000" b="1" dirty="0" err="1">
                <a:latin typeface="Times New Roman" panose="02020603050405020304" pitchFamily="18" charset="0"/>
                <a:cs typeface="Times New Roman" panose="02020603050405020304" pitchFamily="18" charset="0"/>
              </a:rPr>
              <a:t>utilizar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técnicas</a:t>
            </a:r>
            <a:r>
              <a:rPr lang="en-US" sz="2000" b="1" dirty="0">
                <a:latin typeface="Times New Roman" panose="02020603050405020304" pitchFamily="18" charset="0"/>
                <a:cs typeface="Times New Roman" panose="02020603050405020304" pitchFamily="18" charset="0"/>
              </a:rPr>
              <a:t> de series de </a:t>
            </a:r>
            <a:r>
              <a:rPr lang="en-US" sz="2000" b="1" dirty="0" err="1">
                <a:latin typeface="Times New Roman" panose="02020603050405020304" pitchFamily="18" charset="0"/>
                <a:cs typeface="Times New Roman" panose="02020603050405020304" pitchFamily="18" charset="0"/>
              </a:rPr>
              <a:t>tiempo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estadística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frecuentista</a:t>
            </a:r>
            <a:r>
              <a:rPr lang="en-US" sz="2000" b="1" dirty="0">
                <a:latin typeface="Times New Roman" panose="02020603050405020304" pitchFamily="18" charset="0"/>
                <a:cs typeface="Times New Roman" panose="02020603050405020304" pitchFamily="18" charset="0"/>
              </a:rPr>
              <a:t> y </a:t>
            </a:r>
            <a:r>
              <a:rPr lang="en-US" sz="2000" b="1" dirty="0" err="1">
                <a:latin typeface="Times New Roman" panose="02020603050405020304" pitchFamily="18" charset="0"/>
                <a:cs typeface="Times New Roman" panose="02020603050405020304" pitchFamily="18" charset="0"/>
              </a:rPr>
              <a:t>bayesiana</a:t>
            </a:r>
            <a:r>
              <a:rPr lang="en-US" sz="2000" b="1" dirty="0">
                <a:latin typeface="Times New Roman" panose="02020603050405020304" pitchFamily="18" charset="0"/>
                <a:cs typeface="Times New Roman" panose="02020603050405020304" pitchFamily="18" charset="0"/>
              </a:rPr>
              <a:t> para el </a:t>
            </a:r>
            <a:r>
              <a:rPr lang="en-US" sz="2000" b="1" dirty="0" err="1">
                <a:latin typeface="Times New Roman" panose="02020603050405020304" pitchFamily="18" charset="0"/>
                <a:cs typeface="Times New Roman" panose="02020603050405020304" pitchFamily="18" charset="0"/>
              </a:rPr>
              <a:t>análisis</a:t>
            </a:r>
            <a:r>
              <a:rPr lang="en-US" sz="2000" b="1" dirty="0">
                <a:latin typeface="Times New Roman" panose="02020603050405020304" pitchFamily="18" charset="0"/>
                <a:cs typeface="Times New Roman" panose="02020603050405020304" pitchFamily="18" charset="0"/>
              </a:rPr>
              <a:t> de los </a:t>
            </a:r>
            <a:r>
              <a:rPr lang="en-US" sz="2000" b="1" dirty="0" err="1">
                <a:latin typeface="Times New Roman" panose="02020603050405020304" pitchFamily="18" charset="0"/>
                <a:cs typeface="Times New Roman" panose="02020603050405020304" pitchFamily="18" charset="0"/>
              </a:rPr>
              <a:t>datos</a:t>
            </a:r>
            <a:r>
              <a:rPr lang="en-US" sz="2000" b="1"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657906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err="1">
                <a:latin typeface="Times New Roman" panose="02020603050405020304" pitchFamily="18" charset="0"/>
                <a:cs typeface="Times New Roman" panose="02020603050405020304" pitchFamily="18" charset="0"/>
              </a:rPr>
              <a:t>Resultados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Comparación</a:t>
            </a:r>
            <a:r>
              <a:rPr lang="en-US" sz="2800" dirty="0">
                <a:latin typeface="Times New Roman" panose="02020603050405020304" pitchFamily="18" charset="0"/>
                <a:cs typeface="Times New Roman" panose="02020603050405020304" pitchFamily="18" charset="0"/>
              </a:rPr>
              <a:t> de </a:t>
            </a:r>
            <a:r>
              <a:rPr lang="en-US" sz="2800" dirty="0" err="1">
                <a:latin typeface="Times New Roman" panose="02020603050405020304" pitchFamily="18" charset="0"/>
                <a:cs typeface="Times New Roman" panose="02020603050405020304" pitchFamily="18" charset="0"/>
              </a:rPr>
              <a:t>modelos</a:t>
            </a:r>
            <a:r>
              <a:rPr lang="en-US" sz="2800" dirty="0">
                <a:latin typeface="Times New Roman" panose="02020603050405020304" pitchFamily="18" charset="0"/>
                <a:cs typeface="Times New Roman" panose="02020603050405020304" pitchFamily="18" charset="0"/>
              </a:rPr>
              <a:t>: IAQ</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26</a:t>
            </a:fld>
            <a:endParaRPr lang="en-US"/>
          </a:p>
        </p:txBody>
      </p:sp>
      <p:sp>
        <p:nvSpPr>
          <p:cNvPr id="9" name="Footer Placeholder 2">
            <a:extLst>
              <a:ext uri="{FF2B5EF4-FFF2-40B4-BE49-F238E27FC236}">
                <a16:creationId xmlns:a16="http://schemas.microsoft.com/office/drawing/2014/main" id="{B04A68C7-6F35-504C-8373-CA813FC0AC60}"/>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pic>
        <p:nvPicPr>
          <p:cNvPr id="12" name="Content Placeholder 11" descr="Table&#10;&#10;Description automatically generated">
            <a:extLst>
              <a:ext uri="{FF2B5EF4-FFF2-40B4-BE49-F238E27FC236}">
                <a16:creationId xmlns:a16="http://schemas.microsoft.com/office/drawing/2014/main" id="{21AD209B-03C1-7847-BAD5-A9D495CD1A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800" y="1824831"/>
            <a:ext cx="4318000" cy="4229100"/>
          </a:xfrm>
        </p:spPr>
      </p:pic>
      <p:sp>
        <p:nvSpPr>
          <p:cNvPr id="13" name="TextBox 12">
            <a:extLst>
              <a:ext uri="{FF2B5EF4-FFF2-40B4-BE49-F238E27FC236}">
                <a16:creationId xmlns:a16="http://schemas.microsoft.com/office/drawing/2014/main" id="{CDF69694-D34F-3C4D-8534-6425BEEF15D9}"/>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hlinkClick r:id="rId3" action="ppaction://hlinksldjump"/>
              </a:rPr>
              <a:t>Introducción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81114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err="1">
                <a:latin typeface="Times New Roman" panose="02020603050405020304" pitchFamily="18" charset="0"/>
                <a:cs typeface="Times New Roman" panose="02020603050405020304" pitchFamily="18" charset="0"/>
              </a:rPr>
              <a:t>Conclusión</a:t>
            </a:r>
            <a:endParaRPr lang="en-US" sz="3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27</a:t>
            </a:fld>
            <a:endParaRPr lang="en-US"/>
          </a:p>
        </p:txBody>
      </p:sp>
      <p:sp>
        <p:nvSpPr>
          <p:cNvPr id="9" name="Footer Placeholder 2">
            <a:extLst>
              <a:ext uri="{FF2B5EF4-FFF2-40B4-BE49-F238E27FC236}">
                <a16:creationId xmlns:a16="http://schemas.microsoft.com/office/drawing/2014/main" id="{B04A68C7-6F35-504C-8373-CA813FC0AC60}"/>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11" name="TextBox 10">
            <a:extLst>
              <a:ext uri="{FF2B5EF4-FFF2-40B4-BE49-F238E27FC236}">
                <a16:creationId xmlns:a16="http://schemas.microsoft.com/office/drawing/2014/main" id="{EFBEF6E1-F767-FF49-A06B-E2C5C20466C0}"/>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hlinkClick r:id="rId2" action="ppaction://hlinksldjump"/>
              </a:rPr>
              <a:t>Introducción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2" name="Content Placeholder 1">
            <a:extLst>
              <a:ext uri="{FF2B5EF4-FFF2-40B4-BE49-F238E27FC236}">
                <a16:creationId xmlns:a16="http://schemas.microsoft.com/office/drawing/2014/main" id="{7936950D-E73B-D240-883F-D114383F65F8}"/>
              </a:ext>
            </a:extLst>
          </p:cNvPr>
          <p:cNvSpPr>
            <a:spLocks noGrp="1"/>
          </p:cNvSpPr>
          <p:nvPr>
            <p:ph idx="1"/>
          </p:nvPr>
        </p:nvSpPr>
        <p:spPr>
          <a:xfrm>
            <a:off x="251520" y="1730077"/>
            <a:ext cx="8443664" cy="4556720"/>
          </a:xfrm>
        </p:spPr>
        <p:txBody>
          <a:bodyPr/>
          <a:lstStyle/>
          <a:p>
            <a:pPr marL="0" indent="0">
              <a:buNone/>
            </a:pPr>
            <a:r>
              <a:rPr lang="es-ES_tradnl" sz="2400" i="1" dirty="0">
                <a:latin typeface="Times New Roman" panose="02020603050405020304" pitchFamily="18" charset="0"/>
                <a:cs typeface="Times New Roman" panose="02020603050405020304" pitchFamily="18" charset="0"/>
              </a:rPr>
              <a:t>Las redes neuronales recurrentes son la técnica de aprendizaje profundo más popular para la predicción de series temporales, ya que permiten realizar predicciones fiables sobre series temporales en muchos problemas diferentes. El principal problema con los </a:t>
            </a:r>
            <a:r>
              <a:rPr lang="es-ES_tradnl" sz="2400" b="1" i="1" dirty="0">
                <a:latin typeface="Times New Roman" panose="02020603050405020304" pitchFamily="18" charset="0"/>
                <a:cs typeface="Times New Roman" panose="02020603050405020304" pitchFamily="18" charset="0"/>
              </a:rPr>
              <a:t>RNN</a:t>
            </a:r>
            <a:r>
              <a:rPr lang="es-ES_tradnl" sz="2400" i="1" dirty="0">
                <a:latin typeface="Times New Roman" panose="02020603050405020304" pitchFamily="18" charset="0"/>
                <a:cs typeface="Times New Roman" panose="02020603050405020304" pitchFamily="18" charset="0"/>
              </a:rPr>
              <a:t> es que sufren el problema del gradiente de desaparición cuando se aplican a secuencias largas.</a:t>
            </a:r>
          </a:p>
          <a:p>
            <a:pPr marL="0" indent="0">
              <a:buNone/>
            </a:pPr>
            <a:r>
              <a:rPr lang="es-ES_tradnl" sz="2400" b="1" i="1" dirty="0">
                <a:latin typeface="Times New Roman" panose="02020603050405020304" pitchFamily="18" charset="0"/>
                <a:cs typeface="Times New Roman" panose="02020603050405020304" pitchFamily="18" charset="0"/>
              </a:rPr>
              <a:t>LSTM</a:t>
            </a:r>
            <a:r>
              <a:rPr lang="es-ES_tradnl" sz="2400" i="1" dirty="0">
                <a:latin typeface="Times New Roman" panose="02020603050405020304" pitchFamily="18" charset="0"/>
                <a:cs typeface="Times New Roman" panose="02020603050405020304" pitchFamily="18" charset="0"/>
              </a:rPr>
              <a:t> se creó para mitigar el problema del gradiente de desaparición de los RNN con el uso de puertas, que regulan el flujo de información a través de la cadena de secuencia. El uso de LSTM da resultados notables en aplicaciones como reconocimiento de voz, síntesis de voz, comprensión del lenguaje natural, etc.</a:t>
            </a:r>
          </a:p>
        </p:txBody>
      </p:sp>
    </p:spTree>
    <p:extLst>
      <p:ext uri="{BB962C8B-B14F-4D97-AF65-F5344CB8AC3E}">
        <p14:creationId xmlns:p14="http://schemas.microsoft.com/office/powerpoint/2010/main" val="3365419558"/>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err="1">
                <a:latin typeface="Times New Roman" panose="02020603050405020304" pitchFamily="18" charset="0"/>
                <a:cs typeface="Times New Roman" panose="02020603050405020304" pitchFamily="18" charset="0"/>
              </a:rPr>
              <a:t>Conclusión</a:t>
            </a:r>
            <a:endParaRPr lang="en-US" sz="3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28</a:t>
            </a:fld>
            <a:endParaRPr lang="en-US"/>
          </a:p>
        </p:txBody>
      </p:sp>
      <p:sp>
        <p:nvSpPr>
          <p:cNvPr id="9" name="Footer Placeholder 2">
            <a:extLst>
              <a:ext uri="{FF2B5EF4-FFF2-40B4-BE49-F238E27FC236}">
                <a16:creationId xmlns:a16="http://schemas.microsoft.com/office/drawing/2014/main" id="{B04A68C7-6F35-504C-8373-CA813FC0AC60}"/>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11" name="TextBox 10">
            <a:extLst>
              <a:ext uri="{FF2B5EF4-FFF2-40B4-BE49-F238E27FC236}">
                <a16:creationId xmlns:a16="http://schemas.microsoft.com/office/drawing/2014/main" id="{EFBEF6E1-F767-FF49-A06B-E2C5C20466C0}"/>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hlinkClick r:id="rId2" action="ppaction://hlinksldjump"/>
              </a:rPr>
              <a:t>Introducción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2" name="Content Placeholder 1">
            <a:extLst>
              <a:ext uri="{FF2B5EF4-FFF2-40B4-BE49-F238E27FC236}">
                <a16:creationId xmlns:a16="http://schemas.microsoft.com/office/drawing/2014/main" id="{7936950D-E73B-D240-883F-D114383F65F8}"/>
              </a:ext>
            </a:extLst>
          </p:cNvPr>
          <p:cNvSpPr>
            <a:spLocks noGrp="1"/>
          </p:cNvSpPr>
          <p:nvPr>
            <p:ph idx="1"/>
          </p:nvPr>
        </p:nvSpPr>
        <p:spPr>
          <a:xfrm>
            <a:off x="251520" y="1730077"/>
            <a:ext cx="8443664" cy="4556720"/>
          </a:xfrm>
        </p:spPr>
        <p:txBody>
          <a:bodyPr/>
          <a:lstStyle/>
          <a:p>
            <a:pPr marL="0" indent="0">
              <a:buNone/>
            </a:pPr>
            <a:r>
              <a:rPr lang="es-ES_tradnl" sz="2400" i="1" dirty="0">
                <a:latin typeface="Times New Roman" panose="02020603050405020304" pitchFamily="18" charset="0"/>
                <a:cs typeface="Times New Roman" panose="02020603050405020304" pitchFamily="18" charset="0"/>
              </a:rPr>
              <a:t>El beneficio de usar </a:t>
            </a:r>
            <a:r>
              <a:rPr lang="es-ES_tradnl" sz="2400" b="1" i="1" dirty="0">
                <a:latin typeface="Times New Roman" panose="02020603050405020304" pitchFamily="18" charset="0"/>
                <a:cs typeface="Times New Roman" panose="02020603050405020304" pitchFamily="18" charset="0"/>
              </a:rPr>
              <a:t>CNN-1D</a:t>
            </a:r>
            <a:r>
              <a:rPr lang="es-ES_tradnl" sz="2400" i="1" dirty="0">
                <a:latin typeface="Times New Roman" panose="02020603050405020304" pitchFamily="18" charset="0"/>
                <a:cs typeface="Times New Roman" panose="02020603050405020304" pitchFamily="18" charset="0"/>
              </a:rPr>
              <a:t> para la clasificación de secuencias es que pueden aprender directamente de los datos de series de tiempo sin procesar y, a su vez, no requieren experiencia en el dominio para diseñar manualmente las características de entrada. El modelo aprendió una representación interna de los datos de la serie temporal y logró el mejor rendimiento comparable al de los modelos que se ajustan a una versión del conjunto de datos con características diseñadas.</a:t>
            </a:r>
          </a:p>
          <a:p>
            <a:pPr marL="0" indent="0">
              <a:buNone/>
            </a:pPr>
            <a:r>
              <a:rPr lang="es-ES_tradnl" sz="2400" i="1" dirty="0">
                <a:latin typeface="Times New Roman" panose="02020603050405020304" pitchFamily="18" charset="0"/>
                <a:cs typeface="Times New Roman" panose="02020603050405020304" pitchFamily="18" charset="0"/>
              </a:rPr>
              <a:t>La idea clave en el modelado del </a:t>
            </a:r>
            <a:r>
              <a:rPr lang="es-ES_tradnl" sz="2400" b="1" i="1" dirty="0">
                <a:latin typeface="Times New Roman" panose="02020603050405020304" pitchFamily="18" charset="0"/>
                <a:cs typeface="Times New Roman" panose="02020603050405020304" pitchFamily="18" charset="0"/>
              </a:rPr>
              <a:t>DNN</a:t>
            </a:r>
            <a:r>
              <a:rPr lang="es-ES_tradnl" sz="2400" i="1" dirty="0">
                <a:latin typeface="Times New Roman" panose="02020603050405020304" pitchFamily="18" charset="0"/>
                <a:cs typeface="Times New Roman" panose="02020603050405020304" pitchFamily="18" charset="0"/>
              </a:rPr>
              <a:t>: consideramos series de tiempo como modelo lineal: {X (i)… X (i + t)} ~ Y (i + t + 1). Usamos la series de tiempo de entrada de t pasos para predecir el siguiente paso, que es Y (i + t + 1).</a:t>
            </a:r>
          </a:p>
        </p:txBody>
      </p:sp>
    </p:spTree>
    <p:extLst>
      <p:ext uri="{BB962C8B-B14F-4D97-AF65-F5344CB8AC3E}">
        <p14:creationId xmlns:p14="http://schemas.microsoft.com/office/powerpoint/2010/main" val="197932076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¡Gracias!</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a:solidFill>
                  <a:prstClr val="white"/>
                </a:solidFill>
              </a:rPr>
              <a:pPr>
                <a:defRPr/>
              </a:pPr>
              <a:t>29</a:t>
            </a:fld>
            <a:endParaRPr lang="en-US">
              <a:solidFill>
                <a:prstClr val="white"/>
              </a:solidFill>
            </a:endParaRPr>
          </a:p>
        </p:txBody>
      </p:sp>
      <p:sp>
        <p:nvSpPr>
          <p:cNvPr id="36" name="TextBox 35"/>
          <p:cNvSpPr txBox="1"/>
          <p:nvPr/>
        </p:nvSpPr>
        <p:spPr>
          <a:xfrm>
            <a:off x="1066800" y="3124200"/>
            <a:ext cx="7010400" cy="923330"/>
          </a:xfrm>
          <a:prstGeom prst="rect">
            <a:avLst/>
          </a:prstGeom>
          <a:solidFill>
            <a:schemeClr val="accent1">
              <a:lumMod val="40000"/>
              <a:lumOff val="60000"/>
            </a:schemeClr>
          </a:solidFill>
        </p:spPr>
        <p:txBody>
          <a:bodyPr wrap="square" rtlCol="0">
            <a:spAutoFit/>
          </a:bodyPr>
          <a:lstStyle/>
          <a:p>
            <a:pPr algn="ctr"/>
            <a:endParaRPr lang="en-US" b="1" i="1" dirty="0">
              <a:solidFill>
                <a:prstClr val="black"/>
              </a:solidFill>
              <a:latin typeface="Times New Roman" panose="02020603050405020304" pitchFamily="18" charset="0"/>
              <a:cs typeface="Times New Roman" panose="02020603050405020304" pitchFamily="18" charset="0"/>
            </a:endParaRPr>
          </a:p>
          <a:p>
            <a:pPr algn="ctr"/>
            <a:r>
              <a:rPr lang="en-US" b="1" i="1" dirty="0" err="1">
                <a:solidFill>
                  <a:prstClr val="black"/>
                </a:solidFill>
                <a:latin typeface="Times New Roman" panose="02020603050405020304" pitchFamily="18" charset="0"/>
                <a:cs typeface="Times New Roman" panose="02020603050405020304" pitchFamily="18" charset="0"/>
              </a:rPr>
              <a:t>Preguntas</a:t>
            </a:r>
            <a:endParaRPr lang="en-US" b="1" i="1" dirty="0">
              <a:solidFill>
                <a:prstClr val="black"/>
              </a:solidFill>
              <a:latin typeface="Times New Roman" panose="02020603050405020304" pitchFamily="18" charset="0"/>
              <a:cs typeface="Times New Roman" panose="02020603050405020304" pitchFamily="18" charset="0"/>
            </a:endParaRPr>
          </a:p>
          <a:p>
            <a:pPr algn="ctr"/>
            <a:endParaRPr lang="en-US" b="1" i="1" dirty="0">
              <a:solidFill>
                <a:prstClr val="black"/>
              </a:solidFill>
              <a:latin typeface="Times New Roman" panose="02020603050405020304" pitchFamily="18" charset="0"/>
              <a:cs typeface="Times New Roman" panose="02020603050405020304" pitchFamily="18" charset="0"/>
            </a:endParaRPr>
          </a:p>
        </p:txBody>
      </p:sp>
      <p:sp>
        <p:nvSpPr>
          <p:cNvPr id="7" name="Footer Placeholder 2">
            <a:extLst>
              <a:ext uri="{FF2B5EF4-FFF2-40B4-BE49-F238E27FC236}">
                <a16:creationId xmlns:a16="http://schemas.microsoft.com/office/drawing/2014/main" id="{2DACD7EB-FA7F-9240-9C17-4AFC7B5988FB}"/>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Tree>
    <p:extLst>
      <p:ext uri="{BB962C8B-B14F-4D97-AF65-F5344CB8AC3E}">
        <p14:creationId xmlns:p14="http://schemas.microsoft.com/office/powerpoint/2010/main" val="2924352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Introducción</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sp>
        <p:nvSpPr>
          <p:cNvPr id="4" name="TextBox 3"/>
          <p:cNvSpPr txBox="1"/>
          <p:nvPr/>
        </p:nvSpPr>
        <p:spPr>
          <a:xfrm>
            <a:off x="609600" y="1905000"/>
            <a:ext cx="8229600" cy="3416320"/>
          </a:xfrm>
          <a:prstGeom prst="rect">
            <a:avLst/>
          </a:prstGeom>
          <a:noFill/>
        </p:spPr>
        <p:txBody>
          <a:bodyPr wrap="square" rtlCol="0">
            <a:spAutoFit/>
          </a:bodyPr>
          <a:lstStyle/>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Esta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sección</a:t>
            </a:r>
            <a:r>
              <a:rPr lang="en-US" sz="3200" dirty="0">
                <a:latin typeface="Times New Roman" panose="02020603050405020304" pitchFamily="18" charset="0"/>
                <a:cs typeface="Times New Roman" panose="02020603050405020304" pitchFamily="18" charset="0"/>
              </a:rPr>
              <a:t> se divide </a:t>
            </a:r>
            <a:r>
              <a:rPr lang="en-US" sz="3200" dirty="0" err="1">
                <a:latin typeface="Times New Roman" panose="02020603050405020304" pitchFamily="18" charset="0"/>
                <a:cs typeface="Times New Roman" panose="02020603050405020304" pitchFamily="18" charset="0"/>
              </a:rPr>
              <a:t>en</a:t>
            </a:r>
            <a:r>
              <a:rPr lang="en-US" sz="3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u="sng" dirty="0">
                <a:uFill>
                  <a:solidFill>
                    <a:schemeClr val="bg1"/>
                  </a:solidFill>
                </a:uFill>
                <a:latin typeface="Times New Roman" panose="02020603050405020304" pitchFamily="18" charset="0"/>
                <a:cs typeface="Times New Roman" panose="02020603050405020304" pitchFamily="18" charset="0"/>
              </a:rPr>
              <a:t>Fuentes de </a:t>
            </a:r>
            <a:r>
              <a:rPr lang="en-US" sz="2400" u="sng" dirty="0" err="1">
                <a:uFill>
                  <a:solidFill>
                    <a:schemeClr val="bg1"/>
                  </a:solidFill>
                </a:uFill>
                <a:latin typeface="Times New Roman" panose="02020603050405020304" pitchFamily="18" charset="0"/>
                <a:cs typeface="Times New Roman" panose="02020603050405020304" pitchFamily="18" charset="0"/>
              </a:rPr>
              <a:t>datos</a:t>
            </a:r>
            <a:r>
              <a:rPr lang="en-US" sz="2400" u="sng" dirty="0">
                <a:uFill>
                  <a:solidFill>
                    <a:schemeClr val="bg1"/>
                  </a:solidFill>
                </a:uFill>
                <a:latin typeface="Times New Roman" panose="02020603050405020304" pitchFamily="18" charset="0"/>
                <a:cs typeface="Times New Roman" panose="02020603050405020304" pitchFamily="18" charset="0"/>
              </a:rPr>
              <a:t> del </a:t>
            </a:r>
            <a:r>
              <a:rPr lang="en-US" sz="2400" u="sng" dirty="0" err="1">
                <a:uFill>
                  <a:solidFill>
                    <a:schemeClr val="bg1"/>
                  </a:solidFill>
                </a:uFill>
                <a:latin typeface="Times New Roman" panose="02020603050405020304" pitchFamily="18" charset="0"/>
                <a:cs typeface="Times New Roman" panose="02020603050405020304" pitchFamily="18" charset="0"/>
              </a:rPr>
              <a:t>prospecto</a:t>
            </a:r>
            <a:endParaRPr lang="en-US" sz="2400" u="sng" dirty="0">
              <a:uFill>
                <a:solidFill>
                  <a:schemeClr val="bg1"/>
                </a:solidFill>
              </a:u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u="sng" dirty="0" err="1">
                <a:uFill>
                  <a:solidFill>
                    <a:schemeClr val="bg1"/>
                  </a:solidFill>
                </a:uFill>
                <a:latin typeface="Times New Roman" panose="02020603050405020304" pitchFamily="18" charset="0"/>
                <a:cs typeface="Times New Roman" panose="02020603050405020304" pitchFamily="18" charset="0"/>
              </a:rPr>
              <a:t>Problemáticas</a:t>
            </a:r>
            <a:endParaRPr lang="en-US" sz="2400" i="1" u="sng" dirty="0">
              <a:uFill>
                <a:solidFill>
                  <a:schemeClr val="bg1"/>
                </a:solidFill>
              </a:u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u="sng" dirty="0">
                <a:uFill>
                  <a:solidFill>
                    <a:schemeClr val="bg1"/>
                  </a:solidFill>
                </a:uFill>
                <a:latin typeface="Times New Roman" panose="02020603050405020304" pitchFamily="18" charset="0"/>
                <a:cs typeface="Times New Roman" panose="02020603050405020304" pitchFamily="18" charset="0"/>
              </a:rPr>
              <a:t>Variables</a:t>
            </a:r>
          </a:p>
          <a:p>
            <a:pPr marL="342900" indent="-342900">
              <a:buFont typeface="Arial" panose="020B0604020202020204" pitchFamily="34" charset="0"/>
              <a:buChar char="•"/>
            </a:pPr>
            <a:r>
              <a:rPr lang="en-US" sz="2400" u="sng" dirty="0">
                <a:uFill>
                  <a:solidFill>
                    <a:schemeClr val="bg1"/>
                  </a:solidFill>
                </a:uFill>
                <a:latin typeface="Times New Roman" panose="02020603050405020304" pitchFamily="18" charset="0"/>
                <a:cs typeface="Times New Roman" panose="02020603050405020304" pitchFamily="18" charset="0"/>
              </a:rPr>
              <a:t>EDA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
        <p:nvSpPr>
          <p:cNvPr id="8" name="Footer Placeholder 2">
            <a:extLst>
              <a:ext uri="{FF2B5EF4-FFF2-40B4-BE49-F238E27FC236}">
                <a16:creationId xmlns:a16="http://schemas.microsoft.com/office/drawing/2014/main" id="{87365AB3-3A0A-424D-93C6-332E3780F4DC}"/>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9" name="TextBox 8">
            <a:extLst>
              <a:ext uri="{FF2B5EF4-FFF2-40B4-BE49-F238E27FC236}">
                <a16:creationId xmlns:a16="http://schemas.microsoft.com/office/drawing/2014/main" id="{17200F56-E9F8-DD42-9981-E7EB89C8EDEA}"/>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Introducción</a:t>
            </a:r>
            <a:r>
              <a:rPr lang="es-ES_tradnl" sz="800" b="1" u="sng" dirty="0">
                <a:solidFill>
                  <a:srgbClr val="7F7F7F"/>
                </a:solidFill>
                <a:uFill>
                  <a:solidFill>
                    <a:schemeClr val="tx1"/>
                  </a:solidFill>
                </a:u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684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752600"/>
            <a:ext cx="8443664" cy="4556720"/>
          </a:xfrm>
        </p:spPr>
        <p:txBody>
          <a:bodyPr/>
          <a:lstStyle/>
          <a:p>
            <a:pPr marL="0" indent="0">
              <a:buNone/>
            </a:pPr>
            <a:r>
              <a:rPr lang="en-US" sz="2400" i="1" dirty="0" err="1">
                <a:latin typeface="Times New Roman" panose="02020603050405020304" pitchFamily="18" charset="0"/>
                <a:cs typeface="Times New Roman" panose="02020603050405020304" pitchFamily="18" charset="0"/>
              </a:rPr>
              <a:t>Tenemos</a:t>
            </a:r>
            <a:r>
              <a:rPr lang="en-US" sz="2400" i="1" dirty="0">
                <a:latin typeface="Times New Roman" panose="02020603050405020304" pitchFamily="18" charset="0"/>
                <a:cs typeface="Times New Roman" panose="02020603050405020304" pitchFamily="18" charset="0"/>
              </a:rPr>
              <a:t> los </a:t>
            </a:r>
            <a:r>
              <a:rPr lang="en-US" sz="2400" i="1" dirty="0" err="1">
                <a:latin typeface="Times New Roman" panose="02020603050405020304" pitchFamily="18" charset="0"/>
                <a:cs typeface="Times New Roman" panose="02020603050405020304" pitchFamily="18" charset="0"/>
              </a:rPr>
              <a:t>siguientes</a:t>
            </a:r>
            <a:r>
              <a:rPr lang="en-US" sz="2400" i="1" dirty="0">
                <a:latin typeface="Times New Roman" panose="02020603050405020304" pitchFamily="18" charset="0"/>
                <a:cs typeface="Times New Roman" panose="02020603050405020304" pitchFamily="18" charset="0"/>
              </a:rPr>
              <a:t> de </a:t>
            </a:r>
            <a:r>
              <a:rPr lang="en-US" sz="2400" i="1" dirty="0" err="1">
                <a:latin typeface="Times New Roman" panose="02020603050405020304" pitchFamily="18" charset="0"/>
                <a:cs typeface="Times New Roman" panose="02020603050405020304" pitchFamily="18" charset="0"/>
              </a:rPr>
              <a:t>fuentes</a:t>
            </a:r>
            <a:r>
              <a:rPr lang="en-US" sz="2400" i="1" dirty="0">
                <a:latin typeface="Times New Roman" panose="02020603050405020304" pitchFamily="18" charset="0"/>
                <a:cs typeface="Times New Roman" panose="02020603050405020304" pitchFamily="18" charset="0"/>
              </a:rPr>
              <a:t> de </a:t>
            </a:r>
            <a:r>
              <a:rPr lang="en-US" sz="2400" i="1" dirty="0" err="1">
                <a:latin typeface="Times New Roman" panose="02020603050405020304" pitchFamily="18" charset="0"/>
                <a:cs typeface="Times New Roman" panose="02020603050405020304" pitchFamily="18" charset="0"/>
              </a:rPr>
              <a:t>datos</a:t>
            </a:r>
            <a:r>
              <a:rPr lang="en-US" sz="2400" i="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sz="2400" i="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Sensor Bosch BME680: </a:t>
            </a:r>
            <a:r>
              <a:rPr lang="en-US" sz="2400" i="1" dirty="0" err="1">
                <a:latin typeface="Times New Roman" panose="02020603050405020304" pitchFamily="18" charset="0"/>
                <a:cs typeface="Times New Roman" panose="02020603050405020304" pitchFamily="18" charset="0"/>
              </a:rPr>
              <a:t>contamos</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aproximadamente</a:t>
            </a:r>
            <a:r>
              <a:rPr lang="en-US" sz="2400" i="1" dirty="0">
                <a:latin typeface="Times New Roman" panose="02020603050405020304" pitchFamily="18" charset="0"/>
                <a:cs typeface="Times New Roman" panose="02020603050405020304" pitchFamily="18" charset="0"/>
              </a:rPr>
              <a:t> con </a:t>
            </a:r>
            <a:r>
              <a:rPr lang="en-US" sz="2400" i="1" dirty="0" err="1">
                <a:latin typeface="Times New Roman" panose="02020603050405020304" pitchFamily="18" charset="0"/>
                <a:cs typeface="Times New Roman" panose="02020603050405020304" pitchFamily="18" charset="0"/>
              </a:rPr>
              <a:t>casi</a:t>
            </a:r>
            <a:r>
              <a:rPr lang="en-US" sz="2400" i="1" dirty="0">
                <a:latin typeface="Times New Roman" panose="02020603050405020304" pitchFamily="18" charset="0"/>
                <a:cs typeface="Times New Roman" panose="02020603050405020304" pitchFamily="18" charset="0"/>
              </a:rPr>
              <a:t> 1.3 </a:t>
            </a:r>
            <a:r>
              <a:rPr lang="en-US" sz="2400" i="1" dirty="0" err="1">
                <a:latin typeface="Times New Roman" panose="02020603050405020304" pitchFamily="18" charset="0"/>
                <a:cs typeface="Times New Roman" panose="02020603050405020304" pitchFamily="18" charset="0"/>
              </a:rPr>
              <a:t>millones</a:t>
            </a:r>
            <a:r>
              <a:rPr lang="en-US" sz="2400" i="1" dirty="0">
                <a:latin typeface="Times New Roman" panose="02020603050405020304" pitchFamily="18" charset="0"/>
                <a:cs typeface="Times New Roman" panose="02020603050405020304" pitchFamily="18" charset="0"/>
              </a:rPr>
              <a:t> de </a:t>
            </a:r>
            <a:r>
              <a:rPr lang="en-US" sz="2400" i="1" dirty="0" err="1">
                <a:latin typeface="Times New Roman" panose="02020603050405020304" pitchFamily="18" charset="0"/>
                <a:cs typeface="Times New Roman" panose="02020603050405020304" pitchFamily="18" charset="0"/>
              </a:rPr>
              <a:t>registros</a:t>
            </a:r>
            <a:r>
              <a:rPr lang="en-US" sz="2400" i="1" dirty="0">
                <a:latin typeface="Times New Roman" panose="02020603050405020304" pitchFamily="18" charset="0"/>
                <a:cs typeface="Times New Roman" panose="02020603050405020304" pitchFamily="18" charset="0"/>
              </a:rPr>
              <a:t> con </a:t>
            </a:r>
            <a:r>
              <a:rPr lang="en-US" sz="2400" i="1" dirty="0" err="1">
                <a:latin typeface="Times New Roman" panose="02020603050405020304" pitchFamily="18" charset="0"/>
                <a:cs typeface="Times New Roman" panose="02020603050405020304" pitchFamily="18" charset="0"/>
              </a:rPr>
              <a:t>lecturas</a:t>
            </a:r>
            <a:r>
              <a:rPr lang="en-US" sz="2400" i="1" dirty="0">
                <a:latin typeface="Times New Roman" panose="02020603050405020304" pitchFamily="18" charset="0"/>
                <a:cs typeface="Times New Roman" panose="02020603050405020304" pitchFamily="18" charset="0"/>
              </a:rPr>
              <a:t> del sensor </a:t>
            </a:r>
            <a:r>
              <a:rPr lang="en-US" sz="2400" i="1" dirty="0" err="1">
                <a:latin typeface="Times New Roman" panose="02020603050405020304" pitchFamily="18" charset="0"/>
                <a:cs typeface="Times New Roman" panose="02020603050405020304" pitchFamily="18" charset="0"/>
              </a:rPr>
              <a:t>cada</a:t>
            </a:r>
            <a:r>
              <a:rPr lang="en-US" sz="2400" i="1" dirty="0">
                <a:latin typeface="Times New Roman" panose="02020603050405020304" pitchFamily="18" charset="0"/>
                <a:cs typeface="Times New Roman" panose="02020603050405020304" pitchFamily="18" charset="0"/>
              </a:rPr>
              <a:t> 3 </a:t>
            </a:r>
            <a:r>
              <a:rPr lang="en-US" sz="2400" i="1" dirty="0" err="1">
                <a:latin typeface="Times New Roman" panose="02020603050405020304" pitchFamily="18" charset="0"/>
                <a:cs typeface="Times New Roman" panose="02020603050405020304" pitchFamily="18" charset="0"/>
              </a:rPr>
              <a:t>segundos</a:t>
            </a:r>
            <a:r>
              <a:rPr lang="en-US" sz="2400" i="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sz="2400" i="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i="1" dirty="0" err="1">
                <a:latin typeface="Times New Roman" panose="02020603050405020304" pitchFamily="18" charset="0"/>
                <a:cs typeface="Times New Roman" panose="02020603050405020304" pitchFamily="18" charset="0"/>
              </a:rPr>
              <a:t>Datos</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Abiertos</a:t>
            </a:r>
            <a:r>
              <a:rPr lang="en-US" sz="2400" i="1" dirty="0">
                <a:latin typeface="Times New Roman" panose="02020603050405020304" pitchFamily="18" charset="0"/>
                <a:cs typeface="Times New Roman" panose="02020603050405020304" pitchFamily="18" charset="0"/>
              </a:rPr>
              <a:t> de la Calidad del Aire del </a:t>
            </a:r>
            <a:r>
              <a:rPr lang="en-US" sz="2400" i="1" dirty="0" err="1">
                <a:latin typeface="Times New Roman" panose="02020603050405020304" pitchFamily="18" charset="0"/>
                <a:cs typeface="Times New Roman" panose="02020603050405020304" pitchFamily="18" charset="0"/>
              </a:rPr>
              <a:t>Gobierno</a:t>
            </a:r>
            <a:r>
              <a:rPr lang="en-US" sz="2400" i="1" dirty="0">
                <a:latin typeface="Times New Roman" panose="02020603050405020304" pitchFamily="18" charset="0"/>
                <a:cs typeface="Times New Roman" panose="02020603050405020304" pitchFamily="18" charset="0"/>
              </a:rPr>
              <a:t> de la Ciudad de México: </a:t>
            </a:r>
            <a:r>
              <a:rPr lang="en-US" sz="2400" i="1" dirty="0" err="1">
                <a:latin typeface="Times New Roman" panose="02020603050405020304" pitchFamily="18" charset="0"/>
                <a:cs typeface="Times New Roman" panose="02020603050405020304" pitchFamily="18" charset="0"/>
              </a:rPr>
              <a:t>datos</a:t>
            </a:r>
            <a:r>
              <a:rPr lang="en-US" sz="2400" i="1" dirty="0">
                <a:latin typeface="Times New Roman" panose="02020603050405020304" pitchFamily="18" charset="0"/>
                <a:cs typeface="Times New Roman" panose="02020603050405020304" pitchFamily="18" charset="0"/>
              </a:rPr>
              <a:t> por hora de las </a:t>
            </a:r>
            <a:r>
              <a:rPr lang="en-US" sz="2400" i="1" dirty="0" err="1">
                <a:latin typeface="Times New Roman" panose="02020603050405020304" pitchFamily="18" charset="0"/>
                <a:cs typeface="Times New Roman" panose="02020603050405020304" pitchFamily="18" charset="0"/>
              </a:rPr>
              <a:t>estaciones</a:t>
            </a:r>
            <a:r>
              <a:rPr lang="en-US" sz="2400" i="1" dirty="0">
                <a:latin typeface="Times New Roman" panose="02020603050405020304" pitchFamily="18" charset="0"/>
                <a:cs typeface="Times New Roman" panose="02020603050405020304" pitchFamily="18" charset="0"/>
              </a:rPr>
              <a:t> de </a:t>
            </a:r>
            <a:r>
              <a:rPr lang="en-US" sz="2400" i="1" dirty="0" err="1">
                <a:latin typeface="Times New Roman" panose="02020603050405020304" pitchFamily="18" charset="0"/>
                <a:cs typeface="Times New Roman" panose="02020603050405020304" pitchFamily="18" charset="0"/>
              </a:rPr>
              <a:t>monitoreo</a:t>
            </a:r>
            <a:r>
              <a:rPr lang="en-US" sz="2400" i="1" dirty="0">
                <a:latin typeface="Times New Roman" panose="02020603050405020304" pitchFamily="18" charset="0"/>
                <a:cs typeface="Times New Roman" panose="02020603050405020304" pitchFamily="18" charset="0"/>
              </a:rPr>
              <a:t> del </a:t>
            </a:r>
            <a:r>
              <a:rPr lang="en-US" sz="2400" i="1" dirty="0" err="1">
                <a:latin typeface="Times New Roman" panose="02020603050405020304" pitchFamily="18" charset="0"/>
                <a:cs typeface="Times New Roman" panose="02020603050405020304" pitchFamily="18" charset="0"/>
              </a:rPr>
              <a:t>Gobierno</a:t>
            </a:r>
            <a:r>
              <a:rPr lang="en-US" sz="2400" i="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sz="2400" i="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i="1" dirty="0" err="1">
                <a:latin typeface="Times New Roman" panose="02020603050405020304" pitchFamily="18" charset="0"/>
                <a:cs typeface="Times New Roman" panose="02020603050405020304" pitchFamily="18" charset="0"/>
              </a:rPr>
              <a:t>Datos</a:t>
            </a:r>
            <a:r>
              <a:rPr lang="en-US" sz="2400" i="1" dirty="0">
                <a:latin typeface="Times New Roman" panose="02020603050405020304" pitchFamily="18" charset="0"/>
                <a:cs typeface="Times New Roman" panose="02020603050405020304" pitchFamily="18" charset="0"/>
              </a:rPr>
              <a:t> de </a:t>
            </a:r>
            <a:r>
              <a:rPr lang="en-US" sz="2400" i="1" dirty="0" err="1">
                <a:latin typeface="Times New Roman" panose="02020603050405020304" pitchFamily="18" charset="0"/>
                <a:cs typeface="Times New Roman" panose="02020603050405020304" pitchFamily="18" charset="0"/>
              </a:rPr>
              <a:t>otras</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estaciones</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meteorológicas</a:t>
            </a:r>
            <a:r>
              <a:rPr lang="en-US" sz="2400" i="1" dirty="0">
                <a:latin typeface="Times New Roman" panose="02020603050405020304" pitchFamily="18" charset="0"/>
                <a:cs typeface="Times New Roman" panose="02020603050405020304" pitchFamily="18" charset="0"/>
              </a:rPr>
              <a:t> de la Ciudad.</a:t>
            </a:r>
          </a:p>
        </p:txBody>
      </p:sp>
      <p:sp>
        <p:nvSpPr>
          <p:cNvPr id="3" name="Title 2"/>
          <p:cNvSpPr>
            <a:spLocks noGrp="1"/>
          </p:cNvSpPr>
          <p:nvPr>
            <p:ph type="title"/>
          </p:nvPr>
        </p:nvSpPr>
        <p:spPr>
          <a:xfrm>
            <a:off x="38100" y="780047"/>
            <a:ext cx="9105900" cy="743953"/>
          </a:xfrm>
        </p:spPr>
        <p:txBody>
          <a:bodyPr/>
          <a:lstStyle/>
          <a:p>
            <a:r>
              <a:rPr lang="en-US" sz="2800" dirty="0">
                <a:latin typeface="Times New Roman" panose="02020603050405020304" pitchFamily="18" charset="0"/>
                <a:cs typeface="Times New Roman" panose="02020603050405020304" pitchFamily="18" charset="0"/>
              </a:rPr>
              <a:t>Fuente de </a:t>
            </a:r>
            <a:r>
              <a:rPr lang="en-US" sz="2800" dirty="0" err="1">
                <a:latin typeface="Times New Roman" panose="02020603050405020304" pitchFamily="18" charset="0"/>
                <a:cs typeface="Times New Roman" panose="02020603050405020304" pitchFamily="18" charset="0"/>
              </a:rPr>
              <a:t>datos</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
        <p:nvSpPr>
          <p:cNvPr id="7" name="Footer Placeholder 2">
            <a:extLst>
              <a:ext uri="{FF2B5EF4-FFF2-40B4-BE49-F238E27FC236}">
                <a16:creationId xmlns:a16="http://schemas.microsoft.com/office/drawing/2014/main" id="{AF0586B3-A03C-144E-873A-677A833A4487}"/>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9" name="TextBox 8">
            <a:extLst>
              <a:ext uri="{FF2B5EF4-FFF2-40B4-BE49-F238E27FC236}">
                <a16:creationId xmlns:a16="http://schemas.microsoft.com/office/drawing/2014/main" id="{D77AC55E-D82A-5547-B243-586319737649}"/>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Introducción</a:t>
            </a:r>
            <a:r>
              <a:rPr lang="es-ES_tradnl" sz="800" b="1" u="sng" dirty="0">
                <a:solidFill>
                  <a:srgbClr val="7F7F7F"/>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1522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752600"/>
            <a:ext cx="8443664" cy="4556720"/>
          </a:xfrm>
        </p:spPr>
        <p:txBody>
          <a:bodyPr/>
          <a:lstStyle/>
          <a:p>
            <a:pPr>
              <a:buFont typeface="Arial" panose="020B0604020202020204" pitchFamily="34" charset="0"/>
              <a:buChar char="•"/>
            </a:pPr>
            <a:r>
              <a:rPr lang="en-US" sz="2400" i="1" dirty="0" err="1">
                <a:latin typeface="Times New Roman" panose="02020603050405020304" pitchFamily="18" charset="0"/>
                <a:cs typeface="Times New Roman" panose="02020603050405020304" pitchFamily="18" charset="0"/>
              </a:rPr>
              <a:t>Datos</a:t>
            </a:r>
            <a:r>
              <a:rPr lang="en-US" sz="2400" i="1" dirty="0">
                <a:latin typeface="Times New Roman" panose="02020603050405020304" pitchFamily="18" charset="0"/>
                <a:cs typeface="Times New Roman" panose="02020603050405020304" pitchFamily="18" charset="0"/>
              </a:rPr>
              <a:t> del </a:t>
            </a:r>
            <a:r>
              <a:rPr lang="en-US" sz="2400" i="1" dirty="0" err="1">
                <a:latin typeface="Times New Roman" panose="02020603050405020304" pitchFamily="18" charset="0"/>
                <a:cs typeface="Times New Roman" panose="02020603050405020304" pitchFamily="18" charset="0"/>
              </a:rPr>
              <a:t>Gobierno</a:t>
            </a:r>
            <a:r>
              <a:rPr lang="en-US" sz="2400" i="1" dirty="0">
                <a:latin typeface="Times New Roman" panose="02020603050405020304" pitchFamily="18" charset="0"/>
                <a:cs typeface="Times New Roman" panose="02020603050405020304" pitchFamily="18" charset="0"/>
              </a:rPr>
              <a:t> de la Ciudad de México: </a:t>
            </a:r>
            <a:r>
              <a:rPr lang="en-US" sz="2400" i="1" dirty="0" err="1">
                <a:latin typeface="Times New Roman" panose="02020603050405020304" pitchFamily="18" charset="0"/>
                <a:cs typeface="Times New Roman" panose="02020603050405020304" pitchFamily="18" charset="0"/>
              </a:rPr>
              <a:t>estos</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datos</a:t>
            </a:r>
            <a:r>
              <a:rPr lang="en-US" sz="2400" i="1" dirty="0">
                <a:latin typeface="Times New Roman" panose="02020603050405020304" pitchFamily="18" charset="0"/>
                <a:cs typeface="Times New Roman" panose="02020603050405020304" pitchFamily="18" charset="0"/>
              </a:rPr>
              <a:t> no se </a:t>
            </a:r>
            <a:r>
              <a:rPr lang="en-US" sz="2400" i="1" dirty="0" err="1">
                <a:latin typeface="Times New Roman" panose="02020603050405020304" pitchFamily="18" charset="0"/>
                <a:cs typeface="Times New Roman" panose="02020603050405020304" pitchFamily="18" charset="0"/>
              </a:rPr>
              <a:t>actualizan</a:t>
            </a:r>
            <a:r>
              <a:rPr lang="en-US" sz="2400" i="1" dirty="0">
                <a:latin typeface="Times New Roman" panose="02020603050405020304" pitchFamily="18" charset="0"/>
                <a:cs typeface="Times New Roman" panose="02020603050405020304" pitchFamily="18" charset="0"/>
              </a:rPr>
              <a:t> de </a:t>
            </a:r>
            <a:r>
              <a:rPr lang="en-US" sz="2400" i="1" dirty="0" err="1">
                <a:latin typeface="Times New Roman" panose="02020603050405020304" pitchFamily="18" charset="0"/>
                <a:cs typeface="Times New Roman" panose="02020603050405020304" pitchFamily="18" charset="0"/>
              </a:rPr>
              <a:t>manera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cotidiana</a:t>
            </a:r>
            <a:endParaRPr lang="en-US" sz="2400" i="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i="1" dirty="0" err="1">
                <a:latin typeface="Times New Roman" panose="02020603050405020304" pitchFamily="18" charset="0"/>
                <a:cs typeface="Times New Roman" panose="02020603050405020304" pitchFamily="18" charset="0"/>
              </a:rPr>
              <a:t>Datos</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meteorológicos</a:t>
            </a:r>
            <a:r>
              <a:rPr lang="en-US" sz="2400" i="1" dirty="0">
                <a:latin typeface="Times New Roman" panose="02020603050405020304" pitchFamily="18" charset="0"/>
                <a:cs typeface="Times New Roman" panose="02020603050405020304" pitchFamily="18" charset="0"/>
              </a:rPr>
              <a:t> de </a:t>
            </a:r>
            <a:r>
              <a:rPr lang="en-US" sz="2400" i="1" dirty="0" err="1">
                <a:latin typeface="Times New Roman" panose="02020603050405020304" pitchFamily="18" charset="0"/>
                <a:cs typeface="Times New Roman" panose="02020603050405020304" pitchFamily="18" charset="0"/>
              </a:rPr>
              <a:t>terceros</a:t>
            </a:r>
            <a:r>
              <a:rPr lang="en-US" sz="2400" i="1" dirty="0">
                <a:latin typeface="Times New Roman" panose="02020603050405020304" pitchFamily="18" charset="0"/>
                <a:cs typeface="Times New Roman" panose="02020603050405020304" pitchFamily="18" charset="0"/>
              </a:rPr>
              <a:t>: No </a:t>
            </a:r>
            <a:r>
              <a:rPr lang="en-US" sz="2400" i="1" dirty="0" err="1">
                <a:latin typeface="Times New Roman" panose="02020603050405020304" pitchFamily="18" charset="0"/>
                <a:cs typeface="Times New Roman" panose="02020603050405020304" pitchFamily="18" charset="0"/>
              </a:rPr>
              <a:t>encontramos</a:t>
            </a:r>
            <a:r>
              <a:rPr lang="en-US" sz="2400" i="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i="1" dirty="0" err="1">
                <a:latin typeface="Times New Roman" panose="02020603050405020304" pitchFamily="18" charset="0"/>
                <a:cs typeface="Times New Roman" panose="02020603050405020304" pitchFamily="18" charset="0"/>
              </a:rPr>
              <a:t>Precisión</a:t>
            </a:r>
            <a:r>
              <a:rPr lang="en-US" sz="2400" i="1" dirty="0">
                <a:latin typeface="Times New Roman" panose="02020603050405020304" pitchFamily="18" charset="0"/>
                <a:cs typeface="Times New Roman" panose="02020603050405020304" pitchFamily="18" charset="0"/>
              </a:rPr>
              <a:t> y </a:t>
            </a:r>
            <a:r>
              <a:rPr lang="en-US" sz="2400" i="1" dirty="0" err="1">
                <a:latin typeface="Times New Roman" panose="02020603050405020304" pitchFamily="18" charset="0"/>
                <a:cs typeface="Times New Roman" panose="02020603050405020304" pitchFamily="18" charset="0"/>
              </a:rPr>
              <a:t>manipulación</a:t>
            </a:r>
            <a:r>
              <a:rPr lang="en-US" sz="2400" i="1" dirty="0">
                <a:latin typeface="Times New Roman" panose="02020603050405020304" pitchFamily="18" charset="0"/>
                <a:cs typeface="Times New Roman" panose="02020603050405020304" pitchFamily="18" charset="0"/>
              </a:rPr>
              <a:t> de los </a:t>
            </a:r>
            <a:r>
              <a:rPr lang="en-US" sz="2400" i="1" dirty="0" err="1">
                <a:latin typeface="Times New Roman" panose="02020603050405020304" pitchFamily="18" charset="0"/>
                <a:cs typeface="Times New Roman" panose="02020603050405020304" pitchFamily="18" charset="0"/>
              </a:rPr>
              <a:t>datos</a:t>
            </a:r>
            <a:r>
              <a:rPr lang="en-US" sz="2400" i="1" dirty="0">
                <a:latin typeface="Times New Roman" panose="02020603050405020304" pitchFamily="18" charset="0"/>
                <a:cs typeface="Times New Roman" panose="02020603050405020304" pitchFamily="18" charset="0"/>
              </a:rPr>
              <a:t> de </a:t>
            </a:r>
            <a:r>
              <a:rPr lang="en-US" sz="2400" i="1" dirty="0" err="1">
                <a:latin typeface="Times New Roman" panose="02020603050405020304" pitchFamily="18" charset="0"/>
                <a:cs typeface="Times New Roman" panose="02020603050405020304" pitchFamily="18" charset="0"/>
              </a:rPr>
              <a:t>nuestras</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fuentes</a:t>
            </a:r>
            <a:r>
              <a:rPr lang="en-US" sz="2400" i="1" dirty="0">
                <a:latin typeface="Times New Roman" panose="02020603050405020304" pitchFamily="18" charset="0"/>
                <a:cs typeface="Times New Roman" panose="02020603050405020304" pitchFamily="18" charset="0"/>
              </a:rPr>
              <a:t> de </a:t>
            </a:r>
            <a:r>
              <a:rPr lang="en-US" sz="2400" i="1" dirty="0" err="1">
                <a:latin typeface="Times New Roman" panose="02020603050405020304" pitchFamily="18" charset="0"/>
                <a:cs typeface="Times New Roman" panose="02020603050405020304" pitchFamily="18" charset="0"/>
              </a:rPr>
              <a:t>datos</a:t>
            </a:r>
            <a:r>
              <a:rPr lang="en-US" sz="2400" i="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i="1" dirty="0" err="1">
                <a:latin typeface="Times New Roman" panose="02020603050405020304" pitchFamily="18" charset="0"/>
                <a:cs typeface="Times New Roman" panose="02020603050405020304" pitchFamily="18" charset="0"/>
              </a:rPr>
              <a:t>Estabilidad</a:t>
            </a:r>
            <a:r>
              <a:rPr lang="en-US" sz="2400" i="1" dirty="0">
                <a:latin typeface="Times New Roman" panose="02020603050405020304" pitchFamily="18" charset="0"/>
                <a:cs typeface="Times New Roman" panose="02020603050405020304" pitchFamily="18" charset="0"/>
              </a:rPr>
              <a:t> y </a:t>
            </a:r>
            <a:r>
              <a:rPr lang="en-US" sz="2400" i="1" dirty="0" err="1">
                <a:latin typeface="Times New Roman" panose="02020603050405020304" pitchFamily="18" charset="0"/>
                <a:cs typeface="Times New Roman" panose="02020603050405020304" pitchFamily="18" charset="0"/>
              </a:rPr>
              <a:t>precisión</a:t>
            </a:r>
            <a:r>
              <a:rPr lang="en-US" sz="2400" i="1" dirty="0">
                <a:latin typeface="Times New Roman" panose="02020603050405020304" pitchFamily="18" charset="0"/>
                <a:cs typeface="Times New Roman" panose="02020603050405020304" pitchFamily="18" charset="0"/>
              </a:rPr>
              <a:t> de la </a:t>
            </a:r>
            <a:r>
              <a:rPr lang="en-US" sz="2400" i="1" dirty="0" err="1">
                <a:latin typeface="Times New Roman" panose="02020603050405020304" pitchFamily="18" charset="0"/>
                <a:cs typeface="Times New Roman" panose="02020603050405020304" pitchFamily="18" charset="0"/>
              </a:rPr>
              <a:t>toma</a:t>
            </a:r>
            <a:r>
              <a:rPr lang="en-US" sz="2400" i="1" dirty="0">
                <a:latin typeface="Times New Roman" panose="02020603050405020304" pitchFamily="18" charset="0"/>
                <a:cs typeface="Times New Roman" panose="02020603050405020304" pitchFamily="18" charset="0"/>
              </a:rPr>
              <a:t> de </a:t>
            </a:r>
            <a:r>
              <a:rPr lang="en-US" sz="2400" i="1" dirty="0" err="1">
                <a:latin typeface="Times New Roman" panose="02020603050405020304" pitchFamily="18" charset="0"/>
                <a:cs typeface="Times New Roman" panose="02020603050405020304" pitchFamily="18" charset="0"/>
              </a:rPr>
              <a:t>registros</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en</a:t>
            </a:r>
            <a:r>
              <a:rPr lang="en-US" sz="2400" i="1" dirty="0">
                <a:latin typeface="Times New Roman" panose="02020603050405020304" pitchFamily="18" charset="0"/>
                <a:cs typeface="Times New Roman" panose="02020603050405020304" pitchFamily="18" charset="0"/>
              </a:rPr>
              <a:t> el sensor. </a:t>
            </a:r>
            <a:r>
              <a:rPr lang="en-US" sz="2400" i="1" dirty="0" err="1">
                <a:latin typeface="Times New Roman" panose="02020603050405020304" pitchFamily="18" charset="0"/>
                <a:cs typeface="Times New Roman" panose="02020603050405020304" pitchFamily="18" charset="0"/>
              </a:rPr>
              <a:t>Pudiéramos</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tener</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interrupciones</a:t>
            </a:r>
            <a:r>
              <a:rPr lang="en-US" sz="2400" i="1" dirty="0">
                <a:latin typeface="Times New Roman" panose="02020603050405020304" pitchFamily="18" charset="0"/>
                <a:cs typeface="Times New Roman" panose="02020603050405020304" pitchFamily="18" charset="0"/>
              </a:rPr>
              <a:t> del </a:t>
            </a:r>
            <a:r>
              <a:rPr lang="en-US" sz="2400" i="1" dirty="0" err="1">
                <a:latin typeface="Times New Roman" panose="02020603050405020304" pitchFamily="18" charset="0"/>
                <a:cs typeface="Times New Roman" panose="02020603050405020304" pitchFamily="18" charset="0"/>
              </a:rPr>
              <a:t>suministro</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eléctrico</a:t>
            </a:r>
            <a:r>
              <a:rPr lang="en-US" sz="2400" i="1" dirty="0">
                <a:latin typeface="Times New Roman" panose="02020603050405020304" pitchFamily="18" charset="0"/>
                <a:cs typeface="Times New Roman" panose="02020603050405020304" pitchFamily="18" charset="0"/>
              </a:rPr>
              <a:t> que no </a:t>
            </a:r>
            <a:r>
              <a:rPr lang="en-US" sz="2400" i="1" dirty="0" err="1">
                <a:latin typeface="Times New Roman" panose="02020603050405020304" pitchFamily="18" charset="0"/>
                <a:cs typeface="Times New Roman" panose="02020603050405020304" pitchFamily="18" charset="0"/>
              </a:rPr>
              <a:t>permitieran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obtener</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ciertas</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lecturas</a:t>
            </a:r>
            <a:r>
              <a:rPr lang="en-US" sz="2400" i="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i="1" dirty="0" err="1">
                <a:latin typeface="Times New Roman" panose="02020603050405020304" pitchFamily="18" charset="0"/>
                <a:cs typeface="Times New Roman" panose="02020603050405020304" pitchFamily="18" charset="0"/>
              </a:rPr>
              <a:t>Algoritmo</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cerrado</a:t>
            </a:r>
            <a:r>
              <a:rPr lang="en-US" sz="2400" i="1" dirty="0">
                <a:latin typeface="Times New Roman" panose="02020603050405020304" pitchFamily="18" charset="0"/>
                <a:cs typeface="Times New Roman" panose="02020603050405020304" pitchFamily="18" charset="0"/>
              </a:rPr>
              <a:t> del sensor para </a:t>
            </a:r>
            <a:r>
              <a:rPr lang="en-US" sz="2400" i="1" dirty="0" err="1">
                <a:latin typeface="Times New Roman" panose="02020603050405020304" pitchFamily="18" charset="0"/>
                <a:cs typeface="Times New Roman" panose="02020603050405020304" pitchFamily="18" charset="0"/>
              </a:rPr>
              <a:t>convertir</a:t>
            </a:r>
            <a:r>
              <a:rPr lang="en-US" sz="2400" i="1" dirty="0">
                <a:latin typeface="Times New Roman" panose="02020603050405020304" pitchFamily="18" charset="0"/>
                <a:cs typeface="Times New Roman" panose="02020603050405020304" pitchFamily="18" charset="0"/>
              </a:rPr>
              <a:t> de la variable </a:t>
            </a:r>
            <a:r>
              <a:rPr lang="en-US" sz="2400" i="1" dirty="0" err="1">
                <a:latin typeface="Times New Roman" panose="02020603050405020304" pitchFamily="18" charset="0"/>
                <a:cs typeface="Times New Roman" panose="02020603050405020304" pitchFamily="18" charset="0"/>
              </a:rPr>
              <a:t>gasResistance</a:t>
            </a:r>
            <a:r>
              <a:rPr lang="en-US" sz="2400" i="1" dirty="0">
                <a:latin typeface="Times New Roman" panose="02020603050405020304" pitchFamily="18" charset="0"/>
                <a:cs typeface="Times New Roman" panose="02020603050405020304" pitchFamily="18" charset="0"/>
              </a:rPr>
              <a:t> a la variable IAQ; el </a:t>
            </a:r>
            <a:r>
              <a:rPr lang="en-US" sz="2400" i="1" dirty="0" err="1">
                <a:latin typeface="Times New Roman" panose="02020603050405020304" pitchFamily="18" charset="0"/>
                <a:cs typeface="Times New Roman" panose="02020603050405020304" pitchFamily="18" charset="0"/>
              </a:rPr>
              <a:t>cual</a:t>
            </a:r>
            <a:r>
              <a:rPr lang="en-US" sz="2400" i="1" dirty="0">
                <a:latin typeface="Times New Roman" panose="02020603050405020304" pitchFamily="18" charset="0"/>
                <a:cs typeface="Times New Roman" panose="02020603050405020304" pitchFamily="18" charset="0"/>
              </a:rPr>
              <a:t> es </a:t>
            </a:r>
            <a:r>
              <a:rPr lang="en-US" sz="2400" i="1" dirty="0" err="1">
                <a:latin typeface="Times New Roman" panose="02020603050405020304" pitchFamily="18" charset="0"/>
                <a:cs typeface="Times New Roman" panose="02020603050405020304" pitchFamily="18" charset="0"/>
              </a:rPr>
              <a:t>cerrado</a:t>
            </a:r>
            <a:r>
              <a:rPr lang="en-US" sz="2400" i="1" dirty="0">
                <a:latin typeface="Times New Roman" panose="02020603050405020304" pitchFamily="18" charset="0"/>
                <a:cs typeface="Times New Roman" panose="02020603050405020304" pitchFamily="18" charset="0"/>
              </a:rPr>
              <a:t>.</a:t>
            </a:r>
          </a:p>
        </p:txBody>
      </p:sp>
      <p:sp>
        <p:nvSpPr>
          <p:cNvPr id="3" name="Title 2"/>
          <p:cNvSpPr>
            <a:spLocks noGrp="1"/>
          </p:cNvSpPr>
          <p:nvPr>
            <p:ph type="title"/>
          </p:nvPr>
        </p:nvSpPr>
        <p:spPr>
          <a:xfrm>
            <a:off x="38100" y="780047"/>
            <a:ext cx="9105900" cy="743953"/>
          </a:xfrm>
        </p:spPr>
        <p:txBody>
          <a:bodyPr/>
          <a:lstStyle/>
          <a:p>
            <a:r>
              <a:rPr lang="en-US" sz="2800" dirty="0" err="1">
                <a:latin typeface="Times New Roman" panose="02020603050405020304" pitchFamily="18" charset="0"/>
                <a:cs typeface="Times New Roman" panose="02020603050405020304" pitchFamily="18" charset="0"/>
              </a:rPr>
              <a:t>Problemáticas</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
        <p:nvSpPr>
          <p:cNvPr id="7" name="Footer Placeholder 2">
            <a:extLst>
              <a:ext uri="{FF2B5EF4-FFF2-40B4-BE49-F238E27FC236}">
                <a16:creationId xmlns:a16="http://schemas.microsoft.com/office/drawing/2014/main" id="{AF0586B3-A03C-144E-873A-677A833A4487}"/>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9" name="TextBox 8">
            <a:extLst>
              <a:ext uri="{FF2B5EF4-FFF2-40B4-BE49-F238E27FC236}">
                <a16:creationId xmlns:a16="http://schemas.microsoft.com/office/drawing/2014/main" id="{D77AC55E-D82A-5547-B243-586319737649}"/>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Introducción</a:t>
            </a:r>
            <a:r>
              <a:rPr lang="es-ES_tradnl" sz="800" b="1" u="sng" dirty="0">
                <a:solidFill>
                  <a:srgbClr val="7F7F7F"/>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42219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752600"/>
            <a:ext cx="8443664" cy="4556720"/>
          </a:xfrm>
        </p:spPr>
        <p:txBody>
          <a:bodyPr/>
          <a:lstStyle/>
          <a:p>
            <a:pPr>
              <a:buFont typeface="Arial" panose="020B0604020202020204" pitchFamily="34" charset="0"/>
              <a:buChar char="•"/>
            </a:pPr>
            <a:r>
              <a:rPr lang="en-US" sz="2400" b="1" i="1" dirty="0" err="1">
                <a:latin typeface="Times New Roman" panose="02020603050405020304" pitchFamily="18" charset="0"/>
                <a:cs typeface="Times New Roman" panose="02020603050405020304" pitchFamily="18" charset="0"/>
              </a:rPr>
              <a:t>Temperatura</a:t>
            </a:r>
            <a:r>
              <a:rPr lang="en-US" sz="2400" i="1" dirty="0">
                <a:latin typeface="Times New Roman" panose="02020603050405020304" pitchFamily="18" charset="0"/>
                <a:cs typeface="Times New Roman" panose="02020603050405020304" pitchFamily="18" charset="0"/>
              </a:rPr>
              <a:t>: variable </a:t>
            </a:r>
            <a:r>
              <a:rPr lang="en-US" sz="2400" i="1" dirty="0" err="1">
                <a:latin typeface="Times New Roman" panose="02020603050405020304" pitchFamily="18" charset="0"/>
                <a:cs typeface="Times New Roman" panose="02020603050405020304" pitchFamily="18" charset="0"/>
              </a:rPr>
              <a:t>numérica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en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grados</a:t>
            </a:r>
            <a:r>
              <a:rPr lang="en-US" sz="2400" i="1" dirty="0">
                <a:latin typeface="Times New Roman" panose="02020603050405020304" pitchFamily="18" charset="0"/>
                <a:cs typeface="Times New Roman" panose="02020603050405020304" pitchFamily="18" charset="0"/>
              </a:rPr>
              <a:t> Celsius (C) con una </a:t>
            </a:r>
            <a:r>
              <a:rPr lang="en-US" sz="2400" i="1" dirty="0" err="1">
                <a:latin typeface="Times New Roman" panose="02020603050405020304" pitchFamily="18" charset="0"/>
                <a:cs typeface="Times New Roman" panose="02020603050405020304" pitchFamily="18" charset="0"/>
              </a:rPr>
              <a:t>resolución</a:t>
            </a:r>
            <a:r>
              <a:rPr lang="en-US" sz="2400" i="1" dirty="0">
                <a:latin typeface="Times New Roman" panose="02020603050405020304" pitchFamily="18" charset="0"/>
                <a:cs typeface="Times New Roman" panose="02020603050405020304" pitchFamily="18" charset="0"/>
              </a:rPr>
              <a:t> de 0.01C y una </a:t>
            </a:r>
            <a:r>
              <a:rPr lang="en-US" sz="2400" i="1" dirty="0" err="1">
                <a:latin typeface="Times New Roman" panose="02020603050405020304" pitchFamily="18" charset="0"/>
                <a:cs typeface="Times New Roman" panose="02020603050405020304" pitchFamily="18" charset="0"/>
              </a:rPr>
              <a:t>precisión</a:t>
            </a:r>
            <a:r>
              <a:rPr lang="en-US" sz="2400" i="1" dirty="0">
                <a:latin typeface="Times New Roman" panose="02020603050405020304" pitchFamily="18" charset="0"/>
                <a:cs typeface="Times New Roman" panose="02020603050405020304" pitchFamily="18" charset="0"/>
              </a:rPr>
              <a:t> de ±0.5C.</a:t>
            </a:r>
          </a:p>
          <a:p>
            <a:pPr>
              <a:buFont typeface="Arial" panose="020B0604020202020204" pitchFamily="34" charset="0"/>
              <a:buChar char="•"/>
            </a:pPr>
            <a:r>
              <a:rPr lang="en-US" sz="2400" b="1" i="1" dirty="0" err="1">
                <a:latin typeface="Times New Roman" panose="02020603050405020304" pitchFamily="18" charset="0"/>
                <a:cs typeface="Times New Roman" panose="02020603050405020304" pitchFamily="18" charset="0"/>
              </a:rPr>
              <a:t>Presión</a:t>
            </a:r>
            <a:r>
              <a:rPr lang="en-US" sz="2400" i="1" dirty="0">
                <a:latin typeface="Times New Roman" panose="02020603050405020304" pitchFamily="18" charset="0"/>
                <a:cs typeface="Times New Roman" panose="02020603050405020304" pitchFamily="18" charset="0"/>
              </a:rPr>
              <a:t>: variable </a:t>
            </a:r>
            <a:r>
              <a:rPr lang="en-US" sz="2400" i="1" dirty="0" err="1">
                <a:latin typeface="Times New Roman" panose="02020603050405020304" pitchFamily="18" charset="0"/>
                <a:cs typeface="Times New Roman" panose="02020603050405020304" pitchFamily="18" charset="0"/>
              </a:rPr>
              <a:t>numérica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en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hectopascales</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hPa</a:t>
            </a:r>
            <a:r>
              <a:rPr lang="en-US" sz="2400" i="1" dirty="0">
                <a:latin typeface="Times New Roman" panose="02020603050405020304" pitchFamily="18" charset="0"/>
                <a:cs typeface="Times New Roman" panose="02020603050405020304" pitchFamily="18" charset="0"/>
              </a:rPr>
              <a:t>) con una </a:t>
            </a:r>
            <a:r>
              <a:rPr lang="en-US" sz="2400" i="1" dirty="0" err="1">
                <a:latin typeface="Times New Roman" panose="02020603050405020304" pitchFamily="18" charset="0"/>
                <a:cs typeface="Times New Roman" panose="02020603050405020304" pitchFamily="18" charset="0"/>
              </a:rPr>
              <a:t>resolución</a:t>
            </a:r>
            <a:r>
              <a:rPr lang="en-US" sz="2400" i="1" dirty="0">
                <a:latin typeface="Times New Roman" panose="02020603050405020304" pitchFamily="18" charset="0"/>
                <a:cs typeface="Times New Roman" panose="02020603050405020304" pitchFamily="18" charset="0"/>
              </a:rPr>
              <a:t> de 0.18 </a:t>
            </a:r>
            <a:r>
              <a:rPr lang="en-US" sz="2400" i="1" dirty="0" err="1">
                <a:latin typeface="Times New Roman" panose="02020603050405020304" pitchFamily="18" charset="0"/>
                <a:cs typeface="Times New Roman" panose="02020603050405020304" pitchFamily="18" charset="0"/>
              </a:rPr>
              <a:t>hPa</a:t>
            </a:r>
            <a:r>
              <a:rPr lang="en-US" sz="2400" i="1" dirty="0">
                <a:latin typeface="Times New Roman" panose="02020603050405020304" pitchFamily="18" charset="0"/>
                <a:cs typeface="Times New Roman" panose="02020603050405020304" pitchFamily="18" charset="0"/>
              </a:rPr>
              <a:t> y una </a:t>
            </a:r>
            <a:r>
              <a:rPr lang="en-US" sz="2400" i="1" dirty="0" err="1">
                <a:latin typeface="Times New Roman" panose="02020603050405020304" pitchFamily="18" charset="0"/>
                <a:cs typeface="Times New Roman" panose="02020603050405020304" pitchFamily="18" charset="0"/>
              </a:rPr>
              <a:t>precisión</a:t>
            </a:r>
            <a:r>
              <a:rPr lang="en-US" sz="2400" i="1" dirty="0">
                <a:latin typeface="Times New Roman" panose="02020603050405020304" pitchFamily="18" charset="0"/>
                <a:cs typeface="Times New Roman" panose="02020603050405020304" pitchFamily="18" charset="0"/>
              </a:rPr>
              <a:t> de ±0.12 </a:t>
            </a:r>
            <a:r>
              <a:rPr lang="en-US" sz="2400" i="1" dirty="0" err="1">
                <a:latin typeface="Times New Roman" panose="02020603050405020304" pitchFamily="18" charset="0"/>
                <a:cs typeface="Times New Roman" panose="02020603050405020304" pitchFamily="18" charset="0"/>
              </a:rPr>
              <a:t>hPa</a:t>
            </a:r>
            <a:r>
              <a:rPr lang="en-US" sz="2400" i="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1" i="1" dirty="0" err="1">
                <a:latin typeface="Times New Roman" panose="02020603050405020304" pitchFamily="18" charset="0"/>
                <a:cs typeface="Times New Roman" panose="02020603050405020304" pitchFamily="18" charset="0"/>
              </a:rPr>
              <a:t>Humedad</a:t>
            </a:r>
            <a:r>
              <a:rPr lang="en-US" sz="2400" i="1" dirty="0">
                <a:latin typeface="Times New Roman" panose="02020603050405020304" pitchFamily="18" charset="0"/>
                <a:cs typeface="Times New Roman" panose="02020603050405020304" pitchFamily="18" charset="0"/>
              </a:rPr>
              <a:t>: variable </a:t>
            </a:r>
            <a:r>
              <a:rPr lang="en-US" sz="2400" i="1" dirty="0" err="1">
                <a:latin typeface="Times New Roman" panose="02020603050405020304" pitchFamily="18" charset="0"/>
                <a:cs typeface="Times New Roman" panose="02020603050405020304" pitchFamily="18" charset="0"/>
              </a:rPr>
              <a:t>numérica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en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porcentaje</a:t>
            </a:r>
            <a:r>
              <a:rPr lang="en-US" sz="2400" i="1" dirty="0">
                <a:latin typeface="Times New Roman" panose="02020603050405020304" pitchFamily="18" charset="0"/>
                <a:cs typeface="Times New Roman" panose="02020603050405020304" pitchFamily="18" charset="0"/>
              </a:rPr>
              <a:t> de </a:t>
            </a:r>
            <a:r>
              <a:rPr lang="en-US" sz="2400" i="1" dirty="0" err="1">
                <a:latin typeface="Times New Roman" panose="02020603050405020304" pitchFamily="18" charset="0"/>
                <a:cs typeface="Times New Roman" panose="02020603050405020304" pitchFamily="18" charset="0"/>
              </a:rPr>
              <a:t>humedad</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relativa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rH</a:t>
            </a:r>
            <a:r>
              <a:rPr lang="en-US" sz="2400" i="1" dirty="0">
                <a:latin typeface="Times New Roman" panose="02020603050405020304" pitchFamily="18" charset="0"/>
                <a:cs typeface="Times New Roman" panose="02020603050405020304" pitchFamily="18" charset="0"/>
              </a:rPr>
              <a:t>) con una </a:t>
            </a:r>
            <a:r>
              <a:rPr lang="en-US" sz="2400" i="1" dirty="0" err="1">
                <a:latin typeface="Times New Roman" panose="02020603050405020304" pitchFamily="18" charset="0"/>
                <a:cs typeface="Times New Roman" panose="02020603050405020304" pitchFamily="18" charset="0"/>
              </a:rPr>
              <a:t>resolución</a:t>
            </a:r>
            <a:r>
              <a:rPr lang="en-US" sz="2400" i="1" dirty="0">
                <a:latin typeface="Times New Roman" panose="02020603050405020304" pitchFamily="18" charset="0"/>
                <a:cs typeface="Times New Roman" panose="02020603050405020304" pitchFamily="18" charset="0"/>
              </a:rPr>
              <a:t> de 0.008%rH y una </a:t>
            </a:r>
            <a:r>
              <a:rPr lang="en-US" sz="2400" i="1" dirty="0" err="1">
                <a:latin typeface="Times New Roman" panose="02020603050405020304" pitchFamily="18" charset="0"/>
                <a:cs typeface="Times New Roman" panose="02020603050405020304" pitchFamily="18" charset="0"/>
              </a:rPr>
              <a:t>precisión</a:t>
            </a:r>
            <a:r>
              <a:rPr lang="en-US" sz="2400" i="1" dirty="0">
                <a:latin typeface="Times New Roman" panose="02020603050405020304" pitchFamily="18" charset="0"/>
                <a:cs typeface="Times New Roman" panose="02020603050405020304" pitchFamily="18" charset="0"/>
              </a:rPr>
              <a:t> de ±3%rH.</a:t>
            </a:r>
          </a:p>
          <a:p>
            <a:pPr>
              <a:buFont typeface="Arial" panose="020B0604020202020204" pitchFamily="34" charset="0"/>
              <a:buChar char="•"/>
            </a:pPr>
            <a:r>
              <a:rPr lang="en-US" sz="2400" b="1" i="1" dirty="0">
                <a:latin typeface="Times New Roman" panose="02020603050405020304" pitchFamily="18" charset="0"/>
                <a:cs typeface="Times New Roman" panose="02020603050405020304" pitchFamily="18" charset="0"/>
              </a:rPr>
              <a:t>Resistencia del Gas</a:t>
            </a:r>
            <a:r>
              <a:rPr lang="en-US" sz="2400" i="1" dirty="0">
                <a:latin typeface="Times New Roman" panose="02020603050405020304" pitchFamily="18" charset="0"/>
                <a:cs typeface="Times New Roman" panose="02020603050405020304" pitchFamily="18" charset="0"/>
              </a:rPr>
              <a:t>: variable </a:t>
            </a:r>
            <a:r>
              <a:rPr lang="en-US" sz="2400" i="1" dirty="0" err="1">
                <a:latin typeface="Times New Roman" panose="02020603050405020304" pitchFamily="18" charset="0"/>
                <a:cs typeface="Times New Roman" panose="02020603050405020304" pitchFamily="18" charset="0"/>
              </a:rPr>
              <a:t>numérica</a:t>
            </a:r>
            <a:r>
              <a:rPr lang="en-US" sz="2400" i="1" dirty="0">
                <a:latin typeface="Times New Roman" panose="02020603050405020304" pitchFamily="18" charset="0"/>
                <a:cs typeface="Times New Roman" panose="02020603050405020304" pitchFamily="18" charset="0"/>
              </a:rPr>
              <a:t> de la </a:t>
            </a:r>
            <a:r>
              <a:rPr lang="en-US" sz="2400" i="1" dirty="0" err="1">
                <a:latin typeface="Times New Roman" panose="02020603050405020304" pitchFamily="18" charset="0"/>
                <a:cs typeface="Times New Roman" panose="02020603050405020304" pitchFamily="18" charset="0"/>
              </a:rPr>
              <a:t>resistencia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eléctrica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opuesta</a:t>
            </a:r>
            <a:r>
              <a:rPr lang="en-US" sz="2400" i="1" dirty="0">
                <a:latin typeface="Times New Roman" panose="02020603050405020304" pitchFamily="18" charset="0"/>
                <a:cs typeface="Times New Roman" panose="02020603050405020304" pitchFamily="18" charset="0"/>
              </a:rPr>
              <a:t> al </a:t>
            </a:r>
            <a:r>
              <a:rPr lang="en-US" sz="2400" i="1" dirty="0" err="1">
                <a:latin typeface="Times New Roman" panose="02020603050405020304" pitchFamily="18" charset="0"/>
                <a:cs typeface="Times New Roman" panose="02020603050405020304" pitchFamily="18" charset="0"/>
              </a:rPr>
              <a:t>elemento</a:t>
            </a:r>
            <a:r>
              <a:rPr lang="en-US" sz="2400" i="1" dirty="0">
                <a:latin typeface="Times New Roman" panose="02020603050405020304" pitchFamily="18" charset="0"/>
                <a:cs typeface="Times New Roman" panose="02020603050405020304" pitchFamily="18" charset="0"/>
              </a:rPr>
              <a:t> sensible del sensor </a:t>
            </a:r>
            <a:r>
              <a:rPr lang="en-US" sz="2400" i="1" dirty="0" err="1">
                <a:latin typeface="Times New Roman" panose="02020603050405020304" pitchFamily="18" charset="0"/>
                <a:cs typeface="Times New Roman" panose="02020603050405020304" pitchFamily="18" charset="0"/>
              </a:rPr>
              <a:t>medida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en</a:t>
            </a:r>
            <a:r>
              <a:rPr lang="en-US" sz="2400" i="1" dirty="0">
                <a:latin typeface="Times New Roman" panose="02020603050405020304" pitchFamily="18" charset="0"/>
                <a:cs typeface="Times New Roman" panose="02020603050405020304" pitchFamily="18" charset="0"/>
              </a:rPr>
              <a:t> Ohms.</a:t>
            </a:r>
          </a:p>
        </p:txBody>
      </p:sp>
      <p:sp>
        <p:nvSpPr>
          <p:cNvPr id="3" name="Title 2"/>
          <p:cNvSpPr>
            <a:spLocks noGrp="1"/>
          </p:cNvSpPr>
          <p:nvPr>
            <p:ph type="title"/>
          </p:nvPr>
        </p:nvSpPr>
        <p:spPr>
          <a:xfrm>
            <a:off x="38100" y="780047"/>
            <a:ext cx="9105900" cy="743953"/>
          </a:xfrm>
        </p:spPr>
        <p:txBody>
          <a:bodyPr/>
          <a:lstStyle/>
          <a:p>
            <a:r>
              <a:rPr lang="en-US" sz="2800" dirty="0">
                <a:latin typeface="Times New Roman" panose="02020603050405020304" pitchFamily="18" charset="0"/>
                <a:cs typeface="Times New Roman" panose="02020603050405020304" pitchFamily="18" charset="0"/>
              </a:rPr>
              <a:t>Variables</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
        <p:nvSpPr>
          <p:cNvPr id="7" name="Footer Placeholder 2">
            <a:extLst>
              <a:ext uri="{FF2B5EF4-FFF2-40B4-BE49-F238E27FC236}">
                <a16:creationId xmlns:a16="http://schemas.microsoft.com/office/drawing/2014/main" id="{AF0586B3-A03C-144E-873A-677A833A4487}"/>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9" name="TextBox 8">
            <a:extLst>
              <a:ext uri="{FF2B5EF4-FFF2-40B4-BE49-F238E27FC236}">
                <a16:creationId xmlns:a16="http://schemas.microsoft.com/office/drawing/2014/main" id="{D77AC55E-D82A-5547-B243-586319737649}"/>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Introducción</a:t>
            </a:r>
            <a:r>
              <a:rPr lang="es-ES_tradnl" sz="800" b="1" u="sng" dirty="0">
                <a:solidFill>
                  <a:srgbClr val="7F7F7F"/>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10313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730077"/>
            <a:ext cx="8443664" cy="4556720"/>
          </a:xfrm>
        </p:spPr>
        <p:txBody>
          <a:bodyPr/>
          <a:lstStyle/>
          <a:p>
            <a:pPr>
              <a:buFont typeface="Arial" panose="020B0604020202020204" pitchFamily="34" charset="0"/>
              <a:buChar char="•"/>
            </a:pPr>
            <a:r>
              <a:rPr lang="es-ES_tradnl" sz="2000" b="1" i="1" dirty="0">
                <a:latin typeface="Times New Roman" panose="02020603050405020304" pitchFamily="18" charset="0"/>
                <a:cs typeface="Times New Roman" panose="02020603050405020304" pitchFamily="18" charset="0"/>
              </a:rPr>
              <a:t>IAQ</a:t>
            </a:r>
            <a:r>
              <a:rPr lang="es-ES_tradnl" sz="2000" i="1" dirty="0">
                <a:latin typeface="Times New Roman" panose="02020603050405020304" pitchFamily="18" charset="0"/>
                <a:cs typeface="Times New Roman" panose="02020603050405020304" pitchFamily="18" charset="0"/>
              </a:rPr>
              <a:t>: variable numérica medida en el índice de calidad del aire americano en interior con una resolución de 1 IAQ. La precisión del sensor variable que no excede 5% se guarda en una variable independiente.</a:t>
            </a:r>
          </a:p>
          <a:p>
            <a:pPr>
              <a:buFont typeface="Arial" panose="020B0604020202020204" pitchFamily="34" charset="0"/>
              <a:buChar char="•"/>
            </a:pPr>
            <a:r>
              <a:rPr lang="es-ES_tradnl" sz="2000" b="1" i="1" dirty="0">
                <a:latin typeface="Times New Roman" panose="02020603050405020304" pitchFamily="18" charset="0"/>
                <a:cs typeface="Times New Roman" panose="02020603050405020304" pitchFamily="18" charset="0"/>
              </a:rPr>
              <a:t>Precisión del sensor</a:t>
            </a:r>
            <a:r>
              <a:rPr lang="es-ES_tradnl" sz="2000" i="1" dirty="0">
                <a:latin typeface="Times New Roman" panose="02020603050405020304" pitchFamily="18" charset="0"/>
                <a:cs typeface="Times New Roman" panose="02020603050405020304" pitchFamily="18" charset="0"/>
              </a:rPr>
              <a:t>: variable categórica ordinal con valores en el rango de [0,3]:</a:t>
            </a:r>
          </a:p>
          <a:p>
            <a:pPr lvl="1">
              <a:buFont typeface="Arial" panose="020B0604020202020204" pitchFamily="34" charset="0"/>
              <a:buChar char="•"/>
            </a:pPr>
            <a:r>
              <a:rPr lang="es-ES_tradnl" sz="2000" i="1" dirty="0">
                <a:latin typeface="Times New Roman" panose="02020603050405020304" pitchFamily="18" charset="0"/>
                <a:cs typeface="Times New Roman" panose="02020603050405020304" pitchFamily="18" charset="0"/>
              </a:rPr>
              <a:t>0: periodo de estabilización o no operativo.</a:t>
            </a:r>
          </a:p>
          <a:p>
            <a:pPr lvl="1">
              <a:buFont typeface="Arial" panose="020B0604020202020204" pitchFamily="34" charset="0"/>
              <a:buChar char="•"/>
            </a:pPr>
            <a:r>
              <a:rPr lang="es-ES_tradnl" sz="2000" i="1" dirty="0">
                <a:latin typeface="Times New Roman" panose="02020603050405020304" pitchFamily="18" charset="0"/>
                <a:cs typeface="Times New Roman" panose="02020603050405020304" pitchFamily="18" charset="0"/>
              </a:rPr>
              <a:t>1-2: periodo operativo.</a:t>
            </a:r>
          </a:p>
          <a:p>
            <a:pPr lvl="1">
              <a:buFont typeface="Arial" panose="020B0604020202020204" pitchFamily="34" charset="0"/>
              <a:buChar char="•"/>
            </a:pPr>
            <a:r>
              <a:rPr lang="es-ES_tradnl" sz="2000" i="1" dirty="0">
                <a:latin typeface="Times New Roman" panose="02020603050405020304" pitchFamily="18" charset="0"/>
                <a:cs typeface="Times New Roman" panose="02020603050405020304" pitchFamily="18" charset="0"/>
              </a:rPr>
              <a:t>3: precisión máxima y operación óptima.</a:t>
            </a:r>
          </a:p>
          <a:p>
            <a:pPr>
              <a:buFont typeface="Arial" panose="020B0604020202020204" pitchFamily="34" charset="0"/>
              <a:buChar char="•"/>
            </a:pPr>
            <a:r>
              <a:rPr lang="es-ES_tradnl" sz="2000" b="1" i="1" dirty="0">
                <a:latin typeface="Times New Roman" panose="02020603050405020304" pitchFamily="18" charset="0"/>
                <a:cs typeface="Times New Roman" panose="02020603050405020304" pitchFamily="18" charset="0"/>
              </a:rPr>
              <a:t>Fecha y hora</a:t>
            </a:r>
            <a:r>
              <a:rPr lang="es-ES_tradnl" sz="2000" i="1" dirty="0">
                <a:latin typeface="Times New Roman" panose="02020603050405020304" pitchFamily="18" charset="0"/>
                <a:cs typeface="Times New Roman" panose="02020603050405020304" pitchFamily="18" charset="0"/>
              </a:rPr>
              <a:t>: variable numérica basado en UNIX/POSIX </a:t>
            </a:r>
            <a:r>
              <a:rPr lang="es-ES_tradnl" sz="2000" i="1" dirty="0" err="1">
                <a:latin typeface="Times New Roman" panose="02020603050405020304" pitchFamily="18" charset="0"/>
                <a:cs typeface="Times New Roman" panose="02020603050405020304" pitchFamily="18" charset="0"/>
              </a:rPr>
              <a:t>epoch</a:t>
            </a:r>
            <a:r>
              <a:rPr lang="es-ES_tradnl" sz="2000" i="1" dirty="0">
                <a:latin typeface="Times New Roman" panose="02020603050405020304" pitchFamily="18" charset="0"/>
                <a:cs typeface="Times New Roman" panose="02020603050405020304" pitchFamily="18" charset="0"/>
              </a:rPr>
              <a:t> que denota el tiempo desde el 01/01/1970 00:00:00.0 UTC. El tiempo está sincronizado por NTP al Centro Nacional de Metrología de México (Hora Oficial del País).</a:t>
            </a:r>
          </a:p>
        </p:txBody>
      </p:sp>
      <p:sp>
        <p:nvSpPr>
          <p:cNvPr id="3" name="Title 2"/>
          <p:cNvSpPr>
            <a:spLocks noGrp="1"/>
          </p:cNvSpPr>
          <p:nvPr>
            <p:ph type="title"/>
          </p:nvPr>
        </p:nvSpPr>
        <p:spPr>
          <a:xfrm>
            <a:off x="38100" y="780047"/>
            <a:ext cx="9105900" cy="743953"/>
          </a:xfrm>
        </p:spPr>
        <p:txBody>
          <a:bodyPr/>
          <a:lstStyle/>
          <a:p>
            <a:r>
              <a:rPr lang="en-US" sz="2800" dirty="0">
                <a:latin typeface="Times New Roman" panose="02020603050405020304" pitchFamily="18" charset="0"/>
                <a:cs typeface="Times New Roman" panose="02020603050405020304" pitchFamily="18" charset="0"/>
              </a:rPr>
              <a:t>Variables</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7" name="Footer Placeholder 2">
            <a:extLst>
              <a:ext uri="{FF2B5EF4-FFF2-40B4-BE49-F238E27FC236}">
                <a16:creationId xmlns:a16="http://schemas.microsoft.com/office/drawing/2014/main" id="{AF0586B3-A03C-144E-873A-677A833A4487}"/>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9" name="TextBox 8">
            <a:extLst>
              <a:ext uri="{FF2B5EF4-FFF2-40B4-BE49-F238E27FC236}">
                <a16:creationId xmlns:a16="http://schemas.microsoft.com/office/drawing/2014/main" id="{D77AC55E-D82A-5547-B243-586319737649}"/>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Introducción</a:t>
            </a:r>
            <a:r>
              <a:rPr lang="es-ES_tradnl" sz="800" b="1" u="sng" dirty="0">
                <a:solidFill>
                  <a:srgbClr val="7F7F7F"/>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41516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 y="780047"/>
            <a:ext cx="9105900" cy="743953"/>
          </a:xfrm>
        </p:spPr>
        <p:txBody>
          <a:bodyPr/>
          <a:lstStyle/>
          <a:p>
            <a:r>
              <a:rPr lang="en-US" sz="2800" dirty="0">
                <a:latin typeface="Times New Roman" panose="02020603050405020304" pitchFamily="18" charset="0"/>
                <a:cs typeface="Times New Roman" panose="02020603050405020304" pitchFamily="18" charset="0"/>
              </a:rPr>
              <a:t>EDA</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7" name="Footer Placeholder 2">
            <a:extLst>
              <a:ext uri="{FF2B5EF4-FFF2-40B4-BE49-F238E27FC236}">
                <a16:creationId xmlns:a16="http://schemas.microsoft.com/office/drawing/2014/main" id="{AF0586B3-A03C-144E-873A-677A833A4487}"/>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9" name="TextBox 8">
            <a:extLst>
              <a:ext uri="{FF2B5EF4-FFF2-40B4-BE49-F238E27FC236}">
                <a16:creationId xmlns:a16="http://schemas.microsoft.com/office/drawing/2014/main" id="{D77AC55E-D82A-5547-B243-586319737649}"/>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Introducción</a:t>
            </a:r>
            <a:r>
              <a:rPr lang="es-ES_tradnl" sz="800" b="1" u="sng" dirty="0">
                <a:solidFill>
                  <a:srgbClr val="7F7F7F"/>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79C21030-8B1F-E049-9174-3E900E96759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88528" y="1730375"/>
            <a:ext cx="6368506" cy="455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79081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 y="780047"/>
            <a:ext cx="9105900" cy="743953"/>
          </a:xfrm>
        </p:spPr>
        <p:txBody>
          <a:bodyPr/>
          <a:lstStyle/>
          <a:p>
            <a:r>
              <a:rPr lang="en-US" sz="2800" dirty="0">
                <a:latin typeface="Times New Roman" panose="02020603050405020304" pitchFamily="18" charset="0"/>
                <a:cs typeface="Times New Roman" panose="02020603050405020304" pitchFamily="18" charset="0"/>
              </a:rPr>
              <a:t>EDA</a:t>
            </a:r>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7" name="Footer Placeholder 2">
            <a:extLst>
              <a:ext uri="{FF2B5EF4-FFF2-40B4-BE49-F238E27FC236}">
                <a16:creationId xmlns:a16="http://schemas.microsoft.com/office/drawing/2014/main" id="{AF0586B3-A03C-144E-873A-677A833A4487}"/>
              </a:ext>
            </a:extLst>
          </p:cNvPr>
          <p:cNvSpPr>
            <a:spLocks noGrp="1"/>
          </p:cNvSpPr>
          <p:nvPr>
            <p:ph type="ftr" sz="quarter" idx="11"/>
          </p:nvPr>
        </p:nvSpPr>
        <p:spPr>
          <a:xfrm>
            <a:off x="4572000" y="6492875"/>
            <a:ext cx="3429000" cy="365125"/>
          </a:xfrm>
        </p:spPr>
        <p:txBody>
          <a:bodyPr/>
          <a:lstStyle/>
          <a:p>
            <a:pPr>
              <a:defRPr/>
            </a:pPr>
            <a:r>
              <a:rPr lang="en-US" dirty="0"/>
              <a:t>Calidad del </a:t>
            </a:r>
            <a:r>
              <a:rPr lang="en-US" dirty="0" err="1"/>
              <a:t>aire</a:t>
            </a:r>
            <a:endParaRPr lang="en-US" dirty="0"/>
          </a:p>
        </p:txBody>
      </p:sp>
      <p:sp>
        <p:nvSpPr>
          <p:cNvPr id="9" name="TextBox 8">
            <a:extLst>
              <a:ext uri="{FF2B5EF4-FFF2-40B4-BE49-F238E27FC236}">
                <a16:creationId xmlns:a16="http://schemas.microsoft.com/office/drawing/2014/main" id="{D77AC55E-D82A-5547-B243-586319737649}"/>
              </a:ext>
            </a:extLst>
          </p:cNvPr>
          <p:cNvSpPr txBox="1"/>
          <p:nvPr/>
        </p:nvSpPr>
        <p:spPr>
          <a:xfrm>
            <a:off x="2123728" y="-18861"/>
            <a:ext cx="2448272" cy="954107"/>
          </a:xfrm>
          <a:prstGeom prst="rect">
            <a:avLst/>
          </a:prstGeom>
          <a:noFill/>
        </p:spPr>
        <p:txBody>
          <a:bodyPr wrap="square" rtlCol="0">
            <a:spAutoFit/>
          </a:bodyPr>
          <a:lstStyle/>
          <a:p>
            <a:pPr algn="r"/>
            <a:r>
              <a:rPr lang="es-ES_tradnl" sz="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s-ES_tradnl" sz="800" b="1" dirty="0">
                <a:solidFill>
                  <a:schemeClr val="tx1">
                    <a:lumMod val="50000"/>
                    <a:lumOff val="50000"/>
                  </a:schemeClr>
                </a:solidFill>
                <a:latin typeface="Times New Roman" panose="02020603050405020304" pitchFamily="18" charset="0"/>
                <a:cs typeface="Times New Roman" panose="02020603050405020304" pitchFamily="18" charset="0"/>
              </a:rPr>
              <a:t>Índice</a:t>
            </a:r>
          </a:p>
          <a:p>
            <a:pPr algn="r"/>
            <a:r>
              <a:rPr lang="es-ES_tradnl" sz="800" b="1" u="sng" dirty="0">
                <a:solidFill>
                  <a:schemeClr val="bg1"/>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Introducción</a:t>
            </a:r>
            <a:r>
              <a:rPr lang="es-ES_tradnl" sz="800" b="1" u="sng" dirty="0">
                <a:solidFill>
                  <a:srgbClr val="7F7F7F"/>
                </a:solidFill>
                <a:uFill>
                  <a:solidFill>
                    <a:schemeClr val="tx1"/>
                  </a:solidFill>
                </a:u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 </a:t>
            </a:r>
            <a:endPar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endParaRP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Trabajo relacionado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Solución</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Resultado</a:t>
            </a:r>
          </a:p>
          <a:p>
            <a:pPr algn="r"/>
            <a:r>
              <a:rPr lang="es-ES_tradnl" sz="800" b="1" u="sng" dirty="0">
                <a:solidFill>
                  <a:schemeClr val="tx1">
                    <a:lumMod val="50000"/>
                    <a:lumOff val="50000"/>
                  </a:schemeClr>
                </a:solidFill>
                <a:uFill>
                  <a:solidFill>
                    <a:schemeClr val="tx1"/>
                  </a:solidFill>
                </a:uFill>
                <a:latin typeface="Times New Roman" panose="02020603050405020304" pitchFamily="18" charset="0"/>
                <a:cs typeface="Times New Roman" panose="02020603050405020304" pitchFamily="18" charset="0"/>
              </a:rPr>
              <a:t>Conclusión</a:t>
            </a:r>
          </a:p>
          <a:p>
            <a:endParaRPr lang="es-ES_tradnl"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6148" name="Picture 4">
            <a:extLst>
              <a:ext uri="{FF2B5EF4-FFF2-40B4-BE49-F238E27FC236}">
                <a16:creationId xmlns:a16="http://schemas.microsoft.com/office/drawing/2014/main" id="{0F048CDC-C374-BA4E-AD7A-90463B58C1E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73342" y="1752600"/>
            <a:ext cx="6644916" cy="437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83999"/>
      </p:ext>
    </p:extLst>
  </p:cSld>
  <p:clrMapOvr>
    <a:masterClrMapping/>
  </p:clrMapOvr>
  <p:transition spd="slow">
    <p:wipe/>
  </p:transition>
</p:sld>
</file>

<file path=ppt/theme/theme1.xml><?xml version="1.0" encoding="utf-8"?>
<a:theme xmlns:a="http://schemas.openxmlformats.org/drawingml/2006/main" name="Beamer_Presentation_templat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eamer template for word" id="{A364F6B3-F56E-4B6E-9DB0-D83EC4247E91}" vid="{0F23EA36-EC28-40D6-9B91-DEE419EC13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Beamer_Presentation_template</Template>
  <TotalTime>1252</TotalTime>
  <Words>1406</Words>
  <Application>Microsoft Macintosh PowerPoint</Application>
  <PresentationFormat>On-screen Show (4:3)</PresentationFormat>
  <Paragraphs>321</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Beamer_Presentation_template</vt:lpstr>
      <vt:lpstr>Calidad del aire CDMX</vt:lpstr>
      <vt:lpstr>Índice</vt:lpstr>
      <vt:lpstr>Introducción</vt:lpstr>
      <vt:lpstr>Fuente de datos</vt:lpstr>
      <vt:lpstr>Problemáticas</vt:lpstr>
      <vt:lpstr>Variables</vt:lpstr>
      <vt:lpstr>Variables</vt:lpstr>
      <vt:lpstr>EDA</vt:lpstr>
      <vt:lpstr>EDA</vt:lpstr>
      <vt:lpstr>EDA</vt:lpstr>
      <vt:lpstr>EDA</vt:lpstr>
      <vt:lpstr>EDA</vt:lpstr>
      <vt:lpstr>EDA</vt:lpstr>
      <vt:lpstr>EDA: datos SINAICA</vt:lpstr>
      <vt:lpstr>EDA: datos SINAICA</vt:lpstr>
      <vt:lpstr>EDA: datos SINAICA</vt:lpstr>
      <vt:lpstr>Trabajo relacionado</vt:lpstr>
      <vt:lpstr>Solución</vt:lpstr>
      <vt:lpstr>CNN: red neuronal convolucional. IAQ</vt:lpstr>
      <vt:lpstr>LSTM. IAQ</vt:lpstr>
      <vt:lpstr>RNN: red neuronal recurrente. IAQ</vt:lpstr>
      <vt:lpstr>Modelo baseline. IAQ</vt:lpstr>
      <vt:lpstr>DNN: red neuronal datos secuenciales. IAQ</vt:lpstr>
      <vt:lpstr>CNN + LSTM. IAQ</vt:lpstr>
      <vt:lpstr>Resultado.</vt:lpstr>
      <vt:lpstr>Resultados. Comparación de modelos: IAQ</vt:lpstr>
      <vt:lpstr>Conclusión</vt:lpstr>
      <vt:lpstr>Conclusión</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Reciprocal Lattice</dc:title>
  <dc:creator>LUZ AURORA HERNANDEZ MARTINEZ</dc:creator>
  <cp:lastModifiedBy>LUZ AURORA HERNANDEZ MARTINEZ</cp:lastModifiedBy>
  <cp:revision>27</cp:revision>
  <dcterms:created xsi:type="dcterms:W3CDTF">2021-05-04T22:23:06Z</dcterms:created>
  <dcterms:modified xsi:type="dcterms:W3CDTF">2021-05-05T19:17:47Z</dcterms:modified>
</cp:coreProperties>
</file>