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7.png" ContentType="image/png"/>
  <Override PartName="/ppt/media/image96.png" ContentType="image/png"/>
  <Override PartName="/ppt/media/image95.png" ContentType="image/png"/>
  <Override PartName="/ppt/media/image88.png" ContentType="image/png"/>
  <Override PartName="/ppt/media/image87.png" ContentType="image/png"/>
  <Override PartName="/ppt/media/image86.png" ContentType="image/png"/>
  <Override PartName="/ppt/media/image85.png" ContentType="image/png"/>
  <Override PartName="/ppt/media/image84.png" ContentType="image/png"/>
  <Override PartName="/ppt/media/image83.png" ContentType="image/png"/>
  <Override PartName="/ppt/media/image82.png" ContentType="image/png"/>
  <Override PartName="/ppt/media/image81.png" ContentType="image/png"/>
  <Override PartName="/ppt/media/image80.png" ContentType="image/png"/>
  <Override PartName="/ppt/media/image78.png" ContentType="image/png"/>
  <Override PartName="/ppt/media/image77.png" ContentType="image/png"/>
  <Override PartName="/ppt/media/image71.png" ContentType="image/png"/>
  <Override PartName="/ppt/media/image68.png" ContentType="image/png"/>
  <Override PartName="/ppt/media/image67.png" ContentType="image/png"/>
  <Override PartName="/ppt/media/image66.png" ContentType="image/png"/>
  <Override PartName="/ppt/media/image65.png" ContentType="image/png"/>
  <Override PartName="/ppt/media/image64.png" ContentType="image/png"/>
  <Override PartName="/ppt/media/image63.png" ContentType="image/png"/>
  <Override PartName="/ppt/media/image62.png" ContentType="image/png"/>
  <Override PartName="/ppt/media/image61.png" ContentType="image/png"/>
  <Override PartName="/ppt/media/image60.png" ContentType="image/png"/>
  <Override PartName="/ppt/media/image57.png" ContentType="image/png"/>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9.png" ContentType="image/png"/>
  <Override PartName="/ppt/media/image48.png" ContentType="image/png"/>
  <Override PartName="/ppt/media/image94.png" ContentType="image/png"/>
  <Override PartName="/ppt/media/image19.png" ContentType="image/png"/>
  <Override PartName="/ppt/media/image93.png" ContentType="image/png"/>
  <Override PartName="/ppt/media/image18.png" ContentType="image/png"/>
  <Override PartName="/ppt/media/image2.jpeg" ContentType="image/jpeg"/>
  <Override PartName="/ppt/media/image92.png" ContentType="image/png"/>
  <Override PartName="/ppt/media/image17.png" ContentType="image/png"/>
  <Override PartName="/ppt/media/image91.png" ContentType="image/png"/>
  <Override PartName="/ppt/media/image16.png" ContentType="image/png"/>
  <Override PartName="/ppt/media/image90.png" ContentType="image/png"/>
  <Override PartName="/ppt/media/image15.png" ContentType="image/png"/>
  <Override PartName="/ppt/media/image14.png" ContentType="image/png"/>
  <Override PartName="/ppt/media/image13.png" ContentType="image/png"/>
  <Override PartName="/ppt/media/image12.png" ContentType="image/png"/>
  <Override PartName="/ppt/media/image22.png" ContentType="image/png"/>
  <Override PartName="/ppt/media/image74.png" ContentType="image/png"/>
  <Override PartName="/ppt/media/image5.gif" ContentType="image/gif"/>
  <Override PartName="/ppt/media/image29.png" ContentType="image/png"/>
  <Override PartName="/ppt/media/image79.png" ContentType="image/png"/>
  <Override PartName="/ppt/media/image20.png" ContentType="image/png"/>
  <Override PartName="/ppt/media/image72.png" ContentType="image/png"/>
  <Override PartName="/ppt/media/image3.gif" ContentType="image/gif"/>
  <Override PartName="/ppt/media/image27.png" ContentType="image/png"/>
  <Override PartName="/ppt/media/image70.png" ContentType="image/png"/>
  <Override PartName="/ppt/media/image1.gif" ContentType="image/gif"/>
  <Override PartName="/ppt/media/image25.png" ContentType="image/png"/>
  <Override PartName="/ppt/media/image21.png" ContentType="image/png"/>
  <Override PartName="/ppt/media/image44.jpeg" ContentType="image/jpeg"/>
  <Override PartName="/ppt/media/image73.png" ContentType="image/png"/>
  <Override PartName="/ppt/media/image4.gif" ContentType="image/gif"/>
  <Override PartName="/ppt/media/image28.png" ContentType="image/png"/>
  <Override PartName="/ppt/media/image23.png" ContentType="image/png"/>
  <Override PartName="/ppt/media/image58.png" ContentType="image/png"/>
  <Override PartName="/ppt/media/image8.png" ContentType="image/png"/>
  <Override PartName="/ppt/media/image75.png" ContentType="image/png"/>
  <Override PartName="/ppt/media/image6.gif" ContentType="image/gif"/>
  <Override PartName="/ppt/media/image69.png" ContentType="image/png"/>
  <Override PartName="/ppt/media/image10.png" ContentType="image/png"/>
  <Override PartName="/ppt/media/image11.png" ContentType="image/png"/>
  <Override PartName="/ppt/media/image76.png" ContentType="image/png"/>
  <Override PartName="/ppt/media/image7.gif" ContentType="image/gif"/>
  <Override PartName="/ppt/media/image59.png" ContentType="image/png"/>
  <Override PartName="/ppt/media/image9.png" ContentType="image/png"/>
  <Override PartName="/ppt/media/image24.png" ContentType="image/png"/>
  <Override PartName="/ppt/media/image26.png" ContentType="image/png"/>
  <Override PartName="/ppt/media/image8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5.png" ContentType="image/png"/>
  <Override PartName="/ppt/media/image46.png" ContentType="image/png"/>
  <Override PartName="/ppt/media/image47.png" ContentType="image/png"/>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s-MX" sz="4400" spc="-1" strike="noStrike">
                <a:latin typeface="Arial"/>
              </a:rPr>
              <a:t>Click to move the slide</a:t>
            </a:r>
            <a:endParaRPr b="0" lang="es-MX" sz="4400" spc="-1" strike="noStrike">
              <a:latin typeface="Arial"/>
            </a:endParaRPr>
          </a:p>
        </p:txBody>
      </p:sp>
      <p:sp>
        <p:nvSpPr>
          <p:cNvPr id="89" name="PlaceHolder 2"/>
          <p:cNvSpPr>
            <a:spLocks noGrp="1"/>
          </p:cNvSpPr>
          <p:nvPr>
            <p:ph type="body"/>
          </p:nvPr>
        </p:nvSpPr>
        <p:spPr>
          <a:xfrm>
            <a:off x="777240" y="4777560"/>
            <a:ext cx="6217560" cy="4525920"/>
          </a:xfrm>
          <a:prstGeom prst="rect">
            <a:avLst/>
          </a:prstGeom>
        </p:spPr>
        <p:txBody>
          <a:bodyPr lIns="0" rIns="0" tIns="0" bIns="0">
            <a:noAutofit/>
          </a:bodyPr>
          <a:p>
            <a:r>
              <a:rPr b="0" lang="es-MX" sz="2000" spc="-1" strike="noStrike">
                <a:latin typeface="Arial"/>
              </a:rPr>
              <a:t>Click to edit the notes format</a:t>
            </a:r>
            <a:endParaRPr b="0" lang="es-MX" sz="2000" spc="-1" strike="noStrike">
              <a:latin typeface="Arial"/>
            </a:endParaRPr>
          </a:p>
        </p:txBody>
      </p:sp>
      <p:sp>
        <p:nvSpPr>
          <p:cNvPr id="90" name="PlaceHolder 3"/>
          <p:cNvSpPr>
            <a:spLocks noGrp="1"/>
          </p:cNvSpPr>
          <p:nvPr>
            <p:ph type="hdr"/>
          </p:nvPr>
        </p:nvSpPr>
        <p:spPr>
          <a:xfrm>
            <a:off x="0" y="0"/>
            <a:ext cx="3372840" cy="502560"/>
          </a:xfrm>
          <a:prstGeom prst="rect">
            <a:avLst/>
          </a:prstGeom>
        </p:spPr>
        <p:txBody>
          <a:bodyPr lIns="0" rIns="0" tIns="0" bIns="0">
            <a:noAutofit/>
          </a:bodyPr>
          <a:p>
            <a:r>
              <a:rPr b="0" lang="es-MX" sz="1400" spc="-1" strike="noStrike">
                <a:latin typeface="Times New Roman"/>
              </a:rPr>
              <a:t> </a:t>
            </a:r>
            <a:endParaRPr b="0" lang="es-MX" sz="1400" spc="-1" strike="noStrike">
              <a:latin typeface="Times New Roman"/>
            </a:endParaRPr>
          </a:p>
        </p:txBody>
      </p:sp>
      <p:sp>
        <p:nvSpPr>
          <p:cNvPr id="91" name="PlaceHolder 4"/>
          <p:cNvSpPr>
            <a:spLocks noGrp="1"/>
          </p:cNvSpPr>
          <p:nvPr>
            <p:ph type="dt"/>
          </p:nvPr>
        </p:nvSpPr>
        <p:spPr>
          <a:xfrm>
            <a:off x="4399200" y="0"/>
            <a:ext cx="3372840" cy="502560"/>
          </a:xfrm>
          <a:prstGeom prst="rect">
            <a:avLst/>
          </a:prstGeom>
        </p:spPr>
        <p:txBody>
          <a:bodyPr lIns="0" rIns="0" tIns="0" bIns="0">
            <a:noAutofit/>
          </a:bodyPr>
          <a:p>
            <a:pPr algn="r"/>
            <a:r>
              <a:rPr b="0" lang="es-MX" sz="1400" spc="-1" strike="noStrike">
                <a:latin typeface="Times New Roman"/>
              </a:rPr>
              <a:t> </a:t>
            </a:r>
            <a:endParaRPr b="0" lang="es-MX" sz="1400" spc="-1" strike="noStrike">
              <a:latin typeface="Times New Roman"/>
            </a:endParaRPr>
          </a:p>
        </p:txBody>
      </p:sp>
      <p:sp>
        <p:nvSpPr>
          <p:cNvPr id="92" name="PlaceHolder 5"/>
          <p:cNvSpPr>
            <a:spLocks noGrp="1"/>
          </p:cNvSpPr>
          <p:nvPr>
            <p:ph type="ftr"/>
          </p:nvPr>
        </p:nvSpPr>
        <p:spPr>
          <a:xfrm>
            <a:off x="0" y="9555480"/>
            <a:ext cx="3372840" cy="502560"/>
          </a:xfrm>
          <a:prstGeom prst="rect">
            <a:avLst/>
          </a:prstGeom>
        </p:spPr>
        <p:txBody>
          <a:bodyPr lIns="0" rIns="0" tIns="0" bIns="0" anchor="b">
            <a:noAutofit/>
          </a:bodyPr>
          <a:p>
            <a:r>
              <a:rPr b="0" lang="es-MX" sz="1400" spc="-1" strike="noStrike">
                <a:latin typeface="Times New Roman"/>
              </a:rPr>
              <a:t> </a:t>
            </a:r>
            <a:endParaRPr b="0" lang="es-MX" sz="1400" spc="-1" strike="noStrike">
              <a:latin typeface="Times New Roman"/>
            </a:endParaRPr>
          </a:p>
        </p:txBody>
      </p:sp>
      <p:sp>
        <p:nvSpPr>
          <p:cNvPr id="9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17944B6D-45C4-4677-9A7A-1558CEF35C03}" type="slidenum">
              <a:rPr b="0" lang="es-MX" sz="1400" spc="-1" strike="noStrike">
                <a:latin typeface="Times New Roman"/>
              </a:rPr>
              <a:t>1</a:t>
            </a:fld>
            <a:endParaRPr b="0" lang="es-MX"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1143000" y="685800"/>
            <a:ext cx="4570200" cy="3427200"/>
          </a:xfrm>
          <a:prstGeom prst="rect">
            <a:avLst/>
          </a:prstGeom>
        </p:spPr>
      </p:sp>
      <p:sp>
        <p:nvSpPr>
          <p:cNvPr id="331" name="PlaceHolder 2"/>
          <p:cNvSpPr>
            <a:spLocks noGrp="1"/>
          </p:cNvSpPr>
          <p:nvPr>
            <p:ph type="body"/>
          </p:nvPr>
        </p:nvSpPr>
        <p:spPr>
          <a:xfrm>
            <a:off x="685800" y="4343400"/>
            <a:ext cx="5484600" cy="4113000"/>
          </a:xfrm>
          <a:prstGeom prst="rect">
            <a:avLst/>
          </a:prstGeom>
        </p:spPr>
        <p:txBody>
          <a:bodyPr lIns="0" rIns="0" tIns="0" bIns="0">
            <a:noAutofit/>
          </a:bodyPr>
          <a:p>
            <a:endParaRPr b="0" lang="es-MX" sz="2000" spc="-1" strike="noStrike">
              <a:latin typeface="Arial"/>
            </a:endParaRPr>
          </a:p>
        </p:txBody>
      </p:sp>
      <p:sp>
        <p:nvSpPr>
          <p:cNvPr id="332"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F85E5B1-8485-447C-A59D-1CD7B73B51AC}" type="slidenum">
              <a:rPr b="0" lang="es-MX" sz="1200" spc="-1" strike="noStrike">
                <a:solidFill>
                  <a:srgbClr val="000000"/>
                </a:solidFill>
                <a:latin typeface="+mn-lt"/>
                <a:ea typeface="+mn-ea"/>
              </a:rPr>
              <a:t>&lt;number&gt;</a:t>
            </a:fld>
            <a:endParaRPr b="0" lang="es-MX"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normAutofit/>
          </a:bodyPr>
          <a:p>
            <a:endParaRPr b="0" lang="es-MX" sz="3200" spc="-1" strike="noStrike">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rIns="0" tIns="0" bIns="0">
            <a:normAutofit/>
          </a:bodyPr>
          <a:p>
            <a:endParaRPr b="0" lang="es-MX" sz="3200" spc="-1" strike="noStrike">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rIns="0" tIns="0" bIns="0">
            <a:normAutofit/>
          </a:bodyPr>
          <a:p>
            <a:endParaRPr b="0" lang="es-MX" sz="3200" spc="-1" strike="noStrike">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rIns="0" tIns="0" bIns="0">
            <a:normAutofit/>
          </a:bodyPr>
          <a:p>
            <a:endParaRPr b="0" lang="es-MX" sz="3200" spc="-1" strike="noStrike">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rIns="0" tIns="0" bIns="0">
            <a:normAutofit/>
          </a:bodyPr>
          <a:p>
            <a:endParaRPr b="0" lang="es-MX" sz="3200" spc="-1" strike="noStrike">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rIns="0" tIns="0" bIns="0">
            <a:normAutofit/>
          </a:bodyPr>
          <a:p>
            <a:endParaRPr b="0" lang="es-MX" sz="3200" spc="-1" strike="noStrike">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es-MX" sz="3200" spc="-1" strike="noStrike">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s-MX" sz="3200" spc="-1" strike="noStrike">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s-MX" sz="3200" spc="-1" strike="noStrike">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rIns="0" tIns="0" bIns="0">
            <a:normAutofit/>
          </a:bodyPr>
          <a:p>
            <a:endParaRPr b="0" lang="es-MX"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s-MX" sz="3200" spc="-1" strike="noStrike">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s-MX"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MX" sz="3200" spc="-1" strike="noStrike">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rIns="0" tIns="0" bIns="0">
            <a:normAutofit/>
          </a:bodyPr>
          <a:p>
            <a:endParaRPr b="0" lang="es-MX" sz="3200" spc="-1" strike="noStrike">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normAutofit/>
          </a:bodyPr>
          <a:p>
            <a:endParaRPr b="0" lang="es-MX" sz="3200" spc="-1" strike="noStrike">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s-MX" sz="3200" spc="-1" strike="noStrike">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rIns="0" tIns="0" bIns="0">
            <a:normAutofit/>
          </a:bodyPr>
          <a:p>
            <a:endParaRPr b="0" lang="es-MX" sz="3200" spc="-1" strike="noStrike">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rIns="0" tIns="0" bIns="0">
            <a:normAutofit/>
          </a:bodyPr>
          <a:p>
            <a:endParaRPr b="0" lang="es-MX" sz="3200" spc="-1" strike="noStrike">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rIns="0" tIns="0" bIns="0">
            <a:normAutofit/>
          </a:bodyPr>
          <a:p>
            <a:endParaRPr b="0" lang="es-MX" sz="3200" spc="-1" strike="noStrike">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rIns="0" tIns="0" bIns="0">
            <a:normAutofit/>
          </a:bodyPr>
          <a:p>
            <a:endParaRPr b="0" lang="es-MX" sz="3200" spc="-1" strike="noStrike">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rIns="0" tIns="0" bIns="0">
            <a:normAutofit/>
          </a:bodyPr>
          <a:p>
            <a:endParaRPr b="0" lang="es-MX" sz="3200" spc="-1" strike="noStrike">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rIns="0" tIns="0" bIns="0">
            <a:normAutofit/>
          </a:bodyPr>
          <a:p>
            <a:endParaRPr b="0" lang="es-MX" sz="3200" spc="-1" strike="noStrike">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normAutofit/>
          </a:bodyPr>
          <a:p>
            <a:endParaRPr b="0" lang="es-MX" sz="3200" spc="-1" strike="noStrike">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rIns="0" tIns="0" bIns="0">
            <a:normAutofit/>
          </a:bodyPr>
          <a:p>
            <a:endParaRPr b="0" lang="es-MX" sz="3200" spc="-1" strike="noStrike">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es-MX"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s-MX" sz="3200" spc="-1" strike="noStrike">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s-MX" sz="4400" spc="-1" strike="noStrike">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es-MX"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s-MX" sz="3200" spc="-1" strike="noStrike">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g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4572000" y="6477120"/>
            <a:ext cx="4570200" cy="37908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6477120"/>
            <a:ext cx="4570200" cy="379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533520" y="873720"/>
            <a:ext cx="8075520" cy="988920"/>
          </a:xfrm>
          <a:prstGeom prst="roundRect">
            <a:avLst>
              <a:gd name="adj" fmla="val 16667"/>
            </a:avLst>
          </a:prstGeom>
          <a:solidFill>
            <a:srgbClr val="3333b2"/>
          </a:solidFill>
          <a:ln>
            <a:solidFill>
              <a:srgbClr val="3333b2"/>
            </a:solidFill>
            <a:round/>
          </a:ln>
          <a:effectLst>
            <a:outerShdw algn="tl" blurRad="114300" dir="2700000" dist="152225"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0" y="6604920"/>
            <a:ext cx="4570200" cy="2512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es-MX" sz="1100" spc="-1" strike="noStrike">
                <a:solidFill>
                  <a:srgbClr val="ffffff"/>
                </a:solidFill>
                <a:latin typeface="Calibri"/>
                <a:ea typeface="DejaVu Sans"/>
              </a:rPr>
              <a:t>Jorge III Altamirano Astorga, Luz Aurora Hernández Martínez, </a:t>
            </a:r>
            <a:endParaRPr b="0" lang="es-MX" sz="1100" spc="-1" strike="noStrike">
              <a:latin typeface="Arial"/>
            </a:endParaRPr>
          </a:p>
          <a:p>
            <a:pPr algn="r">
              <a:lnSpc>
                <a:spcPct val="100000"/>
              </a:lnSpc>
            </a:pPr>
            <a:r>
              <a:rPr b="0" lang="es-MX" sz="1100" spc="-1" strike="noStrike">
                <a:solidFill>
                  <a:srgbClr val="ffffff"/>
                </a:solidFill>
                <a:latin typeface="Calibri"/>
                <a:ea typeface="DejaVu Sans"/>
              </a:rPr>
              <a:t>Ita-Andehui Santiago Castillejos.</a:t>
            </a:r>
            <a:endParaRPr b="0" lang="es-MX" sz="1100" spc="-1" strike="noStrike">
              <a:latin typeface="Arial"/>
            </a:endParaRPr>
          </a:p>
          <a:p>
            <a:pPr algn="r">
              <a:lnSpc>
                <a:spcPct val="100000"/>
              </a:lnSpc>
            </a:pPr>
            <a:endParaRPr b="0" lang="es-MX" sz="1100" spc="-1" strike="noStrike">
              <a:latin typeface="Arial"/>
            </a:endParaRPr>
          </a:p>
        </p:txBody>
      </p:sp>
      <p:sp>
        <p:nvSpPr>
          <p:cNvPr id="4" name="CustomShape 5"/>
          <p:cNvSpPr/>
          <p:nvPr/>
        </p:nvSpPr>
        <p:spPr>
          <a:xfrm>
            <a:off x="4555800" y="-11880"/>
            <a:ext cx="4586400" cy="7722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16200" y="-11880"/>
            <a:ext cx="4570200" cy="7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title"/>
          </p:nvPr>
        </p:nvSpPr>
        <p:spPr>
          <a:xfrm>
            <a:off x="457200" y="273600"/>
            <a:ext cx="8229240" cy="1144800"/>
          </a:xfrm>
          <a:prstGeom prst="rect">
            <a:avLst/>
          </a:prstGeom>
        </p:spPr>
        <p:txBody>
          <a:bodyPr lIns="0" rIns="0" tIns="0" bIns="0" anchor="ctr">
            <a:noAutofit/>
          </a:bodyPr>
          <a:p>
            <a:pPr algn="ctr"/>
            <a:r>
              <a:rPr b="0" lang="es-MX" sz="4400" spc="-1" strike="noStrike">
                <a:latin typeface="Arial"/>
              </a:rPr>
              <a:t>Click to </a:t>
            </a:r>
            <a:r>
              <a:rPr b="0" lang="es-MX" sz="4400" spc="-1" strike="noStrike">
                <a:latin typeface="Arial"/>
              </a:rPr>
              <a:t>edit the </a:t>
            </a:r>
            <a:r>
              <a:rPr b="0" lang="es-MX" sz="4400" spc="-1" strike="noStrike">
                <a:latin typeface="Arial"/>
              </a:rPr>
              <a:t>title text </a:t>
            </a:r>
            <a:r>
              <a:rPr b="0" lang="es-MX" sz="4400" spc="-1" strike="noStrike">
                <a:latin typeface="Arial"/>
              </a:rPr>
              <a:t>format</a:t>
            </a:r>
            <a:endParaRPr b="0" lang="es-MX" sz="4400" spc="-1" strike="noStrike">
              <a:latin typeface="Arial"/>
            </a:endParaRPr>
          </a:p>
        </p:txBody>
      </p:sp>
      <p:sp>
        <p:nvSpPr>
          <p:cNvPr id="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Click to edit the outline text format</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Second Outline Level</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Third Outline Level</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Fourth Outline Level</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Fifth Outline Level</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Sixth Outline Level</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Seventh Outline Level</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572000" y="6477120"/>
            <a:ext cx="4570200" cy="37908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477120"/>
            <a:ext cx="4570200" cy="379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 name="CustomShape 3"/>
          <p:cNvSpPr/>
          <p:nvPr/>
        </p:nvSpPr>
        <p:spPr>
          <a:xfrm>
            <a:off x="0" y="762120"/>
            <a:ext cx="9142200" cy="760320"/>
          </a:xfrm>
          <a:prstGeom prst="rect">
            <a:avLst/>
          </a:prstGeom>
          <a:gradFill rotWithShape="0">
            <a:gsLst>
              <a:gs pos="0">
                <a:srgbClr val="000000"/>
              </a:gs>
              <a:gs pos="100000">
                <a:srgbClr val="3333b2"/>
              </a:gs>
            </a:gsLst>
            <a:lin ang="10800000"/>
          </a:gradFill>
          <a:ln>
            <a:noFill/>
          </a:ln>
          <a:effectLst>
            <a:outerShdw algn="tl" blurRad="50800" dir="5400000" dist="8892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 name="CustomShape 4"/>
          <p:cNvSpPr/>
          <p:nvPr/>
        </p:nvSpPr>
        <p:spPr>
          <a:xfrm>
            <a:off x="4495680" y="-11880"/>
            <a:ext cx="4646520" cy="7722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48" name="CustomShape 5"/>
          <p:cNvSpPr/>
          <p:nvPr/>
        </p:nvSpPr>
        <p:spPr>
          <a:xfrm>
            <a:off x="-6120" y="-11880"/>
            <a:ext cx="4570200" cy="790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 name="CustomShape 6"/>
          <p:cNvSpPr/>
          <p:nvPr/>
        </p:nvSpPr>
        <p:spPr>
          <a:xfrm>
            <a:off x="0" y="6604920"/>
            <a:ext cx="4570200" cy="2512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es-MX" sz="1100" spc="-1" strike="noStrike">
                <a:solidFill>
                  <a:srgbClr val="ffffff"/>
                </a:solidFill>
                <a:latin typeface="Calibri"/>
                <a:ea typeface="DejaVu Sans"/>
              </a:rPr>
              <a:t>Jorge III Altamirano Astorga, Luz Aurora Hernández Martínez, </a:t>
            </a:r>
            <a:endParaRPr b="0" lang="es-MX" sz="1100" spc="-1" strike="noStrike">
              <a:latin typeface="Arial"/>
            </a:endParaRPr>
          </a:p>
          <a:p>
            <a:pPr algn="r">
              <a:lnSpc>
                <a:spcPct val="100000"/>
              </a:lnSpc>
            </a:pPr>
            <a:r>
              <a:rPr b="0" lang="es-MX" sz="1100" spc="-1" strike="noStrike">
                <a:solidFill>
                  <a:srgbClr val="ffffff"/>
                </a:solidFill>
                <a:latin typeface="Calibri"/>
                <a:ea typeface="DejaVu Sans"/>
              </a:rPr>
              <a:t>Ita-Andehui Santiago Castillejos.</a:t>
            </a:r>
            <a:endParaRPr b="0" lang="es-MX" sz="1100" spc="-1" strike="noStrike">
              <a:latin typeface="Arial"/>
            </a:endParaRPr>
          </a:p>
          <a:p>
            <a:pPr algn="r">
              <a:lnSpc>
                <a:spcPct val="100000"/>
              </a:lnSpc>
            </a:pPr>
            <a:endParaRPr b="0" lang="es-MX" sz="1100" spc="-1" strike="noStrike">
              <a:latin typeface="Arial"/>
            </a:endParaRPr>
          </a:p>
        </p:txBody>
      </p:sp>
      <p:sp>
        <p:nvSpPr>
          <p:cNvPr id="50" name="PlaceHolder 7"/>
          <p:cNvSpPr>
            <a:spLocks noGrp="1"/>
          </p:cNvSpPr>
          <p:nvPr>
            <p:ph type="title"/>
          </p:nvPr>
        </p:nvSpPr>
        <p:spPr>
          <a:xfrm>
            <a:off x="457200" y="273600"/>
            <a:ext cx="8229240" cy="1144800"/>
          </a:xfrm>
          <a:prstGeom prst="rect">
            <a:avLst/>
          </a:prstGeom>
        </p:spPr>
        <p:txBody>
          <a:bodyPr lIns="0" rIns="0" tIns="0" bIns="0" anchor="ctr">
            <a:noAutofit/>
          </a:bodyPr>
          <a:p>
            <a:pPr algn="ctr"/>
            <a:r>
              <a:rPr b="0" lang="es-MX" sz="4400" spc="-1" strike="noStrike">
                <a:latin typeface="Arial"/>
              </a:rPr>
              <a:t>Click to edit the title text format</a:t>
            </a:r>
            <a:endParaRPr b="0" lang="es-MX" sz="4400" spc="-1" strike="noStrike">
              <a:latin typeface="Arial"/>
            </a:endParaRPr>
          </a:p>
        </p:txBody>
      </p:sp>
      <p:sp>
        <p:nvSpPr>
          <p:cNvPr id="51"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Click to edit the outline text format</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Second Outline Level</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Third Outline Level</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Fourth Outline Level</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Fifth Outline Level</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Sixth Outline Level</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Seventh Outline Level</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image" Target="../media/image45.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image" Target="../media/image4.gif"/><Relationship Id="rId3" Type="http://schemas.openxmlformats.org/officeDocument/2006/relationships/image" Target="../media/image5.gif"/><Relationship Id="rId4" Type="http://schemas.openxmlformats.org/officeDocument/2006/relationships/image" Target="../media/image6.gif"/><Relationship Id="rId5" Type="http://schemas.openxmlformats.org/officeDocument/2006/relationships/image" Target="../media/image7.gif"/><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8" Type="http://schemas.openxmlformats.org/officeDocument/2006/relationships/image" Target="../media/image62.png"/><Relationship Id="rId9" Type="http://schemas.openxmlformats.org/officeDocument/2006/relationships/image" Target="../media/image63.png"/><Relationship Id="rId10" Type="http://schemas.openxmlformats.org/officeDocument/2006/relationships/image" Target="../media/image64.png"/><Relationship Id="rId11" Type="http://schemas.openxmlformats.org/officeDocument/2006/relationships/image" Target="../media/image65.png"/><Relationship Id="rId12" Type="http://schemas.openxmlformats.org/officeDocument/2006/relationships/image" Target="../media/image66.png"/><Relationship Id="rId13" Type="http://schemas.openxmlformats.org/officeDocument/2006/relationships/image" Target="../media/image67.png"/><Relationship Id="rId14" Type="http://schemas.openxmlformats.org/officeDocument/2006/relationships/image" Target="../media/image68.png"/><Relationship Id="rId15" Type="http://schemas.openxmlformats.org/officeDocument/2006/relationships/image" Target="../media/image69.png"/><Relationship Id="rId16"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image" Target="../media/image76.png"/><Relationship Id="rId8" Type="http://schemas.openxmlformats.org/officeDocument/2006/relationships/image" Target="../media/image77.png"/><Relationship Id="rId9" Type="http://schemas.openxmlformats.org/officeDocument/2006/relationships/image" Target="../media/image78.png"/><Relationship Id="rId10" Type="http://schemas.openxmlformats.org/officeDocument/2006/relationships/image" Target="../media/image79.png"/><Relationship Id="rId1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png"/><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image" Target="../media/image84.png"/><Relationship Id="rId6"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image" Target="../media/image86.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image" Target="../media/image88.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image" Target="../media/image90.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image" Target="../media/image97.png"/><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4" name="CustomShape 1"/>
          <p:cNvSpPr/>
          <p:nvPr/>
        </p:nvSpPr>
        <p:spPr>
          <a:xfrm>
            <a:off x="609480" y="935280"/>
            <a:ext cx="7922880" cy="836280"/>
          </a:xfrm>
          <a:prstGeom prst="rect">
            <a:avLst/>
          </a:prstGeom>
          <a:noFill/>
          <a:ln w="9360">
            <a:noFill/>
          </a:ln>
        </p:spPr>
        <p:style>
          <a:lnRef idx="0"/>
          <a:fillRef idx="0"/>
          <a:effectRef idx="0"/>
          <a:fontRef idx="minor"/>
        </p:style>
        <p:txBody>
          <a:bodyPr lIns="90000" rIns="90000" tIns="45000" bIns="45000" anchor="ctr">
            <a:noAutofit/>
          </a:bodyPr>
          <a:p>
            <a:pPr algn="ctr">
              <a:lnSpc>
                <a:spcPct val="100000"/>
              </a:lnSpc>
            </a:pPr>
            <a:r>
              <a:rPr b="0" lang="es-MX" sz="4000" spc="-1" strike="noStrike">
                <a:solidFill>
                  <a:srgbClr val="ffffff"/>
                </a:solidFill>
                <a:latin typeface="Times New Roman"/>
                <a:ea typeface="DejaVu Sans"/>
              </a:rPr>
              <a:t>Calidad del Aire</a:t>
            </a:r>
            <a:endParaRPr b="0" lang="es-MX" sz="4000" spc="-1" strike="noStrike">
              <a:latin typeface="Arial"/>
            </a:endParaRPr>
          </a:p>
        </p:txBody>
      </p:sp>
      <p:sp>
        <p:nvSpPr>
          <p:cNvPr id="95" name="CustomShape 2"/>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96" name="CustomShape 3"/>
          <p:cNvSpPr/>
          <p:nvPr/>
        </p:nvSpPr>
        <p:spPr>
          <a:xfrm>
            <a:off x="8001000" y="6492960"/>
            <a:ext cx="11412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B6958CC-907B-4D2D-8548-383C55C18E54}" type="slidenum">
              <a:rPr b="0" lang="es-MX" sz="1200" spc="-1" strike="noStrike">
                <a:solidFill>
                  <a:srgbClr val="ffffff"/>
                </a:solidFill>
                <a:latin typeface="Calibri"/>
                <a:ea typeface="DejaVu Sans"/>
              </a:rPr>
              <a:t>1</a:t>
            </a:fld>
            <a:endParaRPr b="0" lang="es-MX" sz="1200" spc="-1" strike="noStrike">
              <a:latin typeface="Arial"/>
            </a:endParaRPr>
          </a:p>
        </p:txBody>
      </p:sp>
      <p:sp>
        <p:nvSpPr>
          <p:cNvPr id="97"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
        <p:nvSpPr>
          <p:cNvPr id="98" name="CustomShape 5"/>
          <p:cNvSpPr/>
          <p:nvPr/>
        </p:nvSpPr>
        <p:spPr>
          <a:xfrm>
            <a:off x="2843640" y="3069000"/>
            <a:ext cx="3655800" cy="1549800"/>
          </a:xfrm>
          <a:prstGeom prst="rect">
            <a:avLst/>
          </a:prstGeom>
          <a:solidFill>
            <a:schemeClr val="bg1"/>
          </a:solidFill>
          <a:ln>
            <a:noFill/>
          </a:ln>
        </p:spPr>
        <p:style>
          <a:lnRef idx="0"/>
          <a:fillRef idx="0"/>
          <a:effectRef idx="0"/>
          <a:fontRef idx="minor"/>
        </p:style>
        <p:txBody>
          <a:bodyPr lIns="90000" rIns="90000" tIns="45000" bIns="45000">
            <a:spAutoFit/>
          </a:bodyPr>
          <a:p>
            <a:pPr algn="ctr">
              <a:lnSpc>
                <a:spcPct val="100000"/>
              </a:lnSpc>
            </a:pPr>
            <a:r>
              <a:rPr b="0" lang="es-MX" sz="1600" spc="-1" strike="noStrike">
                <a:solidFill>
                  <a:srgbClr val="000000"/>
                </a:solidFill>
                <a:latin typeface="Times New Roman"/>
                <a:ea typeface="DejaVu Sans"/>
              </a:rPr>
              <a:t>Proyecto Final de Deep Learning</a:t>
            </a:r>
            <a:endParaRPr b="0" lang="es-MX" sz="1600" spc="-1" strike="noStrike">
              <a:latin typeface="Arial"/>
            </a:endParaRPr>
          </a:p>
          <a:p>
            <a:pPr algn="ctr">
              <a:lnSpc>
                <a:spcPct val="100000"/>
              </a:lnSpc>
            </a:pPr>
            <a:endParaRPr b="0" lang="es-MX" sz="1600" spc="-1" strike="noStrike">
              <a:latin typeface="Arial"/>
            </a:endParaRPr>
          </a:p>
          <a:p>
            <a:pPr algn="ctr">
              <a:lnSpc>
                <a:spcPct val="100000"/>
              </a:lnSpc>
            </a:pPr>
            <a:r>
              <a:rPr b="0" lang="es-MX" sz="1600" spc="-1" strike="noStrike">
                <a:solidFill>
                  <a:srgbClr val="000000"/>
                </a:solidFill>
                <a:latin typeface="Times New Roman"/>
                <a:ea typeface="DejaVu Sans"/>
              </a:rPr>
              <a:t>Presentan: </a:t>
            </a:r>
            <a:endParaRPr b="0" lang="es-MX" sz="1600" spc="-1" strike="noStrike">
              <a:latin typeface="Arial"/>
            </a:endParaRPr>
          </a:p>
          <a:p>
            <a:pPr algn="ctr">
              <a:lnSpc>
                <a:spcPct val="100000"/>
              </a:lnSpc>
            </a:pPr>
            <a:r>
              <a:rPr b="0" lang="es-MX" sz="1600" spc="-1" strike="noStrike">
                <a:solidFill>
                  <a:srgbClr val="000000"/>
                </a:solidFill>
                <a:latin typeface="Times New Roman"/>
                <a:ea typeface="DejaVu Sans"/>
              </a:rPr>
              <a:t>Jorge III Altamirano Astorga, </a:t>
            </a:r>
            <a:endParaRPr b="0" lang="es-MX" sz="1600" spc="-1" strike="noStrike">
              <a:latin typeface="Arial"/>
            </a:endParaRPr>
          </a:p>
          <a:p>
            <a:pPr algn="ctr">
              <a:lnSpc>
                <a:spcPct val="100000"/>
              </a:lnSpc>
            </a:pPr>
            <a:r>
              <a:rPr b="0" lang="es-MX" sz="1600" spc="-1" strike="noStrike">
                <a:solidFill>
                  <a:srgbClr val="000000"/>
                </a:solidFill>
                <a:latin typeface="Times New Roman"/>
                <a:ea typeface="DejaVu Sans"/>
              </a:rPr>
              <a:t>Luz Aurora Hernández Martínez, </a:t>
            </a:r>
            <a:endParaRPr b="0" lang="es-MX" sz="1600" spc="-1" strike="noStrike">
              <a:latin typeface="Arial"/>
            </a:endParaRPr>
          </a:p>
          <a:p>
            <a:pPr algn="ctr">
              <a:lnSpc>
                <a:spcPct val="100000"/>
              </a:lnSpc>
            </a:pPr>
            <a:r>
              <a:rPr b="0" lang="es-MX" sz="1600" spc="-1" strike="noStrike">
                <a:solidFill>
                  <a:srgbClr val="000000"/>
                </a:solidFill>
                <a:latin typeface="Times New Roman"/>
                <a:ea typeface="DejaVu Sans"/>
              </a:rPr>
              <a:t>Ita-Andehui Santiago Castillejos.</a:t>
            </a:r>
            <a:endParaRPr b="0" lang="es-MX"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54" name="CustomShape 1"/>
          <p:cNvSpPr/>
          <p:nvPr/>
        </p:nvSpPr>
        <p:spPr>
          <a:xfrm>
            <a:off x="304920" y="1752480"/>
            <a:ext cx="8442000" cy="4555080"/>
          </a:xfrm>
          <a:prstGeom prst="rect">
            <a:avLst/>
          </a:prstGeom>
          <a:noFill/>
          <a:ln w="9360">
            <a:noFill/>
          </a:ln>
        </p:spPr>
        <p:style>
          <a:lnRef idx="0"/>
          <a:fillRef idx="0"/>
          <a:effectRef idx="0"/>
          <a:fontRef idx="minor"/>
        </p:style>
        <p:txBody>
          <a:bodyPr lIns="90000" rIns="90000" tIns="45000" bIns="45000">
            <a:noAutofit/>
          </a:bodyPr>
          <a:p>
            <a:pPr marL="343080" indent="-341280">
              <a:lnSpc>
                <a:spcPct val="100000"/>
              </a:lnSpc>
              <a:spcBef>
                <a:spcPts val="479"/>
              </a:spcBef>
              <a:buSzPct val="100000"/>
              <a:buBlip>
                <a:blip r:embed="rId1"/>
              </a:buBlip>
            </a:pPr>
            <a:r>
              <a:rPr b="1" i="1" lang="es-MX" sz="2400" spc="-1" strike="noStrike">
                <a:solidFill>
                  <a:srgbClr val="000000"/>
                </a:solidFill>
                <a:latin typeface="Times New Roman"/>
                <a:ea typeface="DejaVu Sans"/>
              </a:rPr>
              <a:t>Temperatura</a:t>
            </a:r>
            <a:r>
              <a:rPr b="0" i="1" lang="es-MX" sz="2400" spc="-1" strike="noStrike">
                <a:solidFill>
                  <a:srgbClr val="000000"/>
                </a:solidFill>
                <a:latin typeface="Times New Roman"/>
                <a:ea typeface="DejaVu Sans"/>
              </a:rPr>
              <a:t>: variable numérica en grados Celsius (C) con una resolución de 0.01C y una precisión de ±0.5C.</a:t>
            </a:r>
            <a:endParaRPr b="0" lang="es-MX" sz="2400" spc="-1" strike="noStrike">
              <a:latin typeface="Arial"/>
            </a:endParaRPr>
          </a:p>
          <a:p>
            <a:pPr marL="343080" indent="-341280">
              <a:lnSpc>
                <a:spcPct val="100000"/>
              </a:lnSpc>
              <a:spcBef>
                <a:spcPts val="479"/>
              </a:spcBef>
              <a:buSzPct val="100000"/>
              <a:buBlip>
                <a:blip r:embed="rId2"/>
              </a:buBlip>
            </a:pPr>
            <a:r>
              <a:rPr b="1" i="1" lang="es-MX" sz="2400" spc="-1" strike="noStrike">
                <a:solidFill>
                  <a:srgbClr val="000000"/>
                </a:solidFill>
                <a:latin typeface="Times New Roman"/>
                <a:ea typeface="DejaVu Sans"/>
              </a:rPr>
              <a:t>Presión</a:t>
            </a:r>
            <a:r>
              <a:rPr b="0" i="1" lang="es-MX" sz="2400" spc="-1" strike="noStrike">
                <a:solidFill>
                  <a:srgbClr val="000000"/>
                </a:solidFill>
                <a:latin typeface="Times New Roman"/>
                <a:ea typeface="DejaVu Sans"/>
              </a:rPr>
              <a:t>: variable numérica en hectopascales (hPa) con una resolución de 0.18 hPa y una precisión de ±0.12 hPa.</a:t>
            </a:r>
            <a:endParaRPr b="0" lang="es-MX" sz="2400" spc="-1" strike="noStrike">
              <a:latin typeface="Arial"/>
            </a:endParaRPr>
          </a:p>
          <a:p>
            <a:pPr marL="343080" indent="-341280">
              <a:lnSpc>
                <a:spcPct val="100000"/>
              </a:lnSpc>
              <a:spcBef>
                <a:spcPts val="479"/>
              </a:spcBef>
              <a:buSzPct val="100000"/>
              <a:buBlip>
                <a:blip r:embed="rId3"/>
              </a:buBlip>
            </a:pPr>
            <a:r>
              <a:rPr b="1" i="1" lang="es-MX" sz="2400" spc="-1" strike="noStrike">
                <a:solidFill>
                  <a:srgbClr val="000000"/>
                </a:solidFill>
                <a:latin typeface="Times New Roman"/>
                <a:ea typeface="DejaVu Sans"/>
              </a:rPr>
              <a:t>Humedad</a:t>
            </a:r>
            <a:r>
              <a:rPr b="0" i="1" lang="es-MX" sz="2400" spc="-1" strike="noStrike">
                <a:solidFill>
                  <a:srgbClr val="000000"/>
                </a:solidFill>
                <a:latin typeface="Times New Roman"/>
                <a:ea typeface="DejaVu Sans"/>
              </a:rPr>
              <a:t>: variable numérica en porcentaje de humedad relativa (%rH) con una resolución de 0.008%rH y una precisión de ±3%rH.</a:t>
            </a:r>
            <a:endParaRPr b="0" lang="es-MX" sz="2400" spc="-1" strike="noStrike">
              <a:latin typeface="Arial"/>
            </a:endParaRPr>
          </a:p>
          <a:p>
            <a:pPr marL="343080" indent="-341280">
              <a:lnSpc>
                <a:spcPct val="100000"/>
              </a:lnSpc>
              <a:spcBef>
                <a:spcPts val="479"/>
              </a:spcBef>
              <a:buSzPct val="100000"/>
              <a:buBlip>
                <a:blip r:embed="rId4"/>
              </a:buBlip>
            </a:pPr>
            <a:r>
              <a:rPr b="1" i="1" lang="es-MX" sz="2400" spc="-1" strike="noStrike">
                <a:solidFill>
                  <a:srgbClr val="000000"/>
                </a:solidFill>
                <a:latin typeface="Times New Roman"/>
                <a:ea typeface="DejaVu Sans"/>
              </a:rPr>
              <a:t>Resistencia del Gas</a:t>
            </a:r>
            <a:r>
              <a:rPr b="0" i="1" lang="es-MX" sz="2400" spc="-1" strike="noStrike">
                <a:solidFill>
                  <a:srgbClr val="000000"/>
                </a:solidFill>
                <a:latin typeface="Times New Roman"/>
                <a:ea typeface="DejaVu Sans"/>
              </a:rPr>
              <a:t>: variable numérica de la resistencia eléctrica opuesta al elemento sensible del sensor medida en Ohms.</a:t>
            </a:r>
            <a:endParaRPr b="0" lang="es-MX" sz="2400" spc="-1" strike="noStrike">
              <a:latin typeface="Arial"/>
            </a:endParaRPr>
          </a:p>
        </p:txBody>
      </p:sp>
      <p:sp>
        <p:nvSpPr>
          <p:cNvPr id="155" name="CustomShape 2"/>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Introducción: Variables de Interés</a:t>
            </a:r>
            <a:endParaRPr b="0" lang="es-MX" sz="2800" spc="-1" strike="noStrike">
              <a:latin typeface="Arial"/>
            </a:endParaRPr>
          </a:p>
        </p:txBody>
      </p:sp>
      <p:sp>
        <p:nvSpPr>
          <p:cNvPr id="156" name="CustomShape 3"/>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7461A54-A2E2-4CBF-8B19-F4A278BBA2CC}"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157" name="CustomShape 4"/>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58" name="CustomShape 5"/>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Introducción: Exploración de Datos del Sensor</a:t>
            </a:r>
            <a:endParaRPr b="0" lang="es-MX" sz="2800" spc="-1" strike="noStrike">
              <a:latin typeface="Arial"/>
            </a:endParaRPr>
          </a:p>
        </p:txBody>
      </p:sp>
      <p:sp>
        <p:nvSpPr>
          <p:cNvPr id="160"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75A8217-BC85-4848-B6B0-050B5025CE78}"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161"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62"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163" name="Picture 2" descr=""/>
          <p:cNvPicPr/>
          <p:nvPr/>
        </p:nvPicPr>
        <p:blipFill>
          <a:blip r:embed="rId1"/>
          <a:stretch/>
        </p:blipFill>
        <p:spPr>
          <a:xfrm>
            <a:off x="144000" y="2201760"/>
            <a:ext cx="4163760" cy="2978280"/>
          </a:xfrm>
          <a:prstGeom prst="rect">
            <a:avLst/>
          </a:prstGeom>
          <a:ln w="9360">
            <a:noFill/>
          </a:ln>
        </p:spPr>
      </p:pic>
      <p:pic>
        <p:nvPicPr>
          <p:cNvPr id="164" name="" descr=""/>
          <p:cNvPicPr/>
          <p:nvPr/>
        </p:nvPicPr>
        <p:blipFill>
          <a:blip r:embed="rId2"/>
          <a:stretch/>
        </p:blipFill>
        <p:spPr>
          <a:xfrm>
            <a:off x="4413600" y="2160000"/>
            <a:ext cx="4656960" cy="3061440"/>
          </a:xfrm>
          <a:prstGeom prst="rect">
            <a:avLst/>
          </a:prstGeom>
          <a:ln>
            <a:noFill/>
          </a:ln>
        </p:spPr>
      </p:pic>
      <p:sp>
        <p:nvSpPr>
          <p:cNvPr id="165" name="CustomShape 5"/>
          <p:cNvSpPr/>
          <p:nvPr/>
        </p:nvSpPr>
        <p:spPr>
          <a:xfrm>
            <a:off x="38520" y="5172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000000"/>
                </a:solidFill>
                <a:latin typeface="Times New Roman"/>
                <a:ea typeface="DejaVu Sans"/>
              </a:rPr>
              <a:t>Datos faltantes: ~1%</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66"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EDA</a:t>
            </a:r>
            <a:endParaRPr b="0" lang="es-MX" sz="2800" spc="-1" strike="noStrike">
              <a:latin typeface="Arial"/>
            </a:endParaRPr>
          </a:p>
        </p:txBody>
      </p:sp>
      <p:sp>
        <p:nvSpPr>
          <p:cNvPr id="167"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A15F8E8-D9D8-4976-B73A-9C95EEC0499C}"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168"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69"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170" name="Picture 2" descr=""/>
          <p:cNvPicPr/>
          <p:nvPr/>
        </p:nvPicPr>
        <p:blipFill>
          <a:blip r:embed="rId1"/>
          <a:stretch/>
        </p:blipFill>
        <p:spPr>
          <a:xfrm>
            <a:off x="1288440" y="1730520"/>
            <a:ext cx="6366600" cy="4554360"/>
          </a:xfrm>
          <a:prstGeom prst="rect">
            <a:avLst/>
          </a:prstGeom>
          <a:ln w="936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71"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EDA</a:t>
            </a:r>
            <a:endParaRPr b="0" lang="es-MX" sz="2800" spc="-1" strike="noStrike">
              <a:latin typeface="Arial"/>
            </a:endParaRPr>
          </a:p>
        </p:txBody>
      </p:sp>
      <p:sp>
        <p:nvSpPr>
          <p:cNvPr id="172"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9D53634-976F-4331-9AD6-5CA8978F6646}"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173"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74"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175" name="Picture 4" descr=""/>
          <p:cNvPicPr/>
          <p:nvPr/>
        </p:nvPicPr>
        <p:blipFill>
          <a:blip r:embed="rId1"/>
          <a:stretch/>
        </p:blipFill>
        <p:spPr>
          <a:xfrm>
            <a:off x="1173240" y="1752480"/>
            <a:ext cx="6643080" cy="4371840"/>
          </a:xfrm>
          <a:prstGeom prst="rect">
            <a:avLst/>
          </a:prstGeom>
          <a:ln w="936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76"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EDA</a:t>
            </a:r>
            <a:endParaRPr b="0" lang="es-MX" sz="2800" spc="-1" strike="noStrike">
              <a:latin typeface="Arial"/>
            </a:endParaRPr>
          </a:p>
        </p:txBody>
      </p:sp>
      <p:sp>
        <p:nvSpPr>
          <p:cNvPr id="177"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5459DBC-83A9-4361-9855-59787DFB6DE0}"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178"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79"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180" name="Picture 4" descr=""/>
          <p:cNvPicPr/>
          <p:nvPr/>
        </p:nvPicPr>
        <p:blipFill>
          <a:blip r:embed="rId1"/>
          <a:stretch/>
        </p:blipFill>
        <p:spPr>
          <a:xfrm>
            <a:off x="1473120" y="1767600"/>
            <a:ext cx="6043320" cy="4341600"/>
          </a:xfrm>
          <a:prstGeom prst="rect">
            <a:avLst/>
          </a:prstGeom>
          <a:ln w="936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1"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EDA</a:t>
            </a:r>
            <a:endParaRPr b="0" lang="es-MX" sz="2800" spc="-1" strike="noStrike">
              <a:latin typeface="Arial"/>
            </a:endParaRPr>
          </a:p>
        </p:txBody>
      </p:sp>
      <p:sp>
        <p:nvSpPr>
          <p:cNvPr id="182"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3E21D64-35E6-4A5C-BD7A-922C93FF817B}"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183"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84"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185" name="Picture 2" descr=""/>
          <p:cNvPicPr/>
          <p:nvPr/>
        </p:nvPicPr>
        <p:blipFill>
          <a:blip r:embed="rId1"/>
          <a:stretch/>
        </p:blipFill>
        <p:spPr>
          <a:xfrm>
            <a:off x="1511280" y="1767600"/>
            <a:ext cx="5967360" cy="4341600"/>
          </a:xfrm>
          <a:prstGeom prst="rect">
            <a:avLst/>
          </a:prstGeom>
          <a:ln w="936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6"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EDA</a:t>
            </a:r>
            <a:endParaRPr b="0" lang="es-MX" sz="2800" spc="-1" strike="noStrike">
              <a:latin typeface="Arial"/>
            </a:endParaRPr>
          </a:p>
        </p:txBody>
      </p:sp>
      <p:sp>
        <p:nvSpPr>
          <p:cNvPr id="187"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19C9B75-E674-4358-8286-36CA58699CFD}"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188"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89"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190" name="Picture 2" descr=""/>
          <p:cNvPicPr/>
          <p:nvPr/>
        </p:nvPicPr>
        <p:blipFill>
          <a:blip r:embed="rId1"/>
          <a:stretch/>
        </p:blipFill>
        <p:spPr>
          <a:xfrm>
            <a:off x="1473120" y="1767600"/>
            <a:ext cx="6043320" cy="4341600"/>
          </a:xfrm>
          <a:prstGeom prst="rect">
            <a:avLst/>
          </a:prstGeom>
          <a:ln w="936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91"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EDA</a:t>
            </a:r>
            <a:endParaRPr b="0" lang="es-MX" sz="2800" spc="-1" strike="noStrike">
              <a:latin typeface="Arial"/>
            </a:endParaRPr>
          </a:p>
        </p:txBody>
      </p:sp>
      <p:sp>
        <p:nvSpPr>
          <p:cNvPr id="192"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659E324-B8CC-4FEB-8ADC-C356ADB09074}"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193"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94"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195" name="Picture 2" descr=""/>
          <p:cNvPicPr/>
          <p:nvPr/>
        </p:nvPicPr>
        <p:blipFill>
          <a:blip r:embed="rId1"/>
          <a:stretch/>
        </p:blipFill>
        <p:spPr>
          <a:xfrm>
            <a:off x="1542960" y="1767600"/>
            <a:ext cx="5903640" cy="4341600"/>
          </a:xfrm>
          <a:prstGeom prst="rect">
            <a:avLst/>
          </a:prstGeom>
          <a:ln w="936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Introducción: Exploración de Datos SINAICA</a:t>
            </a:r>
            <a:endParaRPr b="0" lang="es-MX" sz="2800" spc="-1" strike="noStrike">
              <a:latin typeface="Arial"/>
            </a:endParaRPr>
          </a:p>
        </p:txBody>
      </p:sp>
      <p:sp>
        <p:nvSpPr>
          <p:cNvPr id="197"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A42A8D9-AFA3-46CC-A175-B7B87C6D6727}"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198"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99"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200" name="Picture 2" descr=""/>
          <p:cNvPicPr/>
          <p:nvPr/>
        </p:nvPicPr>
        <p:blipFill>
          <a:blip r:embed="rId1"/>
          <a:stretch/>
        </p:blipFill>
        <p:spPr>
          <a:xfrm>
            <a:off x="125280" y="1776240"/>
            <a:ext cx="4985280" cy="4414320"/>
          </a:xfrm>
          <a:prstGeom prst="rect">
            <a:avLst/>
          </a:prstGeom>
          <a:ln w="9360">
            <a:noFill/>
          </a:ln>
        </p:spPr>
      </p:pic>
      <p:pic>
        <p:nvPicPr>
          <p:cNvPr id="201" name="" descr=""/>
          <p:cNvPicPr/>
          <p:nvPr/>
        </p:nvPicPr>
        <p:blipFill>
          <a:blip r:embed="rId2"/>
          <a:stretch/>
        </p:blipFill>
        <p:spPr>
          <a:xfrm>
            <a:off x="4990320" y="2113920"/>
            <a:ext cx="4152240" cy="32846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02"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EDA: datos SINAICA</a:t>
            </a:r>
            <a:endParaRPr b="0" lang="es-MX" sz="2800" spc="-1" strike="noStrike">
              <a:latin typeface="Arial"/>
            </a:endParaRPr>
          </a:p>
        </p:txBody>
      </p:sp>
      <p:sp>
        <p:nvSpPr>
          <p:cNvPr id="203"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F52FDD6-AABC-40DE-A7B2-D0CC4D6140BF}"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04"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05"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206" name="Picture 2" descr=""/>
          <p:cNvPicPr/>
          <p:nvPr/>
        </p:nvPicPr>
        <p:blipFill>
          <a:blip r:embed="rId1"/>
          <a:stretch/>
        </p:blipFill>
        <p:spPr>
          <a:xfrm>
            <a:off x="2124000" y="1721880"/>
            <a:ext cx="5682600" cy="44953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99" name="CustomShape 1"/>
          <p:cNvSpPr/>
          <p:nvPr/>
        </p:nvSpPr>
        <p:spPr>
          <a:xfrm>
            <a:off x="304920" y="1752480"/>
            <a:ext cx="8380080" cy="4371840"/>
          </a:xfrm>
          <a:prstGeom prst="rect">
            <a:avLst/>
          </a:prstGeom>
          <a:noFill/>
          <a:ln w="9360">
            <a:noFill/>
          </a:ln>
        </p:spPr>
        <p:style>
          <a:lnRef idx="0"/>
          <a:fillRef idx="0"/>
          <a:effectRef idx="0"/>
          <a:fontRef idx="minor"/>
        </p:style>
        <p:txBody>
          <a:bodyPr lIns="90000" rIns="90000" tIns="45000" bIns="45000">
            <a:noAutofit/>
          </a:bodyPr>
          <a:p>
            <a:pPr>
              <a:lnSpc>
                <a:spcPct val="100000"/>
              </a:lnSpc>
              <a:spcBef>
                <a:spcPts val="641"/>
              </a:spcBef>
            </a:pPr>
            <a:endParaRPr b="0" lang="es-MX" sz="1800" spc="-1" strike="noStrike">
              <a:latin typeface="Arial"/>
            </a:endParaRPr>
          </a:p>
          <a:p>
            <a:pPr marL="571680" indent="-569880">
              <a:lnSpc>
                <a:spcPct val="100000"/>
              </a:lnSpc>
              <a:spcBef>
                <a:spcPts val="641"/>
              </a:spcBef>
              <a:buSzPct val="100051"/>
              <a:buBlip>
                <a:blip r:embed="rId1"/>
              </a:buBlip>
            </a:pPr>
            <a:r>
              <a:rPr b="0" lang="es-MX" sz="3200" spc="-1" strike="noStrike" u="sng">
                <a:solidFill>
                  <a:srgbClr val="000000"/>
                </a:solidFill>
                <a:uFill>
                  <a:solidFill>
                    <a:srgbClr val="ffffff"/>
                  </a:solidFill>
                </a:uFill>
                <a:latin typeface="Times New Roman"/>
                <a:ea typeface="DejaVu Sans"/>
              </a:rPr>
              <a:t>Introducción</a:t>
            </a:r>
            <a:endParaRPr b="0" lang="es-MX" sz="3200" spc="-1" strike="noStrike">
              <a:latin typeface="Arial"/>
            </a:endParaRPr>
          </a:p>
          <a:p>
            <a:pPr marL="571680" indent="-569880">
              <a:lnSpc>
                <a:spcPct val="100000"/>
              </a:lnSpc>
              <a:spcBef>
                <a:spcPts val="641"/>
              </a:spcBef>
              <a:buSzPct val="100051"/>
              <a:buBlip>
                <a:blip r:embed="rId2"/>
              </a:buBlip>
            </a:pPr>
            <a:r>
              <a:rPr b="0" lang="es-MX" sz="3200" spc="-1" strike="noStrike" u="sng">
                <a:solidFill>
                  <a:srgbClr val="000000"/>
                </a:solidFill>
                <a:uFill>
                  <a:solidFill>
                    <a:srgbClr val="ffffff"/>
                  </a:solidFill>
                </a:uFill>
                <a:latin typeface="Times New Roman"/>
                <a:ea typeface="DejaVu Sans"/>
              </a:rPr>
              <a:t>Trabajo relacionado</a:t>
            </a:r>
            <a:endParaRPr b="0" lang="es-MX" sz="3200" spc="-1" strike="noStrike">
              <a:latin typeface="Arial"/>
            </a:endParaRPr>
          </a:p>
          <a:p>
            <a:pPr marL="571680" indent="-569880">
              <a:lnSpc>
                <a:spcPct val="100000"/>
              </a:lnSpc>
              <a:spcBef>
                <a:spcPts val="641"/>
              </a:spcBef>
              <a:buSzPct val="100051"/>
              <a:buBlip>
                <a:blip r:embed="rId3"/>
              </a:buBlip>
            </a:pPr>
            <a:r>
              <a:rPr b="0" lang="es-MX" sz="3200" spc="-1" strike="noStrike" u="sng">
                <a:solidFill>
                  <a:srgbClr val="000000"/>
                </a:solidFill>
                <a:uFill>
                  <a:solidFill>
                    <a:srgbClr val="ffffff"/>
                  </a:solidFill>
                </a:uFill>
                <a:latin typeface="Times New Roman"/>
                <a:ea typeface="DejaVu Sans"/>
              </a:rPr>
              <a:t>Solución</a:t>
            </a:r>
            <a:endParaRPr b="0" lang="es-MX" sz="3200" spc="-1" strike="noStrike">
              <a:latin typeface="Arial"/>
            </a:endParaRPr>
          </a:p>
          <a:p>
            <a:pPr marL="571680" indent="-569880">
              <a:lnSpc>
                <a:spcPct val="100000"/>
              </a:lnSpc>
              <a:spcBef>
                <a:spcPts val="641"/>
              </a:spcBef>
              <a:buSzPct val="100051"/>
              <a:buBlip>
                <a:blip r:embed="rId4"/>
              </a:buBlip>
            </a:pPr>
            <a:r>
              <a:rPr b="0" lang="es-MX" sz="3200" spc="-1" strike="noStrike" u="sng">
                <a:solidFill>
                  <a:srgbClr val="000000"/>
                </a:solidFill>
                <a:uFill>
                  <a:solidFill>
                    <a:srgbClr val="ffffff"/>
                  </a:solidFill>
                </a:uFill>
                <a:latin typeface="Times New Roman"/>
                <a:ea typeface="DejaVu Sans"/>
              </a:rPr>
              <a:t>Resultado</a:t>
            </a:r>
            <a:endParaRPr b="0" lang="es-MX" sz="3200" spc="-1" strike="noStrike">
              <a:latin typeface="Arial"/>
            </a:endParaRPr>
          </a:p>
          <a:p>
            <a:pPr marL="571680" indent="-569880">
              <a:lnSpc>
                <a:spcPct val="100000"/>
              </a:lnSpc>
              <a:spcBef>
                <a:spcPts val="641"/>
              </a:spcBef>
              <a:buSzPct val="100051"/>
              <a:buBlip>
                <a:blip r:embed="rId5"/>
              </a:buBlip>
            </a:pPr>
            <a:r>
              <a:rPr b="0" lang="es-MX" sz="3200" spc="-1" strike="noStrike" u="sng">
                <a:solidFill>
                  <a:srgbClr val="000000"/>
                </a:solidFill>
                <a:uFill>
                  <a:solidFill>
                    <a:srgbClr val="ffffff"/>
                  </a:solidFill>
                </a:uFill>
                <a:latin typeface="Times New Roman"/>
                <a:ea typeface="DejaVu Sans"/>
              </a:rPr>
              <a:t>Conclusión</a:t>
            </a:r>
            <a:endParaRPr b="0" lang="es-MX" sz="3200" spc="-1" strike="noStrike">
              <a:latin typeface="Arial"/>
            </a:endParaRPr>
          </a:p>
          <a:p>
            <a:pPr>
              <a:lnSpc>
                <a:spcPct val="100000"/>
              </a:lnSpc>
              <a:spcBef>
                <a:spcPts val="641"/>
              </a:spcBef>
            </a:pPr>
            <a:endParaRPr b="0" lang="es-MX" sz="3200" spc="-1" strike="noStrike">
              <a:latin typeface="Arial"/>
            </a:endParaRPr>
          </a:p>
        </p:txBody>
      </p:sp>
      <p:sp>
        <p:nvSpPr>
          <p:cNvPr id="100" name="CustomShape 2"/>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4000" spc="-1" strike="noStrike">
                <a:solidFill>
                  <a:srgbClr val="ffffff"/>
                </a:solidFill>
                <a:latin typeface="Times New Roman"/>
                <a:ea typeface="DejaVu Sans"/>
              </a:rPr>
              <a:t>Índice</a:t>
            </a:r>
            <a:endParaRPr b="0" lang="es-MX" sz="4000" spc="-1" strike="noStrike">
              <a:latin typeface="Arial"/>
            </a:endParaRPr>
          </a:p>
        </p:txBody>
      </p:sp>
      <p:sp>
        <p:nvSpPr>
          <p:cNvPr id="101" name="CustomShape 3"/>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F664702-7E6C-4966-A723-750C95C4FA5A}" type="slidenum">
              <a:rPr b="0" lang="es-MX" sz="1200" spc="-1" strike="noStrike">
                <a:solidFill>
                  <a:srgbClr val="ffffff"/>
                </a:solidFill>
                <a:latin typeface="Calibri"/>
                <a:ea typeface="DejaVu Sans"/>
              </a:rPr>
              <a:t>1</a:t>
            </a:fld>
            <a:endParaRPr b="0" lang="es-MX" sz="1200" spc="-1" strike="noStrike">
              <a:latin typeface="Arial"/>
            </a:endParaRPr>
          </a:p>
        </p:txBody>
      </p:sp>
      <p:sp>
        <p:nvSpPr>
          <p:cNvPr id="102" name="CustomShape 4"/>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03" name="CustomShape 5"/>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ffffff"/>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Introducción: Exploración de Datos del Gobierno</a:t>
            </a:r>
            <a:endParaRPr b="0" lang="es-MX" sz="2800" spc="-1" strike="noStrike">
              <a:latin typeface="Arial"/>
            </a:endParaRPr>
          </a:p>
        </p:txBody>
      </p:sp>
      <p:sp>
        <p:nvSpPr>
          <p:cNvPr id="208"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0D56FE5-C19B-4BE2-B025-AE0DD6685DBC}"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09"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10"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211" name="Picture 2" descr=""/>
          <p:cNvPicPr/>
          <p:nvPr/>
        </p:nvPicPr>
        <p:blipFill>
          <a:blip r:embed="rId1"/>
          <a:stretch/>
        </p:blipFill>
        <p:spPr>
          <a:xfrm>
            <a:off x="6840" y="1679400"/>
            <a:ext cx="4318560" cy="4714920"/>
          </a:xfrm>
          <a:prstGeom prst="rect">
            <a:avLst/>
          </a:prstGeom>
          <a:ln>
            <a:noFill/>
          </a:ln>
        </p:spPr>
      </p:pic>
      <p:pic>
        <p:nvPicPr>
          <p:cNvPr id="212" name="Picture 4" descr=""/>
          <p:cNvPicPr/>
          <p:nvPr/>
        </p:nvPicPr>
        <p:blipFill>
          <a:blip r:embed="rId2"/>
          <a:stretch/>
        </p:blipFill>
        <p:spPr>
          <a:xfrm>
            <a:off x="4315680" y="1649880"/>
            <a:ext cx="4665960" cy="47149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13"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3600" spc="-1" strike="noStrike">
                <a:solidFill>
                  <a:srgbClr val="ffffff"/>
                </a:solidFill>
                <a:latin typeface="Times New Roman"/>
                <a:ea typeface="DejaVu Sans"/>
              </a:rPr>
              <a:t>Trabajo relacionado</a:t>
            </a:r>
            <a:endParaRPr b="0" lang="es-MX" sz="3600" spc="-1" strike="noStrike">
              <a:latin typeface="Arial"/>
            </a:endParaRPr>
          </a:p>
        </p:txBody>
      </p:sp>
      <p:sp>
        <p:nvSpPr>
          <p:cNvPr id="214"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FEBD846-0E76-49BE-BACA-FAAAB9012D3D}"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15"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16"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
        <p:nvSpPr>
          <p:cNvPr id="217" name="CustomShape 5"/>
          <p:cNvSpPr/>
          <p:nvPr/>
        </p:nvSpPr>
        <p:spPr>
          <a:xfrm>
            <a:off x="251640" y="1730160"/>
            <a:ext cx="8442000" cy="4555080"/>
          </a:xfrm>
          <a:prstGeom prst="rect">
            <a:avLst/>
          </a:prstGeom>
          <a:noFill/>
          <a:ln w="9360">
            <a:noFill/>
          </a:ln>
        </p:spPr>
        <p:style>
          <a:lnRef idx="0"/>
          <a:fillRef idx="0"/>
          <a:effectRef idx="0"/>
          <a:fontRef idx="minor"/>
        </p:style>
        <p:txBody>
          <a:bodyPr lIns="90000" rIns="90000" tIns="45000" bIns="45000">
            <a:noAutofit/>
          </a:bodyPr>
          <a:p>
            <a:pPr>
              <a:lnSpc>
                <a:spcPct val="100000"/>
              </a:lnSpc>
              <a:spcBef>
                <a:spcPts val="400"/>
              </a:spcBef>
            </a:pPr>
            <a:r>
              <a:rPr b="0" i="1" lang="es-MX" sz="2000" spc="-1" strike="noStrike">
                <a:solidFill>
                  <a:srgbClr val="000000"/>
                </a:solidFill>
                <a:latin typeface="Times New Roman"/>
                <a:ea typeface="DejaVu Sans"/>
              </a:rPr>
              <a:t>Hemos realizado algunos trabajos previos (1) y buscado artículos relacionados que describimos a continuación:</a:t>
            </a:r>
            <a:endParaRPr b="0" lang="es-MX" sz="2000" spc="-1" strike="noStrike">
              <a:latin typeface="Arial"/>
            </a:endParaRPr>
          </a:p>
          <a:p>
            <a:pPr>
              <a:lnSpc>
                <a:spcPct val="100000"/>
              </a:lnSpc>
              <a:spcBef>
                <a:spcPts val="400"/>
              </a:spcBef>
            </a:pPr>
            <a:endParaRPr b="0" lang="es-MX" sz="2000" spc="-1" strike="noStrike">
              <a:latin typeface="Arial"/>
            </a:endParaRPr>
          </a:p>
          <a:p>
            <a:pPr marL="343080" indent="-341280">
              <a:lnSpc>
                <a:spcPct val="100000"/>
              </a:lnSpc>
              <a:spcBef>
                <a:spcPts val="400"/>
              </a:spcBef>
              <a:buSzPct val="100101"/>
              <a:buBlip>
                <a:blip r:embed="rId1"/>
              </a:buBlip>
            </a:pPr>
            <a:r>
              <a:rPr b="0" i="1" lang="es-MX" sz="2000" spc="-1" strike="noStrike">
                <a:solidFill>
                  <a:srgbClr val="000000"/>
                </a:solidFill>
                <a:latin typeface="Times New Roman"/>
                <a:ea typeface="DejaVu Sans"/>
              </a:rPr>
              <a:t>Examen final para la materia de "Modelos de Gran Escala" con la Prof. Liliana Millán, donde se estudiaron la relación de las estaciones de biciletas "Ecobici" con la calidad del aire en las inmediaciones.</a:t>
            </a:r>
            <a:endParaRPr b="0" lang="es-MX" sz="2000" spc="-1" strike="noStrike">
              <a:latin typeface="Arial"/>
            </a:endParaRPr>
          </a:p>
          <a:p>
            <a:pPr>
              <a:lnSpc>
                <a:spcPct val="100000"/>
              </a:lnSpc>
              <a:spcBef>
                <a:spcPts val="400"/>
              </a:spcBef>
            </a:pPr>
            <a:endParaRPr b="0" lang="es-MX" sz="2000" spc="-1" strike="noStrike">
              <a:latin typeface="Arial"/>
            </a:endParaRPr>
          </a:p>
          <a:p>
            <a:pPr marL="343080" indent="-341280">
              <a:lnSpc>
                <a:spcPct val="100000"/>
              </a:lnSpc>
              <a:spcBef>
                <a:spcPts val="400"/>
              </a:spcBef>
              <a:buSzPct val="100101"/>
              <a:buBlip>
                <a:blip r:embed="rId2"/>
              </a:buBlip>
            </a:pPr>
            <a:r>
              <a:rPr b="0" i="1" lang="es-MX" sz="2000" spc="-1" strike="noStrike">
                <a:solidFill>
                  <a:srgbClr val="000000"/>
                </a:solidFill>
                <a:latin typeface="Times New Roman"/>
                <a:ea typeface="DejaVu Sans"/>
              </a:rPr>
              <a:t>Development of indoor environmental index: Air quality index and thermal comfort index. Referido en la bibliografía.</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Solución: Preprocesamiento</a:t>
            </a:r>
            <a:endParaRPr b="0" lang="es-MX" sz="2800" spc="-1" strike="noStrike">
              <a:latin typeface="Arial"/>
            </a:endParaRPr>
          </a:p>
        </p:txBody>
      </p:sp>
      <p:sp>
        <p:nvSpPr>
          <p:cNvPr id="219"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B47C4F7-1311-4723-B7C7-DDFB55F257D4}"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20"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21"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a:solidFill>
                  <a:srgbClr val="808080"/>
                </a:solid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
        <p:nvSpPr>
          <p:cNvPr id="222" name="CustomShape 5"/>
          <p:cNvSpPr/>
          <p:nvPr/>
        </p:nvSpPr>
        <p:spPr>
          <a:xfrm>
            <a:off x="216000" y="2664000"/>
            <a:ext cx="5110920" cy="3598560"/>
          </a:xfrm>
          <a:prstGeom prst="rect">
            <a:avLst/>
          </a:prstGeom>
          <a:noFill/>
          <a:ln w="9360">
            <a:noFill/>
          </a:ln>
        </p:spPr>
        <p:style>
          <a:lnRef idx="0"/>
          <a:fillRef idx="0"/>
          <a:effectRef idx="0"/>
          <a:fontRef idx="minor"/>
        </p:style>
        <p:txBody>
          <a:bodyPr lIns="90000" rIns="90000" tIns="45000" bIns="45000">
            <a:noAutofit/>
          </a:bodyPr>
          <a:p>
            <a:pPr>
              <a:lnSpc>
                <a:spcPct val="100000"/>
              </a:lnSpc>
              <a:spcBef>
                <a:spcPts val="400"/>
              </a:spcBef>
            </a:pPr>
            <a:r>
              <a:rPr b="0" lang="es-MX" sz="2000" spc="-1" strike="noStrike">
                <a:solidFill>
                  <a:srgbClr val="000000"/>
                </a:solidFill>
                <a:latin typeface="Times New Roman"/>
                <a:ea typeface="DejaVu Sans"/>
              </a:rPr>
              <a:t>Procesamos los datos como una serie de Tiempo: como en el Miniproyecto 4 y en un tutorial de oficial de Tensorflow y Keras. </a:t>
            </a:r>
            <a:endParaRPr b="0" lang="es-MX" sz="2000" spc="-1" strike="noStrike">
              <a:latin typeface="Arial"/>
            </a:endParaRPr>
          </a:p>
          <a:p>
            <a:pPr>
              <a:lnSpc>
                <a:spcPct val="100000"/>
              </a:lnSpc>
              <a:spcBef>
                <a:spcPts val="400"/>
              </a:spcBef>
            </a:pPr>
            <a:endParaRPr b="0" lang="es-MX" sz="2000" spc="-1" strike="noStrike">
              <a:latin typeface="Arial"/>
            </a:endParaRPr>
          </a:p>
          <a:p>
            <a:pPr>
              <a:lnSpc>
                <a:spcPct val="100000"/>
              </a:lnSpc>
              <a:spcBef>
                <a:spcPts val="400"/>
              </a:spcBef>
            </a:pPr>
            <a:endParaRPr b="0" lang="es-MX" sz="2000" spc="-1" strike="noStrike">
              <a:latin typeface="Arial"/>
            </a:endParaRPr>
          </a:p>
          <a:p>
            <a:pPr>
              <a:lnSpc>
                <a:spcPct val="100000"/>
              </a:lnSpc>
              <a:spcBef>
                <a:spcPts val="400"/>
              </a:spcBef>
            </a:pPr>
            <a:endParaRPr b="0" lang="es-MX" sz="2000" spc="-1" strike="noStrike">
              <a:latin typeface="Arial"/>
            </a:endParaRPr>
          </a:p>
          <a:p>
            <a:pPr>
              <a:lnSpc>
                <a:spcPct val="100000"/>
              </a:lnSpc>
              <a:spcBef>
                <a:spcPts val="400"/>
              </a:spcBef>
            </a:pPr>
            <a:r>
              <a:rPr b="0" lang="es-MX" sz="2000" spc="-1" strike="noStrike">
                <a:solidFill>
                  <a:srgbClr val="000000"/>
                </a:solidFill>
                <a:latin typeface="Times New Roman"/>
                <a:ea typeface="DejaVu Sans"/>
              </a:rPr>
              <a:t>Tuvimos que imputar, porque </a:t>
            </a:r>
            <a:r>
              <a:rPr b="1" lang="es-MX" sz="2000" spc="-1" strike="noStrike">
                <a:solidFill>
                  <a:srgbClr val="000000"/>
                </a:solidFill>
                <a:latin typeface="Times New Roman"/>
                <a:ea typeface="DejaVu Sans"/>
              </a:rPr>
              <a:t>todos</a:t>
            </a:r>
            <a:r>
              <a:rPr b="0" lang="es-MX" sz="2000" spc="-1" strike="noStrike">
                <a:solidFill>
                  <a:srgbClr val="000000"/>
                </a:solidFill>
                <a:latin typeface="Times New Roman"/>
                <a:ea typeface="DejaVu Sans"/>
              </a:rPr>
              <a:t> los datos tenían algún faltante, como se vió anteriormente. Usamos interpolación, aunque exploramos KNN, Métodos Lineales Generalizados (Bayes), Medias, Hot Deck.</a:t>
            </a:r>
            <a:endParaRPr b="0" lang="es-MX" sz="2000" spc="-1" strike="noStrike">
              <a:latin typeface="Arial"/>
            </a:endParaRPr>
          </a:p>
        </p:txBody>
      </p:sp>
      <p:pic>
        <p:nvPicPr>
          <p:cNvPr id="223" name="" descr=""/>
          <p:cNvPicPr/>
          <p:nvPr/>
        </p:nvPicPr>
        <p:blipFill>
          <a:blip r:embed="rId1"/>
          <a:stretch/>
        </p:blipFill>
        <p:spPr>
          <a:xfrm>
            <a:off x="1404000" y="2161440"/>
            <a:ext cx="2819520" cy="429120"/>
          </a:xfrm>
          <a:prstGeom prst="rect">
            <a:avLst/>
          </a:prstGeom>
          <a:ln>
            <a:noFill/>
          </a:ln>
        </p:spPr>
      </p:pic>
      <p:pic>
        <p:nvPicPr>
          <p:cNvPr id="224" name="" descr=""/>
          <p:cNvPicPr/>
          <p:nvPr/>
        </p:nvPicPr>
        <p:blipFill>
          <a:blip r:embed="rId2"/>
          <a:stretch/>
        </p:blipFill>
        <p:spPr>
          <a:xfrm>
            <a:off x="1404000" y="4033440"/>
            <a:ext cx="2819520" cy="429120"/>
          </a:xfrm>
          <a:prstGeom prst="rect">
            <a:avLst/>
          </a:prstGeom>
          <a:ln>
            <a:noFill/>
          </a:ln>
        </p:spPr>
      </p:pic>
      <p:pic>
        <p:nvPicPr>
          <p:cNvPr id="225" name="" descr=""/>
          <p:cNvPicPr/>
          <p:nvPr/>
        </p:nvPicPr>
        <p:blipFill>
          <a:blip r:embed="rId3"/>
          <a:stretch/>
        </p:blipFill>
        <p:spPr>
          <a:xfrm>
            <a:off x="5472000" y="3910320"/>
            <a:ext cx="3482640" cy="2388240"/>
          </a:xfrm>
          <a:prstGeom prst="rect">
            <a:avLst/>
          </a:prstGeom>
          <a:ln>
            <a:noFill/>
          </a:ln>
        </p:spPr>
      </p:pic>
      <p:sp>
        <p:nvSpPr>
          <p:cNvPr id="226" name="CustomShape 6"/>
          <p:cNvSpPr/>
          <p:nvPr/>
        </p:nvSpPr>
        <p:spPr>
          <a:xfrm>
            <a:off x="5400000" y="1800000"/>
            <a:ext cx="3598560" cy="1222560"/>
          </a:xfrm>
          <a:prstGeom prst="rect">
            <a:avLst/>
          </a:prstGeom>
          <a:noFill/>
          <a:ln w="9360">
            <a:noFill/>
          </a:ln>
        </p:spPr>
        <p:style>
          <a:lnRef idx="0"/>
          <a:fillRef idx="0"/>
          <a:effectRef idx="0"/>
          <a:fontRef idx="minor"/>
        </p:style>
        <p:txBody>
          <a:bodyPr lIns="90000" rIns="90000" tIns="45000" bIns="45000">
            <a:noAutofit/>
          </a:bodyPr>
          <a:p>
            <a:pPr>
              <a:lnSpc>
                <a:spcPct val="100000"/>
              </a:lnSpc>
              <a:spcBef>
                <a:spcPts val="400"/>
              </a:spcBef>
            </a:pPr>
            <a:r>
              <a:rPr b="0" lang="es-MX" sz="2000" spc="-1" strike="noStrike">
                <a:solidFill>
                  <a:srgbClr val="000000"/>
                </a:solidFill>
                <a:latin typeface="Times New Roman"/>
                <a:ea typeface="DejaVu Sans"/>
              </a:rPr>
              <a:t>Escalamiento: al tener datos en diversas escalas.</a:t>
            </a:r>
            <a:endParaRPr b="0" lang="es-MX" sz="2000" spc="-1" strike="noStrike">
              <a:latin typeface="Arial"/>
            </a:endParaRPr>
          </a:p>
          <a:p>
            <a:pPr>
              <a:lnSpc>
                <a:spcPct val="100000"/>
              </a:lnSpc>
              <a:spcBef>
                <a:spcPts val="400"/>
              </a:spcBef>
            </a:pPr>
            <a:r>
              <a:rPr b="0" lang="es-MX" sz="2000" spc="-1" strike="noStrike">
                <a:solidFill>
                  <a:srgbClr val="000000"/>
                </a:solidFill>
                <a:latin typeface="Times New Roman"/>
                <a:ea typeface="DejaVu Sans"/>
              </a:rPr>
              <a:t>Limpieza de Datos: descartar primeras observaciones por el Windowing.</a:t>
            </a:r>
            <a:endParaRPr b="0" lang="es-MX" sz="2000" spc="-1" strike="noStrike">
              <a:latin typeface="Arial"/>
            </a:endParaRPr>
          </a:p>
        </p:txBody>
      </p:sp>
      <p:pic>
        <p:nvPicPr>
          <p:cNvPr id="227" name="" descr=""/>
          <p:cNvPicPr/>
          <p:nvPr/>
        </p:nvPicPr>
        <p:blipFill>
          <a:blip r:embed="rId4"/>
          <a:stretch/>
        </p:blipFill>
        <p:spPr>
          <a:xfrm>
            <a:off x="7625520" y="2735640"/>
            <a:ext cx="1193040" cy="10069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3600" spc="-1" strike="noStrike">
                <a:solidFill>
                  <a:srgbClr val="ffffff"/>
                </a:solidFill>
                <a:latin typeface="Times New Roman"/>
                <a:ea typeface="DejaVu Sans"/>
              </a:rPr>
              <a:t>Solución: Arquitectura de Redes Neuronales </a:t>
            </a:r>
            <a:endParaRPr b="0" lang="es-MX" sz="3600" spc="-1" strike="noStrike">
              <a:latin typeface="Arial"/>
            </a:endParaRPr>
          </a:p>
        </p:txBody>
      </p:sp>
      <p:sp>
        <p:nvSpPr>
          <p:cNvPr id="229"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89BEBDE-ABD4-4C86-93C7-DD4093318988}"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30"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31"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232" name="" descr=""/>
          <p:cNvPicPr/>
          <p:nvPr/>
        </p:nvPicPr>
        <p:blipFill>
          <a:blip r:embed="rId1"/>
          <a:stretch/>
        </p:blipFill>
        <p:spPr>
          <a:xfrm>
            <a:off x="6909120" y="1715760"/>
            <a:ext cx="1873440" cy="1234800"/>
          </a:xfrm>
          <a:prstGeom prst="rect">
            <a:avLst/>
          </a:prstGeom>
          <a:ln>
            <a:noFill/>
          </a:ln>
        </p:spPr>
      </p:pic>
      <p:pic>
        <p:nvPicPr>
          <p:cNvPr id="233" name="" descr=""/>
          <p:cNvPicPr/>
          <p:nvPr/>
        </p:nvPicPr>
        <p:blipFill>
          <a:blip r:embed="rId2"/>
          <a:stretch/>
        </p:blipFill>
        <p:spPr>
          <a:xfrm>
            <a:off x="3722040" y="1728000"/>
            <a:ext cx="1510560" cy="1510560"/>
          </a:xfrm>
          <a:prstGeom prst="rect">
            <a:avLst/>
          </a:prstGeom>
          <a:ln>
            <a:noFill/>
          </a:ln>
        </p:spPr>
      </p:pic>
      <p:pic>
        <p:nvPicPr>
          <p:cNvPr id="234" name="" descr=""/>
          <p:cNvPicPr/>
          <p:nvPr/>
        </p:nvPicPr>
        <p:blipFill>
          <a:blip r:embed="rId3"/>
          <a:stretch/>
        </p:blipFill>
        <p:spPr>
          <a:xfrm>
            <a:off x="288000" y="1749240"/>
            <a:ext cx="1641600" cy="1318680"/>
          </a:xfrm>
          <a:prstGeom prst="rect">
            <a:avLst/>
          </a:prstGeom>
          <a:ln>
            <a:noFill/>
          </a:ln>
        </p:spPr>
      </p:pic>
      <p:pic>
        <p:nvPicPr>
          <p:cNvPr id="235" name="" descr=""/>
          <p:cNvPicPr/>
          <p:nvPr/>
        </p:nvPicPr>
        <p:blipFill>
          <a:blip r:embed="rId4"/>
          <a:stretch/>
        </p:blipFill>
        <p:spPr>
          <a:xfrm>
            <a:off x="6948000" y="4965120"/>
            <a:ext cx="2089800" cy="1486080"/>
          </a:xfrm>
          <a:prstGeom prst="rect">
            <a:avLst/>
          </a:prstGeom>
          <a:ln>
            <a:noFill/>
          </a:ln>
        </p:spPr>
      </p:pic>
      <p:sp>
        <p:nvSpPr>
          <p:cNvPr id="236" name="CustomShape 5"/>
          <p:cNvSpPr/>
          <p:nvPr/>
        </p:nvSpPr>
        <p:spPr>
          <a:xfrm>
            <a:off x="6552000" y="3168000"/>
            <a:ext cx="2482920" cy="2950560"/>
          </a:xfrm>
          <a:prstGeom prst="rect">
            <a:avLst/>
          </a:prstGeom>
          <a:noFill/>
          <a:ln w="9360">
            <a:noFill/>
          </a:ln>
        </p:spPr>
        <p:style>
          <a:lnRef idx="0"/>
          <a:fillRef idx="0"/>
          <a:effectRef idx="0"/>
          <a:fontRef idx="minor"/>
        </p:style>
        <p:txBody>
          <a:bodyPr lIns="90000" rIns="90000" tIns="45000" bIns="45000">
            <a:noAutofit/>
          </a:bodyPr>
          <a:p>
            <a:pPr algn="r">
              <a:lnSpc>
                <a:spcPct val="100000"/>
              </a:lnSpc>
              <a:spcBef>
                <a:spcPts val="400"/>
              </a:spcBef>
            </a:pPr>
            <a:r>
              <a:rPr b="1" i="1" lang="es-MX" sz="1800" spc="-1" strike="noStrike">
                <a:solidFill>
                  <a:srgbClr val="000000"/>
                </a:solidFill>
                <a:latin typeface="Times New Roman"/>
                <a:ea typeface="DejaVu Sans"/>
              </a:rPr>
              <a:t>LSTM:</a:t>
            </a:r>
            <a:endParaRPr b="0" lang="es-MX" sz="1800" spc="-1" strike="noStrike">
              <a:latin typeface="Arial"/>
            </a:endParaRPr>
          </a:p>
          <a:p>
            <a:pPr marL="343080" indent="-341280" algn="r">
              <a:lnSpc>
                <a:spcPct val="100000"/>
              </a:lnSpc>
              <a:spcBef>
                <a:spcPts val="400"/>
              </a:spcBef>
              <a:buSzPct val="100045"/>
              <a:buBlip>
                <a:blip r:embed="rId5"/>
              </a:buBlip>
            </a:pPr>
            <a:r>
              <a:rPr b="0" i="1" lang="es-MX" sz="1800" spc="-1" strike="noStrike">
                <a:solidFill>
                  <a:srgbClr val="000000"/>
                </a:solidFill>
                <a:latin typeface="Times New Roman"/>
                <a:ea typeface="DejaVu Sans"/>
              </a:rPr>
              <a:t>Desempeño razonable.</a:t>
            </a:r>
            <a:endParaRPr b="0" lang="es-MX" sz="1800" spc="-1" strike="noStrike">
              <a:latin typeface="Arial"/>
            </a:endParaRPr>
          </a:p>
          <a:p>
            <a:pPr marL="343080" indent="-341280" algn="r">
              <a:lnSpc>
                <a:spcPct val="100000"/>
              </a:lnSpc>
              <a:spcBef>
                <a:spcPts val="400"/>
              </a:spcBef>
              <a:buSzPct val="100045"/>
              <a:buBlip>
                <a:blip r:embed="rId6"/>
              </a:buBlip>
            </a:pPr>
            <a:r>
              <a:rPr b="0" i="1" lang="es-MX" sz="1800" spc="-1" strike="noStrike">
                <a:solidFill>
                  <a:srgbClr val="000000"/>
                </a:solidFill>
                <a:latin typeface="Times New Roman"/>
                <a:ea typeface="DejaVu Sans"/>
              </a:rPr>
              <a:t>Procesamiento intermedio.</a:t>
            </a:r>
            <a:endParaRPr b="0" lang="es-MX" sz="1800" spc="-1" strike="noStrike">
              <a:latin typeface="Arial"/>
            </a:endParaRPr>
          </a:p>
          <a:p>
            <a:pPr marL="343080" indent="-341280" algn="r">
              <a:lnSpc>
                <a:spcPct val="100000"/>
              </a:lnSpc>
              <a:spcBef>
                <a:spcPts val="400"/>
              </a:spcBef>
              <a:buSzPct val="100045"/>
              <a:buBlip>
                <a:blip r:embed="rId7"/>
              </a:buBlip>
            </a:pPr>
            <a:r>
              <a:rPr b="0" i="1" lang="es-MX" sz="1800" spc="-1" strike="noStrike">
                <a:solidFill>
                  <a:srgbClr val="000000"/>
                </a:solidFill>
                <a:latin typeface="Times New Roman"/>
                <a:ea typeface="DejaVu Sans"/>
              </a:rPr>
              <a:t>Resultados estables.</a:t>
            </a:r>
            <a:endParaRPr b="0" lang="es-MX" sz="1800" spc="-1" strike="noStrike">
              <a:latin typeface="Arial"/>
            </a:endParaRPr>
          </a:p>
        </p:txBody>
      </p:sp>
      <p:pic>
        <p:nvPicPr>
          <p:cNvPr id="237" name="" descr=""/>
          <p:cNvPicPr/>
          <p:nvPr/>
        </p:nvPicPr>
        <p:blipFill>
          <a:blip r:embed="rId8"/>
          <a:stretch/>
        </p:blipFill>
        <p:spPr>
          <a:xfrm>
            <a:off x="3528000" y="4941000"/>
            <a:ext cx="2116080" cy="1504440"/>
          </a:xfrm>
          <a:prstGeom prst="rect">
            <a:avLst/>
          </a:prstGeom>
          <a:ln>
            <a:noFill/>
          </a:ln>
        </p:spPr>
      </p:pic>
      <p:sp>
        <p:nvSpPr>
          <p:cNvPr id="238" name="CustomShape 6"/>
          <p:cNvSpPr/>
          <p:nvPr/>
        </p:nvSpPr>
        <p:spPr>
          <a:xfrm>
            <a:off x="3275640" y="3168000"/>
            <a:ext cx="2482920" cy="2950560"/>
          </a:xfrm>
          <a:prstGeom prst="rect">
            <a:avLst/>
          </a:prstGeom>
          <a:noFill/>
          <a:ln w="9360">
            <a:noFill/>
          </a:ln>
        </p:spPr>
        <p:style>
          <a:lnRef idx="0"/>
          <a:fillRef idx="0"/>
          <a:effectRef idx="0"/>
          <a:fontRef idx="minor"/>
        </p:style>
        <p:txBody>
          <a:bodyPr lIns="90000" rIns="90000" tIns="45000" bIns="45000">
            <a:noAutofit/>
          </a:bodyPr>
          <a:p>
            <a:pPr algn="ctr">
              <a:lnSpc>
                <a:spcPct val="100000"/>
              </a:lnSpc>
              <a:spcBef>
                <a:spcPts val="400"/>
              </a:spcBef>
            </a:pPr>
            <a:r>
              <a:rPr b="1" i="1" lang="es-MX" sz="1800" spc="-1" strike="noStrike">
                <a:solidFill>
                  <a:srgbClr val="000000"/>
                </a:solidFill>
                <a:latin typeface="Times New Roman"/>
                <a:ea typeface="DejaVu Sans"/>
              </a:rPr>
              <a:t>Convolutional 1D:</a:t>
            </a:r>
            <a:endParaRPr b="0" lang="es-MX" sz="1800" spc="-1" strike="noStrike">
              <a:latin typeface="Arial"/>
            </a:endParaRPr>
          </a:p>
          <a:p>
            <a:pPr marL="343080" indent="-341280" algn="ctr">
              <a:lnSpc>
                <a:spcPct val="100000"/>
              </a:lnSpc>
              <a:spcBef>
                <a:spcPts val="400"/>
              </a:spcBef>
              <a:buSzPct val="100045"/>
              <a:buBlip>
                <a:blip r:embed="rId9"/>
              </a:buBlip>
            </a:pPr>
            <a:r>
              <a:rPr b="0" i="1" lang="es-MX" sz="1800" spc="-1" strike="noStrike">
                <a:solidFill>
                  <a:srgbClr val="000000"/>
                </a:solidFill>
                <a:latin typeface="Times New Roman"/>
                <a:ea typeface="DejaVu Sans"/>
              </a:rPr>
              <a:t>Desempeño robusto.</a:t>
            </a:r>
            <a:endParaRPr b="0" lang="es-MX" sz="1800" spc="-1" strike="noStrike">
              <a:latin typeface="Arial"/>
            </a:endParaRPr>
          </a:p>
          <a:p>
            <a:pPr marL="343080" indent="-341280" algn="ctr">
              <a:lnSpc>
                <a:spcPct val="100000"/>
              </a:lnSpc>
              <a:spcBef>
                <a:spcPts val="400"/>
              </a:spcBef>
              <a:buSzPct val="100045"/>
              <a:buBlip>
                <a:blip r:embed="rId10"/>
              </a:buBlip>
            </a:pPr>
            <a:r>
              <a:rPr b="0" i="1" lang="es-MX" sz="1800" spc="-1" strike="noStrike">
                <a:solidFill>
                  <a:srgbClr val="000000"/>
                </a:solidFill>
                <a:latin typeface="Times New Roman"/>
                <a:ea typeface="DejaVu Sans"/>
              </a:rPr>
              <a:t>Demandante en procesamiento.</a:t>
            </a:r>
            <a:endParaRPr b="0" lang="es-MX" sz="1800" spc="-1" strike="noStrike">
              <a:latin typeface="Arial"/>
            </a:endParaRPr>
          </a:p>
          <a:p>
            <a:pPr marL="343080" indent="-341280" algn="ctr">
              <a:lnSpc>
                <a:spcPct val="100000"/>
              </a:lnSpc>
              <a:spcBef>
                <a:spcPts val="400"/>
              </a:spcBef>
              <a:buSzPct val="100045"/>
              <a:buBlip>
                <a:blip r:embed="rId11"/>
              </a:buBlip>
            </a:pPr>
            <a:r>
              <a:rPr b="0" i="1" lang="es-MX" sz="1800" spc="-1" strike="noStrike">
                <a:solidFill>
                  <a:srgbClr val="000000"/>
                </a:solidFill>
                <a:latin typeface="Times New Roman"/>
                <a:ea typeface="DejaVu Sans"/>
              </a:rPr>
              <a:t>Resultados “ruidosos”.</a:t>
            </a:r>
            <a:endParaRPr b="0" lang="es-MX" sz="1800" spc="-1" strike="noStrike">
              <a:latin typeface="Arial"/>
            </a:endParaRPr>
          </a:p>
        </p:txBody>
      </p:sp>
      <p:pic>
        <p:nvPicPr>
          <p:cNvPr id="239" name="" descr=""/>
          <p:cNvPicPr/>
          <p:nvPr/>
        </p:nvPicPr>
        <p:blipFill>
          <a:blip r:embed="rId12"/>
          <a:stretch/>
        </p:blipFill>
        <p:spPr>
          <a:xfrm>
            <a:off x="216000" y="4998960"/>
            <a:ext cx="1942560" cy="1407600"/>
          </a:xfrm>
          <a:prstGeom prst="rect">
            <a:avLst/>
          </a:prstGeom>
          <a:ln>
            <a:noFill/>
          </a:ln>
        </p:spPr>
      </p:pic>
      <p:sp>
        <p:nvSpPr>
          <p:cNvPr id="240" name="CustomShape 7"/>
          <p:cNvSpPr/>
          <p:nvPr/>
        </p:nvSpPr>
        <p:spPr>
          <a:xfrm>
            <a:off x="-360" y="3096000"/>
            <a:ext cx="2806920" cy="2950560"/>
          </a:xfrm>
          <a:prstGeom prst="rect">
            <a:avLst/>
          </a:prstGeom>
          <a:noFill/>
          <a:ln w="9360">
            <a:noFill/>
          </a:ln>
        </p:spPr>
        <p:style>
          <a:lnRef idx="0"/>
          <a:fillRef idx="0"/>
          <a:effectRef idx="0"/>
          <a:fontRef idx="minor"/>
        </p:style>
        <p:txBody>
          <a:bodyPr lIns="90000" rIns="90000" tIns="45000" bIns="45000">
            <a:noAutofit/>
          </a:bodyPr>
          <a:p>
            <a:pPr>
              <a:lnSpc>
                <a:spcPct val="100000"/>
              </a:lnSpc>
              <a:spcBef>
                <a:spcPts val="400"/>
              </a:spcBef>
            </a:pPr>
            <a:r>
              <a:rPr b="1" i="1" lang="es-MX" sz="1600" spc="-1" strike="noStrike">
                <a:solidFill>
                  <a:srgbClr val="000000"/>
                </a:solidFill>
                <a:latin typeface="Times New Roman"/>
                <a:ea typeface="DejaVu Sans"/>
              </a:rPr>
              <a:t>Dense:</a:t>
            </a:r>
            <a:endParaRPr b="0" lang="es-MX" sz="1600" spc="-1" strike="noStrike">
              <a:latin typeface="Arial"/>
            </a:endParaRPr>
          </a:p>
          <a:p>
            <a:pPr marL="343080" indent="-341280">
              <a:lnSpc>
                <a:spcPct val="100000"/>
              </a:lnSpc>
              <a:spcBef>
                <a:spcPts val="400"/>
              </a:spcBef>
              <a:buSzPct val="100051"/>
              <a:buBlip>
                <a:blip r:embed="rId13"/>
              </a:buBlip>
            </a:pPr>
            <a:r>
              <a:rPr b="0" i="1" lang="es-MX" sz="1600" spc="-1" strike="noStrike">
                <a:solidFill>
                  <a:srgbClr val="000000"/>
                </a:solidFill>
                <a:latin typeface="Times New Roman"/>
                <a:ea typeface="DejaVu Sans"/>
              </a:rPr>
              <a:t>Simple y Rápida.</a:t>
            </a:r>
            <a:endParaRPr b="0" lang="es-MX" sz="1600" spc="-1" strike="noStrike">
              <a:latin typeface="Arial"/>
            </a:endParaRPr>
          </a:p>
          <a:p>
            <a:pPr marL="343080" indent="-341280">
              <a:lnSpc>
                <a:spcPct val="100000"/>
              </a:lnSpc>
              <a:spcBef>
                <a:spcPts val="400"/>
              </a:spcBef>
              <a:buSzPct val="100051"/>
              <a:buBlip>
                <a:blip r:embed="rId14"/>
              </a:buBlip>
            </a:pPr>
            <a:r>
              <a:rPr b="0" i="1" lang="es-MX" sz="1600" spc="-1" strike="noStrike">
                <a:solidFill>
                  <a:srgbClr val="000000"/>
                </a:solidFill>
                <a:latin typeface="Times New Roman"/>
                <a:ea typeface="DejaVu Sans"/>
              </a:rPr>
              <a:t>No entregó tan buenos resultados.</a:t>
            </a:r>
            <a:endParaRPr b="0" lang="es-MX" sz="1600" spc="-1" strike="noStrike">
              <a:latin typeface="Arial"/>
            </a:endParaRPr>
          </a:p>
          <a:p>
            <a:pPr marL="343080" indent="-341280">
              <a:lnSpc>
                <a:spcPct val="100000"/>
              </a:lnSpc>
              <a:spcBef>
                <a:spcPts val="400"/>
              </a:spcBef>
              <a:buSzPct val="100051"/>
              <a:buBlip>
                <a:blip r:embed="rId15"/>
              </a:buBlip>
            </a:pPr>
            <a:r>
              <a:rPr b="0" i="1" lang="es-MX" sz="1600" spc="-1" strike="noStrike">
                <a:solidFill>
                  <a:srgbClr val="000000"/>
                </a:solidFill>
                <a:latin typeface="Times New Roman"/>
                <a:ea typeface="DejaVu Sans"/>
              </a:rPr>
              <a:t>Imprescindible:</a:t>
            </a:r>
            <a:br/>
            <a:r>
              <a:rPr b="0" i="1" lang="es-MX" sz="1600" spc="-1" strike="noStrike">
                <a:solidFill>
                  <a:srgbClr val="000000"/>
                </a:solidFill>
                <a:latin typeface="Times New Roman"/>
                <a:ea typeface="DejaVu Sans"/>
              </a:rPr>
              <a:t>Es la base del r|esto de los distintas arquitecturas.</a:t>
            </a:r>
            <a:endParaRPr b="0" lang="es-MX" sz="1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Solución: Propusimos Combinar CNN+LSTM+DNN</a:t>
            </a:r>
            <a:endParaRPr b="0" lang="es-MX" sz="2800" spc="-1" strike="noStrike">
              <a:latin typeface="Arial"/>
            </a:endParaRPr>
          </a:p>
        </p:txBody>
      </p:sp>
      <p:sp>
        <p:nvSpPr>
          <p:cNvPr id="242"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A6A36A6-B854-4F97-AFDC-C2E7D11B76A7}"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43"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44"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245" name="Picture 2" descr=""/>
          <p:cNvPicPr/>
          <p:nvPr/>
        </p:nvPicPr>
        <p:blipFill>
          <a:blip r:embed="rId1"/>
          <a:stretch/>
        </p:blipFill>
        <p:spPr>
          <a:xfrm>
            <a:off x="38160" y="2987640"/>
            <a:ext cx="1904400" cy="3389400"/>
          </a:xfrm>
          <a:prstGeom prst="rect">
            <a:avLst/>
          </a:prstGeom>
          <a:ln>
            <a:noFill/>
          </a:ln>
        </p:spPr>
      </p:pic>
      <p:pic>
        <p:nvPicPr>
          <p:cNvPr id="246" name="" descr=""/>
          <p:cNvPicPr/>
          <p:nvPr/>
        </p:nvPicPr>
        <p:blipFill>
          <a:blip r:embed="rId2"/>
          <a:stretch/>
        </p:blipFill>
        <p:spPr>
          <a:xfrm>
            <a:off x="5976000" y="4373280"/>
            <a:ext cx="2806560" cy="2065680"/>
          </a:xfrm>
          <a:prstGeom prst="rect">
            <a:avLst/>
          </a:prstGeom>
          <a:ln>
            <a:noFill/>
          </a:ln>
        </p:spPr>
      </p:pic>
      <p:pic>
        <p:nvPicPr>
          <p:cNvPr id="247" name="" descr=""/>
          <p:cNvPicPr/>
          <p:nvPr/>
        </p:nvPicPr>
        <p:blipFill>
          <a:blip r:embed="rId3"/>
          <a:stretch/>
        </p:blipFill>
        <p:spPr>
          <a:xfrm>
            <a:off x="5369400" y="1711440"/>
            <a:ext cx="1469160" cy="968040"/>
          </a:xfrm>
          <a:prstGeom prst="rect">
            <a:avLst/>
          </a:prstGeom>
          <a:ln>
            <a:noFill/>
          </a:ln>
        </p:spPr>
      </p:pic>
      <p:pic>
        <p:nvPicPr>
          <p:cNvPr id="248" name="" descr=""/>
          <p:cNvPicPr/>
          <p:nvPr/>
        </p:nvPicPr>
        <p:blipFill>
          <a:blip r:embed="rId4"/>
          <a:stretch/>
        </p:blipFill>
        <p:spPr>
          <a:xfrm>
            <a:off x="3618720" y="1656000"/>
            <a:ext cx="1078560" cy="1078560"/>
          </a:xfrm>
          <a:prstGeom prst="rect">
            <a:avLst/>
          </a:prstGeom>
          <a:ln>
            <a:noFill/>
          </a:ln>
        </p:spPr>
      </p:pic>
      <p:pic>
        <p:nvPicPr>
          <p:cNvPr id="249" name="" descr=""/>
          <p:cNvPicPr/>
          <p:nvPr/>
        </p:nvPicPr>
        <p:blipFill>
          <a:blip r:embed="rId5"/>
          <a:stretch/>
        </p:blipFill>
        <p:spPr>
          <a:xfrm>
            <a:off x="1733400" y="1810800"/>
            <a:ext cx="957960" cy="769320"/>
          </a:xfrm>
          <a:prstGeom prst="rect">
            <a:avLst/>
          </a:prstGeom>
          <a:ln>
            <a:noFill/>
          </a:ln>
        </p:spPr>
      </p:pic>
      <p:sp>
        <p:nvSpPr>
          <p:cNvPr id="250" name="CustomShape 5"/>
          <p:cNvSpPr/>
          <p:nvPr/>
        </p:nvSpPr>
        <p:spPr>
          <a:xfrm>
            <a:off x="2934000" y="1836000"/>
            <a:ext cx="50256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MX" sz="4400" spc="-1" strike="noStrike">
                <a:solidFill>
                  <a:srgbClr val="000000"/>
                </a:solidFill>
                <a:latin typeface="Arial"/>
                <a:ea typeface="DejaVu Sans"/>
              </a:rPr>
              <a:t>+</a:t>
            </a:r>
            <a:endParaRPr b="0" lang="es-MX" sz="4400" spc="-1" strike="noStrike">
              <a:latin typeface="Arial"/>
            </a:endParaRPr>
          </a:p>
        </p:txBody>
      </p:sp>
      <p:sp>
        <p:nvSpPr>
          <p:cNvPr id="251" name="CustomShape 6"/>
          <p:cNvSpPr/>
          <p:nvPr/>
        </p:nvSpPr>
        <p:spPr>
          <a:xfrm>
            <a:off x="4879800" y="1836000"/>
            <a:ext cx="50256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MX" sz="4400" spc="-1" strike="noStrike">
                <a:solidFill>
                  <a:srgbClr val="000000"/>
                </a:solidFill>
                <a:latin typeface="Arial"/>
                <a:ea typeface="DejaVu Sans"/>
              </a:rPr>
              <a:t>+</a:t>
            </a:r>
            <a:endParaRPr b="0" lang="es-MX" sz="4400" spc="-1" strike="noStrike">
              <a:latin typeface="Arial"/>
            </a:endParaRPr>
          </a:p>
        </p:txBody>
      </p:sp>
      <p:sp>
        <p:nvSpPr>
          <p:cNvPr id="252" name="CustomShape 7"/>
          <p:cNvSpPr/>
          <p:nvPr/>
        </p:nvSpPr>
        <p:spPr>
          <a:xfrm>
            <a:off x="2340000" y="3024000"/>
            <a:ext cx="2806920" cy="2950560"/>
          </a:xfrm>
          <a:prstGeom prst="rect">
            <a:avLst/>
          </a:prstGeom>
          <a:noFill/>
          <a:ln w="9360">
            <a:noFill/>
          </a:ln>
        </p:spPr>
        <p:style>
          <a:lnRef idx="0"/>
          <a:fillRef idx="0"/>
          <a:effectRef idx="0"/>
          <a:fontRef idx="minor"/>
        </p:style>
        <p:txBody>
          <a:bodyPr lIns="90000" rIns="90000" tIns="45000" bIns="45000">
            <a:noAutofit/>
          </a:bodyPr>
          <a:p>
            <a:pPr>
              <a:lnSpc>
                <a:spcPct val="100000"/>
              </a:lnSpc>
              <a:spcBef>
                <a:spcPts val="400"/>
              </a:spcBef>
            </a:pPr>
            <a:r>
              <a:rPr b="0" i="1" lang="es-MX" sz="1600" spc="-1" strike="noStrike">
                <a:solidFill>
                  <a:srgbClr val="000000"/>
                </a:solidFill>
                <a:latin typeface="Times New Roman"/>
                <a:ea typeface="DejaVu Sans"/>
              </a:rPr>
              <a:t>Combinación de Redes:</a:t>
            </a:r>
            <a:endParaRPr b="0" lang="es-MX" sz="1600" spc="-1" strike="noStrike">
              <a:latin typeface="Arial"/>
            </a:endParaRPr>
          </a:p>
          <a:p>
            <a:pPr marL="343080" indent="-341280">
              <a:lnSpc>
                <a:spcPct val="100000"/>
              </a:lnSpc>
              <a:spcBef>
                <a:spcPts val="400"/>
              </a:spcBef>
              <a:buSzPct val="100051"/>
              <a:buBlip>
                <a:blip r:embed="rId6"/>
              </a:buBlip>
            </a:pPr>
            <a:r>
              <a:rPr b="0" i="1" lang="es-MX" sz="1600" spc="-1" strike="noStrike">
                <a:solidFill>
                  <a:srgbClr val="000000"/>
                </a:solidFill>
                <a:latin typeface="Times New Roman"/>
                <a:ea typeface="DejaVu Sans"/>
              </a:rPr>
              <a:t>Esperábamos mejores resultados sustancialmente mejores: no fue el mejor.</a:t>
            </a:r>
            <a:endParaRPr b="0" lang="es-MX" sz="1600" spc="-1" strike="noStrike">
              <a:latin typeface="Arial"/>
            </a:endParaRPr>
          </a:p>
          <a:p>
            <a:pPr marL="343080" indent="-341280">
              <a:lnSpc>
                <a:spcPct val="100000"/>
              </a:lnSpc>
              <a:spcBef>
                <a:spcPts val="400"/>
              </a:spcBef>
              <a:buSzPct val="100051"/>
              <a:buBlip>
                <a:blip r:embed="rId7"/>
              </a:buBlip>
            </a:pPr>
            <a:r>
              <a:rPr b="0" i="1" lang="es-MX" sz="1600" spc="-1" strike="noStrike">
                <a:solidFill>
                  <a:srgbClr val="000000"/>
                </a:solidFill>
                <a:latin typeface="Times New Roman"/>
                <a:ea typeface="DejaVu Sans"/>
              </a:rPr>
              <a:t>Logramos desempeño estable y razonable.</a:t>
            </a:r>
            <a:endParaRPr b="0" lang="es-MX" sz="1600" spc="-1" strike="noStrike">
              <a:latin typeface="Arial"/>
            </a:endParaRPr>
          </a:p>
          <a:p>
            <a:pPr marL="343080" indent="-341280">
              <a:lnSpc>
                <a:spcPct val="100000"/>
              </a:lnSpc>
              <a:spcBef>
                <a:spcPts val="400"/>
              </a:spcBef>
              <a:buSzPct val="100051"/>
              <a:buBlip>
                <a:blip r:embed="rId8"/>
              </a:buBlip>
            </a:pPr>
            <a:r>
              <a:rPr b="0" i="1" lang="es-MX" sz="1600" spc="-1" strike="noStrike">
                <a:solidFill>
                  <a:srgbClr val="000000"/>
                </a:solidFill>
                <a:latin typeface="Times New Roman"/>
                <a:ea typeface="DejaVu Sans"/>
              </a:rPr>
              <a:t>El tiempo de entrenamiento fue bastante razonable, aún teniendo una arq compleja.</a:t>
            </a:r>
            <a:endParaRPr b="0" lang="es-MX" sz="1600" spc="-1" strike="noStrike">
              <a:latin typeface="Arial"/>
            </a:endParaRPr>
          </a:p>
          <a:p>
            <a:pPr marL="343080" indent="-341280">
              <a:lnSpc>
                <a:spcPct val="100000"/>
              </a:lnSpc>
              <a:spcBef>
                <a:spcPts val="400"/>
              </a:spcBef>
              <a:buSzPct val="100051"/>
              <a:buBlip>
                <a:blip r:embed="rId9"/>
              </a:buBlip>
            </a:pPr>
            <a:r>
              <a:rPr b="0" i="1" lang="es-MX" sz="1600" spc="-1" strike="noStrike">
                <a:solidFill>
                  <a:srgbClr val="000000"/>
                </a:solidFill>
                <a:latin typeface="Times New Roman"/>
                <a:ea typeface="DejaVu Sans"/>
              </a:rPr>
              <a:t>Técnicamente fue un reto implementarlo.</a:t>
            </a:r>
            <a:endParaRPr b="0" lang="es-MX" sz="1600" spc="-1" strike="noStrike">
              <a:latin typeface="Arial"/>
            </a:endParaRPr>
          </a:p>
        </p:txBody>
      </p:sp>
      <p:pic>
        <p:nvPicPr>
          <p:cNvPr id="253" name="" descr=""/>
          <p:cNvPicPr/>
          <p:nvPr/>
        </p:nvPicPr>
        <p:blipFill>
          <a:blip r:embed="rId10"/>
          <a:stretch/>
        </p:blipFill>
        <p:spPr>
          <a:xfrm>
            <a:off x="5519160" y="2880000"/>
            <a:ext cx="3623400" cy="14043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54"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3600" spc="-1" strike="noStrike">
                <a:solidFill>
                  <a:srgbClr val="ffffff"/>
                </a:solidFill>
                <a:latin typeface="Times New Roman"/>
                <a:ea typeface="DejaVu Sans"/>
              </a:rPr>
              <a:t>Solución</a:t>
            </a:r>
            <a:endParaRPr b="0" lang="es-MX" sz="3600" spc="-1" strike="noStrike">
              <a:latin typeface="Arial"/>
            </a:endParaRPr>
          </a:p>
        </p:txBody>
      </p:sp>
      <p:sp>
        <p:nvSpPr>
          <p:cNvPr id="255"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A49C180-E52F-4AF6-A6DE-B410906C35CD}"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56"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57"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
        <p:nvSpPr>
          <p:cNvPr id="258" name="CustomShape 5"/>
          <p:cNvSpPr/>
          <p:nvPr/>
        </p:nvSpPr>
        <p:spPr>
          <a:xfrm>
            <a:off x="251640" y="1730160"/>
            <a:ext cx="8442000" cy="4555080"/>
          </a:xfrm>
          <a:prstGeom prst="rect">
            <a:avLst/>
          </a:prstGeom>
          <a:noFill/>
          <a:ln w="9360">
            <a:noFill/>
          </a:ln>
        </p:spPr>
        <p:style>
          <a:lnRef idx="0"/>
          <a:fillRef idx="0"/>
          <a:effectRef idx="0"/>
          <a:fontRef idx="minor"/>
        </p:style>
        <p:txBody>
          <a:bodyPr lIns="90000" rIns="90000" tIns="45000" bIns="45000">
            <a:noAutofit/>
          </a:bodyPr>
          <a:p>
            <a:pPr>
              <a:lnSpc>
                <a:spcPct val="100000"/>
              </a:lnSpc>
              <a:spcBef>
                <a:spcPts val="360"/>
              </a:spcBef>
            </a:pPr>
            <a:r>
              <a:rPr b="0" i="1" lang="es-MX" sz="1800" spc="-1" strike="noStrike">
                <a:solidFill>
                  <a:srgbClr val="000000"/>
                </a:solidFill>
                <a:latin typeface="Times New Roman"/>
                <a:ea typeface="DejaVu Sans"/>
              </a:rPr>
              <a:t>El uso de Deep Learning para el pronóstico de series temporales supera las desventajas tradicionales del aprendizaje automático con muchos enfoques diferentes. En este proyecto se presentan 5 arquitecturas de aprendizaje profundo diferentes para el pronóstico de nuestra serie temporale:</a:t>
            </a:r>
            <a:endParaRPr b="0" lang="es-MX" sz="1800" spc="-1" strike="noStrike">
              <a:latin typeface="Arial"/>
            </a:endParaRPr>
          </a:p>
          <a:p>
            <a:pPr marL="343080" indent="-341280">
              <a:lnSpc>
                <a:spcPct val="100000"/>
              </a:lnSpc>
              <a:spcBef>
                <a:spcPts val="360"/>
              </a:spcBef>
              <a:buSzPct val="100045"/>
              <a:buBlip>
                <a:blip r:embed="rId1"/>
              </a:buBlip>
            </a:pPr>
            <a:r>
              <a:rPr b="0" i="1" lang="es-MX" sz="1800" spc="-1" strike="noStrike">
                <a:solidFill>
                  <a:srgbClr val="000000"/>
                </a:solidFill>
                <a:latin typeface="Times New Roman"/>
                <a:ea typeface="DejaVu Sans"/>
              </a:rPr>
              <a:t>Redes neuronales recurrentes (</a:t>
            </a:r>
            <a:r>
              <a:rPr b="1" i="1" lang="es-MX" sz="1800" spc="-1" strike="noStrike">
                <a:solidFill>
                  <a:srgbClr val="000000"/>
                </a:solidFill>
                <a:latin typeface="Times New Roman"/>
                <a:ea typeface="DejaVu Sans"/>
              </a:rPr>
              <a:t>RNN</a:t>
            </a:r>
            <a:r>
              <a:rPr b="0" i="1" lang="es-MX" sz="1800" spc="-1" strike="noStrike">
                <a:solidFill>
                  <a:srgbClr val="000000"/>
                </a:solidFill>
                <a:latin typeface="Times New Roman"/>
                <a:ea typeface="DejaVu Sans"/>
              </a:rPr>
              <a:t>), que son la arquitectura más clásica y utilizada para problemas de predicción de series temporales;</a:t>
            </a:r>
            <a:endParaRPr b="0" lang="es-MX" sz="1800" spc="-1" strike="noStrike">
              <a:latin typeface="Arial"/>
            </a:endParaRPr>
          </a:p>
          <a:p>
            <a:pPr marL="343080" indent="-341280">
              <a:lnSpc>
                <a:spcPct val="100000"/>
              </a:lnSpc>
              <a:spcBef>
                <a:spcPts val="360"/>
              </a:spcBef>
              <a:buSzPct val="100045"/>
              <a:buBlip>
                <a:blip r:embed="rId2"/>
              </a:buBlip>
            </a:pPr>
            <a:r>
              <a:rPr b="0" i="1" lang="es-MX" sz="1800" spc="-1" strike="noStrike">
                <a:solidFill>
                  <a:srgbClr val="000000"/>
                </a:solidFill>
                <a:latin typeface="Times New Roman"/>
                <a:ea typeface="DejaVu Sans"/>
              </a:rPr>
              <a:t>Long Short-Term Memory (</a:t>
            </a:r>
            <a:r>
              <a:rPr b="1" i="1" lang="es-MX" sz="1800" spc="-1" strike="noStrike">
                <a:solidFill>
                  <a:srgbClr val="000000"/>
                </a:solidFill>
                <a:latin typeface="Times New Roman"/>
                <a:ea typeface="DejaVu Sans"/>
              </a:rPr>
              <a:t>LSTM</a:t>
            </a:r>
            <a:r>
              <a:rPr b="0" i="1" lang="es-MX" sz="1800" spc="-1" strike="noStrike">
                <a:solidFill>
                  <a:srgbClr val="000000"/>
                </a:solidFill>
                <a:latin typeface="Times New Roman"/>
                <a:ea typeface="DejaVu Sans"/>
              </a:rPr>
              <a:t>), que son una evolución de las RNN desarrolladas para superar el problema del gradiente que desaparece;</a:t>
            </a:r>
            <a:endParaRPr b="0" lang="es-MX" sz="1800" spc="-1" strike="noStrike">
              <a:latin typeface="Arial"/>
            </a:endParaRPr>
          </a:p>
          <a:p>
            <a:pPr marL="343080" indent="-341280">
              <a:lnSpc>
                <a:spcPct val="100000"/>
              </a:lnSpc>
              <a:spcBef>
                <a:spcPts val="360"/>
              </a:spcBef>
              <a:buSzPct val="100045"/>
              <a:buBlip>
                <a:blip r:embed="rId3"/>
              </a:buBlip>
            </a:pPr>
            <a:r>
              <a:rPr b="0" i="1" lang="es-MX" sz="1800" spc="-1" strike="noStrike">
                <a:solidFill>
                  <a:srgbClr val="000000"/>
                </a:solidFill>
                <a:latin typeface="Times New Roman"/>
                <a:ea typeface="DejaVu Sans"/>
              </a:rPr>
              <a:t>Redes neuronales convolucionales (</a:t>
            </a:r>
            <a:r>
              <a:rPr b="1" i="1" lang="es-MX" sz="1800" spc="-1" strike="noStrike">
                <a:solidFill>
                  <a:srgbClr val="000000"/>
                </a:solidFill>
                <a:latin typeface="Times New Roman"/>
                <a:ea typeface="DejaVu Sans"/>
              </a:rPr>
              <a:t>CNN</a:t>
            </a:r>
            <a:r>
              <a:rPr b="0" i="1" lang="es-MX" sz="1800" spc="-1" strike="noStrike">
                <a:solidFill>
                  <a:srgbClr val="000000"/>
                </a:solidFill>
                <a:latin typeface="Times New Roman"/>
                <a:ea typeface="DejaVu Sans"/>
              </a:rPr>
              <a:t>), aunque es popular en conjuntos de datos de imágenes, también se puede usar (y puede ser más práctico que los RNN) en datos de series de tiempo;</a:t>
            </a:r>
            <a:endParaRPr b="0" lang="es-MX" sz="1800" spc="-1" strike="noStrike">
              <a:latin typeface="Arial"/>
            </a:endParaRPr>
          </a:p>
          <a:p>
            <a:pPr marL="343080" indent="-341280">
              <a:lnSpc>
                <a:spcPct val="100000"/>
              </a:lnSpc>
              <a:spcBef>
                <a:spcPts val="360"/>
              </a:spcBef>
              <a:buSzPct val="100045"/>
              <a:buBlip>
                <a:blip r:embed="rId4"/>
              </a:buBlip>
            </a:pPr>
            <a:r>
              <a:rPr b="0" i="1" lang="es-MX" sz="1800" spc="-1" strike="noStrike">
                <a:solidFill>
                  <a:srgbClr val="000000"/>
                </a:solidFill>
                <a:latin typeface="Times New Roman"/>
                <a:ea typeface="DejaVu Sans"/>
              </a:rPr>
              <a:t>Redes neuronales densas (</a:t>
            </a:r>
            <a:r>
              <a:rPr b="1" i="1" lang="es-MX" sz="1800" spc="-1" strike="noStrike">
                <a:solidFill>
                  <a:srgbClr val="000000"/>
                </a:solidFill>
                <a:latin typeface="Times New Roman"/>
                <a:ea typeface="DejaVu Sans"/>
              </a:rPr>
              <a:t>DNN</a:t>
            </a:r>
            <a:r>
              <a:rPr b="0" i="1" lang="es-MX" sz="1800" spc="-1" strike="noStrike">
                <a:solidFill>
                  <a:srgbClr val="000000"/>
                </a:solidFill>
                <a:latin typeface="Times New Roman"/>
                <a:ea typeface="DejaVu Sans"/>
              </a:rPr>
              <a:t>) Una red neuronal profunda (DNN) es una red neuronal artificial (ANN) con múltiples capas entre las capas de entrada y salida;</a:t>
            </a:r>
            <a:endParaRPr b="0" lang="es-MX" sz="1800" spc="-1" strike="noStrike">
              <a:latin typeface="Arial"/>
            </a:endParaRPr>
          </a:p>
          <a:p>
            <a:pPr marL="343080" indent="-341280">
              <a:lnSpc>
                <a:spcPct val="100000"/>
              </a:lnSpc>
              <a:spcBef>
                <a:spcPts val="360"/>
              </a:spcBef>
              <a:buSzPct val="100045"/>
              <a:buBlip>
                <a:blip r:embed="rId5"/>
              </a:buBlip>
            </a:pPr>
            <a:r>
              <a:rPr b="0" i="1" lang="es-MX" sz="1800" spc="-1" strike="noStrike">
                <a:solidFill>
                  <a:srgbClr val="000000"/>
                </a:solidFill>
                <a:latin typeface="Times New Roman"/>
                <a:ea typeface="DejaVu Sans"/>
              </a:rPr>
              <a:t>Mezcla de los mejores modelos</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59"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CNN: red neuronal convolucional. IAQ</a:t>
            </a:r>
            <a:endParaRPr b="0" lang="es-MX" sz="2800" spc="-1" strike="noStrike">
              <a:latin typeface="Arial"/>
            </a:endParaRPr>
          </a:p>
        </p:txBody>
      </p:sp>
      <p:sp>
        <p:nvSpPr>
          <p:cNvPr id="260"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000B06A-21B0-4127-AA83-EA8A00D92B78}"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61"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62"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
        <p:nvSpPr>
          <p:cNvPr id="263" name="CustomShape 5"/>
          <p:cNvSpPr/>
          <p:nvPr/>
        </p:nvSpPr>
        <p:spPr>
          <a:xfrm>
            <a:off x="1296000" y="2654640"/>
            <a:ext cx="3607560" cy="2965680"/>
          </a:xfrm>
          <a:prstGeom prst="rect">
            <a:avLst/>
          </a:prstGeom>
          <a:noFill/>
          <a:ln w="9360">
            <a:noFill/>
          </a:ln>
        </p:spPr>
        <p:style>
          <a:lnRef idx="0"/>
          <a:fillRef idx="0"/>
          <a:effectRef idx="0"/>
          <a:fontRef idx="minor"/>
        </p:style>
        <p:txBody>
          <a:bodyPr lIns="90000" rIns="90000" tIns="45000" bIns="45000">
            <a:noAutofit/>
          </a:bodyPr>
          <a:p>
            <a:pPr>
              <a:lnSpc>
                <a:spcPct val="100000"/>
              </a:lnSpc>
              <a:spcBef>
                <a:spcPts val="641"/>
              </a:spcBef>
            </a:pPr>
            <a:r>
              <a:rPr b="0" lang="es-MX" sz="3200" spc="-1" strike="noStrike">
                <a:solidFill>
                  <a:srgbClr val="000000"/>
                </a:solidFill>
                <a:latin typeface="Calibri"/>
                <a:ea typeface="DejaVu Sans"/>
              </a:rPr>
              <a:t> </a:t>
            </a:r>
            <a:endParaRPr b="0" lang="es-MX" sz="3200" spc="-1" strike="noStrike">
              <a:latin typeface="Arial"/>
            </a:endParaRPr>
          </a:p>
        </p:txBody>
      </p:sp>
      <p:pic>
        <p:nvPicPr>
          <p:cNvPr id="264" name="Picture 2" descr=""/>
          <p:cNvPicPr/>
          <p:nvPr/>
        </p:nvPicPr>
        <p:blipFill>
          <a:blip r:embed="rId1"/>
          <a:stretch/>
        </p:blipFill>
        <p:spPr>
          <a:xfrm>
            <a:off x="79200" y="1640880"/>
            <a:ext cx="2918160" cy="4651200"/>
          </a:xfrm>
          <a:prstGeom prst="rect">
            <a:avLst/>
          </a:prstGeom>
          <a:ln>
            <a:noFill/>
          </a:ln>
        </p:spPr>
      </p:pic>
      <p:pic>
        <p:nvPicPr>
          <p:cNvPr id="265" name="Picture 4" descr=""/>
          <p:cNvPicPr/>
          <p:nvPr/>
        </p:nvPicPr>
        <p:blipFill>
          <a:blip r:embed="rId2"/>
          <a:srcRect l="0" t="9052" r="0" b="0"/>
          <a:stretch/>
        </p:blipFill>
        <p:spPr>
          <a:xfrm>
            <a:off x="2946240" y="1740240"/>
            <a:ext cx="6143040" cy="43632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66"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LSTM. IAQ</a:t>
            </a:r>
            <a:endParaRPr b="0" lang="es-MX" sz="2800" spc="-1" strike="noStrike">
              <a:latin typeface="Arial"/>
            </a:endParaRPr>
          </a:p>
        </p:txBody>
      </p:sp>
      <p:sp>
        <p:nvSpPr>
          <p:cNvPr id="267"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7E6482A-EAF2-41F8-904A-881F83654B22}"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68"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69"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270" name="Picture 2" descr=""/>
          <p:cNvPicPr/>
          <p:nvPr/>
        </p:nvPicPr>
        <p:blipFill>
          <a:blip r:embed="rId1"/>
          <a:stretch/>
        </p:blipFill>
        <p:spPr>
          <a:xfrm>
            <a:off x="135000" y="2205000"/>
            <a:ext cx="3002040" cy="3408480"/>
          </a:xfrm>
          <a:prstGeom prst="rect">
            <a:avLst/>
          </a:prstGeom>
          <a:ln w="9360">
            <a:noFill/>
          </a:ln>
        </p:spPr>
      </p:pic>
      <p:pic>
        <p:nvPicPr>
          <p:cNvPr id="271" name="Picture 4" descr=""/>
          <p:cNvPicPr/>
          <p:nvPr/>
        </p:nvPicPr>
        <p:blipFill>
          <a:blip r:embed="rId2"/>
          <a:srcRect l="0" t="8000" r="0" b="0"/>
          <a:stretch/>
        </p:blipFill>
        <p:spPr>
          <a:xfrm>
            <a:off x="3138840" y="1839600"/>
            <a:ext cx="5709600" cy="41313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72"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RNN: red neuronal recurrente. IAQ</a:t>
            </a:r>
            <a:endParaRPr b="0" lang="es-MX" sz="2800" spc="-1" strike="noStrike">
              <a:latin typeface="Arial"/>
            </a:endParaRPr>
          </a:p>
        </p:txBody>
      </p:sp>
      <p:sp>
        <p:nvSpPr>
          <p:cNvPr id="273"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340CA45-863E-4EAF-AA96-C39A75BBD37F}"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74"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75"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276" name="Picture 2" descr=""/>
          <p:cNvPicPr/>
          <p:nvPr/>
        </p:nvPicPr>
        <p:blipFill>
          <a:blip r:embed="rId1"/>
          <a:stretch/>
        </p:blipFill>
        <p:spPr>
          <a:xfrm>
            <a:off x="749160" y="1748880"/>
            <a:ext cx="7491240" cy="493560"/>
          </a:xfrm>
          <a:prstGeom prst="rect">
            <a:avLst/>
          </a:prstGeom>
          <a:ln w="9360">
            <a:noFill/>
          </a:ln>
        </p:spPr>
      </p:pic>
      <p:pic>
        <p:nvPicPr>
          <p:cNvPr id="277" name="Picture 6" descr=""/>
          <p:cNvPicPr/>
          <p:nvPr/>
        </p:nvPicPr>
        <p:blipFill>
          <a:blip r:embed="rId2"/>
          <a:srcRect l="0" t="7321" r="0" b="0"/>
          <a:stretch/>
        </p:blipFill>
        <p:spPr>
          <a:xfrm>
            <a:off x="1672560" y="2323080"/>
            <a:ext cx="5561280" cy="40834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78"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Modelo baseline. IAQ</a:t>
            </a:r>
            <a:endParaRPr b="0" lang="es-MX" sz="2800" spc="-1" strike="noStrike">
              <a:latin typeface="Arial"/>
            </a:endParaRPr>
          </a:p>
        </p:txBody>
      </p:sp>
      <p:sp>
        <p:nvSpPr>
          <p:cNvPr id="279"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CDE81B3-8C70-4849-8AF6-8F40FA96A20A}"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80"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81"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282" name="Picture 2" descr=""/>
          <p:cNvPicPr/>
          <p:nvPr/>
        </p:nvPicPr>
        <p:blipFill>
          <a:blip r:embed="rId1"/>
          <a:stretch/>
        </p:blipFill>
        <p:spPr>
          <a:xfrm>
            <a:off x="2784240" y="1700640"/>
            <a:ext cx="3574080" cy="549360"/>
          </a:xfrm>
          <a:prstGeom prst="rect">
            <a:avLst/>
          </a:prstGeom>
          <a:ln w="9360">
            <a:noFill/>
          </a:ln>
        </p:spPr>
      </p:pic>
      <p:pic>
        <p:nvPicPr>
          <p:cNvPr id="283" name="Picture 4" descr=""/>
          <p:cNvPicPr/>
          <p:nvPr/>
        </p:nvPicPr>
        <p:blipFill>
          <a:blip r:embed="rId2"/>
          <a:srcRect l="0" t="8000" r="0" b="0"/>
          <a:stretch/>
        </p:blipFill>
        <p:spPr>
          <a:xfrm>
            <a:off x="1605960" y="2225880"/>
            <a:ext cx="5930640" cy="42912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04"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4400" spc="-1" strike="noStrike">
                <a:solidFill>
                  <a:srgbClr val="ffffff"/>
                </a:solidFill>
                <a:latin typeface="Times New Roman"/>
                <a:ea typeface="DejaVu Sans"/>
              </a:rPr>
              <a:t>Introducción</a:t>
            </a:r>
            <a:endParaRPr b="0" lang="es-MX" sz="4400" spc="-1" strike="noStrike">
              <a:latin typeface="Arial"/>
            </a:endParaRPr>
          </a:p>
        </p:txBody>
      </p:sp>
      <p:sp>
        <p:nvSpPr>
          <p:cNvPr id="105"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1548096-C0A6-41A0-A908-8F7EE4E8F022}" type="slidenum">
              <a:rPr b="0" lang="es-MX" sz="1200" spc="-1" strike="noStrike">
                <a:solidFill>
                  <a:srgbClr val="ffffff"/>
                </a:solidFill>
                <a:latin typeface="Calibri"/>
                <a:ea typeface="DejaVu Sans"/>
              </a:rPr>
              <a:t>1</a:t>
            </a:fld>
            <a:endParaRPr b="0" lang="es-MX" sz="1200" spc="-1" strike="noStrike">
              <a:latin typeface="Arial"/>
            </a:endParaRPr>
          </a:p>
        </p:txBody>
      </p:sp>
      <p:sp>
        <p:nvSpPr>
          <p:cNvPr id="106" name="CustomShape 3"/>
          <p:cNvSpPr/>
          <p:nvPr/>
        </p:nvSpPr>
        <p:spPr>
          <a:xfrm>
            <a:off x="609480" y="1905120"/>
            <a:ext cx="8227800" cy="295452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3200" spc="-1" strike="noStrike">
                <a:solidFill>
                  <a:srgbClr val="000000"/>
                </a:solidFill>
                <a:latin typeface="Times New Roman"/>
                <a:ea typeface="DejaVu Sans"/>
              </a:rPr>
              <a:t>Esta sección se divide en:</a:t>
            </a:r>
            <a:endParaRPr b="0" lang="es-MX" sz="3200" spc="-1" strike="noStrike">
              <a:latin typeface="Arial"/>
            </a:endParaRPr>
          </a:p>
          <a:p>
            <a:pPr marL="343080" indent="-341280">
              <a:lnSpc>
                <a:spcPct val="100000"/>
              </a:lnSpc>
              <a:buClr>
                <a:srgbClr val="000000"/>
              </a:buClr>
              <a:buFont typeface="Arial"/>
              <a:buChar char="•"/>
            </a:pPr>
            <a:r>
              <a:rPr b="0" lang="es-MX" sz="2400" spc="-1" strike="noStrike" u="sng">
                <a:solidFill>
                  <a:srgbClr val="000000"/>
                </a:solidFill>
                <a:uFill>
                  <a:solidFill>
                    <a:srgbClr val="ffffff"/>
                  </a:solidFill>
                </a:uFill>
                <a:latin typeface="Times New Roman"/>
                <a:ea typeface="DejaVu Sans"/>
              </a:rPr>
              <a:t>Fuentes de datos del prospecto</a:t>
            </a:r>
            <a:endParaRPr b="0" lang="es-MX" sz="2400" spc="-1" strike="noStrike">
              <a:latin typeface="Arial"/>
            </a:endParaRPr>
          </a:p>
          <a:p>
            <a:pPr marL="343080" indent="-341280">
              <a:lnSpc>
                <a:spcPct val="100000"/>
              </a:lnSpc>
              <a:buClr>
                <a:srgbClr val="000000"/>
              </a:buClr>
              <a:buFont typeface="Arial"/>
              <a:buChar char="•"/>
            </a:pPr>
            <a:r>
              <a:rPr b="0" lang="es-MX" sz="2400" spc="-1" strike="noStrike" u="sng">
                <a:solidFill>
                  <a:srgbClr val="000000"/>
                </a:solidFill>
                <a:uFill>
                  <a:solidFill>
                    <a:srgbClr val="ffffff"/>
                  </a:solidFill>
                </a:uFill>
                <a:latin typeface="Times New Roman"/>
                <a:ea typeface="DejaVu Sans"/>
              </a:rPr>
              <a:t>Problemáticas</a:t>
            </a:r>
            <a:endParaRPr b="0" lang="es-MX" sz="2400" spc="-1" strike="noStrike">
              <a:latin typeface="Arial"/>
            </a:endParaRPr>
          </a:p>
          <a:p>
            <a:pPr marL="343080" indent="-341280">
              <a:lnSpc>
                <a:spcPct val="100000"/>
              </a:lnSpc>
              <a:buClr>
                <a:srgbClr val="000000"/>
              </a:buClr>
              <a:buFont typeface="Arial"/>
              <a:buChar char="•"/>
            </a:pPr>
            <a:r>
              <a:rPr b="0" lang="es-MX" sz="2400" spc="-1" strike="noStrike" u="sng">
                <a:solidFill>
                  <a:srgbClr val="000000"/>
                </a:solidFill>
                <a:uFill>
                  <a:solidFill>
                    <a:srgbClr val="ffffff"/>
                  </a:solidFill>
                </a:uFill>
                <a:latin typeface="Times New Roman"/>
                <a:ea typeface="DejaVu Sans"/>
              </a:rPr>
              <a:t>Variables</a:t>
            </a:r>
            <a:endParaRPr b="0" lang="es-MX" sz="2400" spc="-1" strike="noStrike">
              <a:latin typeface="Arial"/>
            </a:endParaRPr>
          </a:p>
          <a:p>
            <a:pPr marL="343080" indent="-341280">
              <a:lnSpc>
                <a:spcPct val="100000"/>
              </a:lnSpc>
              <a:buClr>
                <a:srgbClr val="000000"/>
              </a:buClr>
              <a:buFont typeface="Arial"/>
              <a:buChar char="•"/>
            </a:pPr>
            <a:r>
              <a:rPr b="0" lang="es-MX" sz="2400" spc="-1" strike="noStrike" u="sng">
                <a:solidFill>
                  <a:srgbClr val="000000"/>
                </a:solidFill>
                <a:uFill>
                  <a:solidFill>
                    <a:srgbClr val="ffffff"/>
                  </a:solidFill>
                </a:uFill>
                <a:latin typeface="Times New Roman"/>
                <a:ea typeface="DejaVu Sans"/>
              </a:rPr>
              <a:t>EDA</a:t>
            </a:r>
            <a:endParaRPr b="0" lang="es-MX" sz="2400" spc="-1" strike="noStrike">
              <a:latin typeface="Arial"/>
            </a:endParaRPr>
          </a:p>
          <a:p>
            <a:pPr>
              <a:lnSpc>
                <a:spcPct val="100000"/>
              </a:lnSpc>
            </a:pPr>
            <a:r>
              <a:rPr b="0" lang="es-MX" sz="2400" spc="-1" strike="noStrike">
                <a:solidFill>
                  <a:srgbClr val="000000"/>
                </a:solidFill>
                <a:latin typeface="Times New Roman"/>
                <a:ea typeface="DejaVu Sans"/>
              </a:rPr>
              <a:t>                </a:t>
            </a:r>
            <a:endParaRPr b="0" lang="es-MX" sz="2400" spc="-1" strike="noStrike">
              <a:latin typeface="Arial"/>
            </a:endParaRPr>
          </a:p>
        </p:txBody>
      </p:sp>
      <p:sp>
        <p:nvSpPr>
          <p:cNvPr id="107" name="CustomShape 4"/>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08" name="CustomShape 5"/>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84"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DNN: red neuronal datos secuenciales. IAQ</a:t>
            </a:r>
            <a:endParaRPr b="0" lang="es-MX" sz="2800" spc="-1" strike="noStrike">
              <a:latin typeface="Arial"/>
            </a:endParaRPr>
          </a:p>
        </p:txBody>
      </p:sp>
      <p:sp>
        <p:nvSpPr>
          <p:cNvPr id="285"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68F3896-F544-4D1A-AB76-146E020F8460}"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86"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87"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288" name="Picture 2" descr=""/>
          <p:cNvPicPr/>
          <p:nvPr/>
        </p:nvPicPr>
        <p:blipFill>
          <a:blip r:embed="rId1"/>
          <a:stretch/>
        </p:blipFill>
        <p:spPr>
          <a:xfrm>
            <a:off x="351000" y="1742040"/>
            <a:ext cx="8380080" cy="474120"/>
          </a:xfrm>
          <a:prstGeom prst="rect">
            <a:avLst/>
          </a:prstGeom>
          <a:ln w="9360">
            <a:noFill/>
          </a:ln>
        </p:spPr>
      </p:pic>
      <p:pic>
        <p:nvPicPr>
          <p:cNvPr id="289" name="Picture 4" descr=""/>
          <p:cNvPicPr/>
          <p:nvPr/>
        </p:nvPicPr>
        <p:blipFill>
          <a:blip r:embed="rId2"/>
          <a:srcRect l="-888" t="8000" r="888" b="0"/>
          <a:stretch/>
        </p:blipFill>
        <p:spPr>
          <a:xfrm>
            <a:off x="1477800" y="2134440"/>
            <a:ext cx="6186600" cy="44402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90"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3600" spc="-1" strike="noStrike">
                <a:solidFill>
                  <a:srgbClr val="ffffff"/>
                </a:solidFill>
                <a:latin typeface="Times New Roman"/>
                <a:ea typeface="DejaVu Sans"/>
              </a:rPr>
              <a:t>Resultado.</a:t>
            </a:r>
            <a:endParaRPr b="0" lang="es-MX" sz="3600" spc="-1" strike="noStrike">
              <a:latin typeface="Arial"/>
            </a:endParaRPr>
          </a:p>
        </p:txBody>
      </p:sp>
      <p:sp>
        <p:nvSpPr>
          <p:cNvPr id="291"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C6F5D44-596F-495F-A95B-8BD3D9A8F694}"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92"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293"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
        <p:nvSpPr>
          <p:cNvPr id="294" name="CustomShape 5"/>
          <p:cNvSpPr/>
          <p:nvPr/>
        </p:nvSpPr>
        <p:spPr>
          <a:xfrm>
            <a:off x="846360" y="2049480"/>
            <a:ext cx="7389720" cy="3626280"/>
          </a:xfrm>
          <a:prstGeom prst="rect">
            <a:avLst/>
          </a:prstGeom>
          <a:solidFill>
            <a:schemeClr val="accent1">
              <a:lumMod val="20000"/>
              <a:lumOff val="80000"/>
            </a:schemeClr>
          </a:solidFill>
          <a:ln>
            <a:noFill/>
          </a:ln>
        </p:spPr>
        <p:style>
          <a:lnRef idx="0"/>
          <a:fillRef idx="0"/>
          <a:effectRef idx="0"/>
          <a:fontRef idx="minor"/>
        </p:style>
        <p:txBody>
          <a:bodyPr lIns="90000" rIns="90000" tIns="45000" bIns="45000">
            <a:spAutoFit/>
          </a:bodyPr>
          <a:p>
            <a:pPr>
              <a:lnSpc>
                <a:spcPct val="100000"/>
              </a:lnSpc>
            </a:pPr>
            <a:r>
              <a:rPr b="1" lang="es-MX" sz="3200" spc="-1" strike="noStrike">
                <a:solidFill>
                  <a:srgbClr val="000000"/>
                </a:solidFill>
                <a:latin typeface="Times New Roman"/>
                <a:ea typeface="DejaVu Sans"/>
              </a:rPr>
              <a:t>Resaltamos: </a:t>
            </a:r>
            <a:endParaRPr b="0" lang="es-MX" sz="3200" spc="-1" strike="noStrike">
              <a:latin typeface="Arial"/>
            </a:endParaRPr>
          </a:p>
          <a:p>
            <a:pPr marL="571680" indent="-569880">
              <a:lnSpc>
                <a:spcPct val="100000"/>
              </a:lnSpc>
              <a:buClr>
                <a:srgbClr val="000000"/>
              </a:buClr>
              <a:buFont typeface="Wingdings" charset="2"/>
              <a:buChar char=""/>
            </a:pPr>
            <a:r>
              <a:rPr b="1" lang="es-MX" sz="2000" spc="-1" strike="noStrike">
                <a:solidFill>
                  <a:srgbClr val="000000"/>
                </a:solidFill>
                <a:latin typeface="Times New Roman"/>
                <a:ea typeface="DejaVu Sans"/>
              </a:rPr>
              <a:t>Usar los datos de la calidad del aire de la Ciudad de México mejoró nuestros modelos en todos los casos.</a:t>
            </a:r>
            <a:endParaRPr b="0" lang="es-MX" sz="2000" spc="-1" strike="noStrike">
              <a:latin typeface="Arial"/>
            </a:endParaRPr>
          </a:p>
          <a:p>
            <a:pPr marL="571680" indent="-569880">
              <a:lnSpc>
                <a:spcPct val="100000"/>
              </a:lnSpc>
              <a:buClr>
                <a:srgbClr val="000000"/>
              </a:buClr>
              <a:buFont typeface="Wingdings" charset="2"/>
              <a:buChar char=""/>
            </a:pPr>
            <a:r>
              <a:rPr b="1" lang="es-MX" sz="2000" spc="-1" strike="noStrike">
                <a:solidFill>
                  <a:srgbClr val="000000"/>
                </a:solidFill>
                <a:latin typeface="Times New Roman"/>
                <a:ea typeface="DejaVu Sans"/>
              </a:rPr>
              <a:t>Usar el paquete de keras: </a:t>
            </a:r>
            <a:r>
              <a:rPr b="0" lang="es-MX" sz="2000" spc="-1" strike="noStrike">
                <a:solidFill>
                  <a:srgbClr val="000000"/>
                </a:solidFill>
                <a:latin typeface="Arial"/>
                <a:ea typeface="DejaVu Sans"/>
              </a:rPr>
              <a:t>tf</a:t>
            </a:r>
            <a:r>
              <a:rPr b="1" lang="es-MX" sz="2000" spc="-1" strike="noStrike">
                <a:solidFill>
                  <a:srgbClr val="000000"/>
                </a:solidFill>
                <a:latin typeface="Arial"/>
                <a:ea typeface="DejaVu Sans"/>
              </a:rPr>
              <a:t>.</a:t>
            </a:r>
            <a:r>
              <a:rPr b="0" lang="es-MX" sz="2000" spc="-1" strike="noStrike">
                <a:solidFill>
                  <a:srgbClr val="000000"/>
                </a:solidFill>
                <a:latin typeface="Arial"/>
                <a:ea typeface="DejaVu Sans"/>
              </a:rPr>
              <a:t>keras</a:t>
            </a:r>
            <a:r>
              <a:rPr b="1" lang="es-MX" sz="2000" spc="-1" strike="noStrike">
                <a:solidFill>
                  <a:srgbClr val="000000"/>
                </a:solidFill>
                <a:latin typeface="Arial"/>
                <a:ea typeface="DejaVu Sans"/>
              </a:rPr>
              <a:t>.</a:t>
            </a:r>
            <a:r>
              <a:rPr b="0" lang="es-MX" sz="2000" spc="-1" strike="noStrike">
                <a:solidFill>
                  <a:srgbClr val="000000"/>
                </a:solidFill>
                <a:latin typeface="Arial"/>
                <a:ea typeface="DejaVu Sans"/>
              </a:rPr>
              <a:t>preprocessing</a:t>
            </a:r>
            <a:r>
              <a:rPr b="1" lang="es-MX" sz="2000" spc="-1" strike="noStrike">
                <a:solidFill>
                  <a:srgbClr val="000000"/>
                </a:solidFill>
                <a:latin typeface="Arial"/>
                <a:ea typeface="DejaVu Sans"/>
              </a:rPr>
              <a:t>.</a:t>
            </a:r>
            <a:r>
              <a:rPr b="0" lang="es-MX" sz="2000" spc="-1" strike="noStrike">
                <a:solidFill>
                  <a:srgbClr val="000000"/>
                </a:solidFill>
                <a:latin typeface="Arial"/>
                <a:ea typeface="DejaVu Sans"/>
              </a:rPr>
              <a:t>timeseries_dataset_from_array </a:t>
            </a:r>
            <a:r>
              <a:rPr b="1" lang="es-MX" sz="2000" spc="-1" strike="noStrike">
                <a:solidFill>
                  <a:srgbClr val="000000"/>
                </a:solidFill>
                <a:latin typeface="Times New Roman"/>
                <a:ea typeface="DejaVu Sans"/>
              </a:rPr>
              <a:t>para interactuar con los modelos nos ayudó con el problema de </a:t>
            </a:r>
            <a:r>
              <a:rPr b="1" i="1" lang="es-MX" sz="2000" spc="-1" strike="noStrike">
                <a:solidFill>
                  <a:srgbClr val="000000"/>
                </a:solidFill>
                <a:latin typeface="Times New Roman"/>
                <a:ea typeface="DejaVu Sans"/>
              </a:rPr>
              <a:t>data leakage</a:t>
            </a:r>
            <a:r>
              <a:rPr b="1" lang="es-MX" sz="2000" spc="-1" strike="noStrike">
                <a:solidFill>
                  <a:srgbClr val="000000"/>
                </a:solidFill>
                <a:latin typeface="Times New Roman"/>
                <a:ea typeface="DejaVu Sans"/>
              </a:rPr>
              <a:t>.</a:t>
            </a:r>
            <a:endParaRPr b="0" lang="es-MX" sz="2000" spc="-1" strike="noStrike">
              <a:latin typeface="Arial"/>
            </a:endParaRPr>
          </a:p>
          <a:p>
            <a:pPr marL="571680" indent="-569880">
              <a:lnSpc>
                <a:spcPct val="100000"/>
              </a:lnSpc>
              <a:buClr>
                <a:srgbClr val="000000"/>
              </a:buClr>
              <a:buFont typeface="Wingdings" charset="2"/>
              <a:buChar char=""/>
            </a:pPr>
            <a:r>
              <a:rPr b="1" lang="es-MX" sz="2000" spc="-1" strike="noStrike">
                <a:solidFill>
                  <a:srgbClr val="000000"/>
                </a:solidFill>
                <a:latin typeface="Times New Roman"/>
                <a:ea typeface="DejaVu Sans"/>
              </a:rPr>
              <a:t>Los modelos más complejos no siempre fueron mejores.</a:t>
            </a:r>
            <a:endParaRPr b="0" lang="es-MX" sz="2000" spc="-1" strike="noStrike">
              <a:latin typeface="Arial"/>
            </a:endParaRPr>
          </a:p>
          <a:p>
            <a:pPr marL="571680" indent="-569880">
              <a:lnSpc>
                <a:spcPct val="100000"/>
              </a:lnSpc>
              <a:buClr>
                <a:srgbClr val="000000"/>
              </a:buClr>
              <a:buFont typeface="Wingdings" charset="2"/>
              <a:buChar char=""/>
            </a:pPr>
            <a:r>
              <a:rPr b="1" lang="es-MX" sz="2000" spc="-1" strike="noStrike">
                <a:solidFill>
                  <a:srgbClr val="000000"/>
                </a:solidFill>
                <a:latin typeface="Times New Roman"/>
                <a:ea typeface="DejaVu Sans"/>
              </a:rPr>
              <a:t>Mejora al utilizar técnicas de series de tiempo, estadística frecuentista y bayesiana para el análisis de los datos.</a:t>
            </a:r>
            <a:endParaRPr b="0" lang="es-MX" sz="2000" spc="-1" strike="noStrike">
              <a:latin typeface="Arial"/>
            </a:endParaRPr>
          </a:p>
          <a:p>
            <a:pPr>
              <a:lnSpc>
                <a:spcPct val="100000"/>
              </a:lnSpc>
            </a:pPr>
            <a:r>
              <a:rPr b="1" lang="es-MX" sz="2000" spc="-1" strike="noStrike">
                <a:solidFill>
                  <a:srgbClr val="000000"/>
                </a:solidFill>
                <a:latin typeface="Times New Roman"/>
                <a:ea typeface="DejaVu Sans"/>
              </a:rPr>
              <a:t> </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95"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Resultados. Comparación de modelos: IAQ</a:t>
            </a:r>
            <a:endParaRPr b="0" lang="es-MX" sz="2800" spc="-1" strike="noStrike">
              <a:latin typeface="Arial"/>
            </a:endParaRPr>
          </a:p>
        </p:txBody>
      </p:sp>
      <p:sp>
        <p:nvSpPr>
          <p:cNvPr id="296"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EA09BE5-3153-48BD-B032-B90F48C7E367}"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297"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pic>
        <p:nvPicPr>
          <p:cNvPr id="298" name="Content Placeholder 11" descr=""/>
          <p:cNvPicPr/>
          <p:nvPr/>
        </p:nvPicPr>
        <p:blipFill>
          <a:blip r:embed="rId1"/>
          <a:stretch/>
        </p:blipFill>
        <p:spPr>
          <a:xfrm>
            <a:off x="2336760" y="1824840"/>
            <a:ext cx="4316040" cy="4227480"/>
          </a:xfrm>
          <a:prstGeom prst="rect">
            <a:avLst/>
          </a:prstGeom>
          <a:ln w="9360">
            <a:noFill/>
          </a:ln>
        </p:spPr>
      </p:pic>
      <p:sp>
        <p:nvSpPr>
          <p:cNvPr id="299"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00"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3600" spc="-1" strike="noStrike">
                <a:solidFill>
                  <a:srgbClr val="ffffff"/>
                </a:solidFill>
                <a:latin typeface="Times New Roman"/>
                <a:ea typeface="DejaVu Sans"/>
              </a:rPr>
              <a:t>Conclusión</a:t>
            </a:r>
            <a:endParaRPr b="0" lang="es-MX" sz="3600" spc="-1" strike="noStrike">
              <a:latin typeface="Arial"/>
            </a:endParaRPr>
          </a:p>
        </p:txBody>
      </p:sp>
      <p:sp>
        <p:nvSpPr>
          <p:cNvPr id="301"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9BFAEFA-70BD-4168-A82F-F1D4442AC13E}"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302"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303"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
        <p:nvSpPr>
          <p:cNvPr id="304" name="CustomShape 5"/>
          <p:cNvSpPr/>
          <p:nvPr/>
        </p:nvSpPr>
        <p:spPr>
          <a:xfrm>
            <a:off x="251640" y="1730160"/>
            <a:ext cx="8442000" cy="4555080"/>
          </a:xfrm>
          <a:prstGeom prst="rect">
            <a:avLst/>
          </a:prstGeom>
          <a:noFill/>
          <a:ln w="9360">
            <a:noFill/>
          </a:ln>
        </p:spPr>
        <p:style>
          <a:lnRef idx="0"/>
          <a:fillRef idx="0"/>
          <a:effectRef idx="0"/>
          <a:fontRef idx="minor"/>
        </p:style>
        <p:txBody>
          <a:bodyPr lIns="90000" rIns="90000" tIns="45000" bIns="45000">
            <a:noAutofit/>
          </a:bodyPr>
          <a:p>
            <a:pPr>
              <a:lnSpc>
                <a:spcPct val="100000"/>
              </a:lnSpc>
              <a:spcBef>
                <a:spcPts val="479"/>
              </a:spcBef>
            </a:pPr>
            <a:r>
              <a:rPr b="0" i="1" lang="es-MX" sz="2400" spc="-1" strike="noStrike">
                <a:solidFill>
                  <a:srgbClr val="000000"/>
                </a:solidFill>
                <a:latin typeface="Times New Roman"/>
                <a:ea typeface="DejaVu Sans"/>
              </a:rPr>
              <a:t>Las redes neuronales recurrentes son la técnica de aprendizaje profundo más popular para la predicción de series temporales, ya que permiten realizar predicciones fiables sobre series temporales en muchos problemas diferentes. El principal problema con los </a:t>
            </a:r>
            <a:r>
              <a:rPr b="1" i="1" lang="es-MX" sz="2400" spc="-1" strike="noStrike">
                <a:solidFill>
                  <a:srgbClr val="000000"/>
                </a:solidFill>
                <a:latin typeface="Times New Roman"/>
                <a:ea typeface="DejaVu Sans"/>
              </a:rPr>
              <a:t>RNN</a:t>
            </a:r>
            <a:r>
              <a:rPr b="0" i="1" lang="es-MX" sz="2400" spc="-1" strike="noStrike">
                <a:solidFill>
                  <a:srgbClr val="000000"/>
                </a:solidFill>
                <a:latin typeface="Times New Roman"/>
                <a:ea typeface="DejaVu Sans"/>
              </a:rPr>
              <a:t> es que sufren el problema del gradiente de desaparición cuando se aplican a secuencias largas.</a:t>
            </a:r>
            <a:endParaRPr b="0" lang="es-MX" sz="2400" spc="-1" strike="noStrike">
              <a:latin typeface="Arial"/>
            </a:endParaRPr>
          </a:p>
          <a:p>
            <a:pPr>
              <a:lnSpc>
                <a:spcPct val="100000"/>
              </a:lnSpc>
              <a:spcBef>
                <a:spcPts val="479"/>
              </a:spcBef>
            </a:pPr>
            <a:r>
              <a:rPr b="1" i="1" lang="es-MX" sz="2400" spc="-1" strike="noStrike">
                <a:solidFill>
                  <a:srgbClr val="000000"/>
                </a:solidFill>
                <a:latin typeface="Times New Roman"/>
                <a:ea typeface="DejaVu Sans"/>
              </a:rPr>
              <a:t>LSTM</a:t>
            </a:r>
            <a:r>
              <a:rPr b="0" i="1" lang="es-MX" sz="2400" spc="-1" strike="noStrike">
                <a:solidFill>
                  <a:srgbClr val="000000"/>
                </a:solidFill>
                <a:latin typeface="Times New Roman"/>
                <a:ea typeface="DejaVu Sans"/>
              </a:rPr>
              <a:t> se creó para mitigar el problema del gradiente de desaparición de los RNN con el uso de puertas, que regulan el flujo de información a través de la cadena de secuencia. El uso de LSTM da resultados notables en aplicaciones como reconocimiento de voz, síntesis de voz, comprensión del lenguaje natural, etc.</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05"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3600" spc="-1" strike="noStrike">
                <a:solidFill>
                  <a:srgbClr val="ffffff"/>
                </a:solidFill>
                <a:latin typeface="Times New Roman"/>
                <a:ea typeface="DejaVu Sans"/>
              </a:rPr>
              <a:t>Conclusión</a:t>
            </a:r>
            <a:endParaRPr b="0" lang="es-MX" sz="3600" spc="-1" strike="noStrike">
              <a:latin typeface="Arial"/>
            </a:endParaRPr>
          </a:p>
        </p:txBody>
      </p:sp>
      <p:sp>
        <p:nvSpPr>
          <p:cNvPr id="306"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23D765A-5811-4B55-853A-0900ECD406E0}"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307"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308"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
        <p:nvSpPr>
          <p:cNvPr id="309" name="CustomShape 5"/>
          <p:cNvSpPr/>
          <p:nvPr/>
        </p:nvSpPr>
        <p:spPr>
          <a:xfrm>
            <a:off x="251640" y="1730160"/>
            <a:ext cx="8442000" cy="4555080"/>
          </a:xfrm>
          <a:prstGeom prst="rect">
            <a:avLst/>
          </a:prstGeom>
          <a:noFill/>
          <a:ln w="9360">
            <a:noFill/>
          </a:ln>
        </p:spPr>
        <p:style>
          <a:lnRef idx="0"/>
          <a:fillRef idx="0"/>
          <a:effectRef idx="0"/>
          <a:fontRef idx="minor"/>
        </p:style>
        <p:txBody>
          <a:bodyPr lIns="90000" rIns="90000" tIns="45000" bIns="45000">
            <a:noAutofit/>
          </a:bodyPr>
          <a:p>
            <a:pPr>
              <a:lnSpc>
                <a:spcPct val="100000"/>
              </a:lnSpc>
              <a:spcBef>
                <a:spcPts val="479"/>
              </a:spcBef>
            </a:pPr>
            <a:r>
              <a:rPr b="0" i="1" lang="es-MX" sz="2400" spc="-1" strike="noStrike">
                <a:solidFill>
                  <a:srgbClr val="000000"/>
                </a:solidFill>
                <a:latin typeface="Times New Roman"/>
                <a:ea typeface="DejaVu Sans"/>
              </a:rPr>
              <a:t>El beneficio de usar </a:t>
            </a:r>
            <a:r>
              <a:rPr b="1" i="1" lang="es-MX" sz="2400" spc="-1" strike="noStrike">
                <a:solidFill>
                  <a:srgbClr val="000000"/>
                </a:solidFill>
                <a:latin typeface="Times New Roman"/>
                <a:ea typeface="DejaVu Sans"/>
              </a:rPr>
              <a:t>CNN-1D</a:t>
            </a:r>
            <a:r>
              <a:rPr b="0" i="1" lang="es-MX" sz="2400" spc="-1" strike="noStrike">
                <a:solidFill>
                  <a:srgbClr val="000000"/>
                </a:solidFill>
                <a:latin typeface="Times New Roman"/>
                <a:ea typeface="DejaVu Sans"/>
              </a:rPr>
              <a:t> para la clasificación de secuencias es que pueden aprender directamente de los datos de series de tiempo sin procesar y, a su vez, no requieren experiencia en el dominio para diseñar manualmente las características de entrada. El modelo aprendió una representación interna de los datos de la serie temporal y logró el mejor rendimiento comparable al de los modelos que se ajustan a una versión del conjunto de datos con características diseñadas.</a:t>
            </a:r>
            <a:endParaRPr b="0" lang="es-MX" sz="2400" spc="-1" strike="noStrike">
              <a:latin typeface="Arial"/>
            </a:endParaRPr>
          </a:p>
          <a:p>
            <a:pPr>
              <a:lnSpc>
                <a:spcPct val="100000"/>
              </a:lnSpc>
              <a:spcBef>
                <a:spcPts val="479"/>
              </a:spcBef>
            </a:pPr>
            <a:r>
              <a:rPr b="0" i="1" lang="es-MX" sz="2400" spc="-1" strike="noStrike">
                <a:solidFill>
                  <a:srgbClr val="000000"/>
                </a:solidFill>
                <a:latin typeface="Times New Roman"/>
                <a:ea typeface="DejaVu Sans"/>
              </a:rPr>
              <a:t>La idea clave en el modelado del </a:t>
            </a:r>
            <a:r>
              <a:rPr b="1" i="1" lang="es-MX" sz="2400" spc="-1" strike="noStrike">
                <a:solidFill>
                  <a:srgbClr val="000000"/>
                </a:solidFill>
                <a:latin typeface="Times New Roman"/>
                <a:ea typeface="DejaVu Sans"/>
              </a:rPr>
              <a:t>DNN</a:t>
            </a:r>
            <a:r>
              <a:rPr b="0" i="1" lang="es-MX" sz="2400" spc="-1" strike="noStrike">
                <a:solidFill>
                  <a:srgbClr val="000000"/>
                </a:solidFill>
                <a:latin typeface="Times New Roman"/>
                <a:ea typeface="DejaVu Sans"/>
              </a:rPr>
              <a:t>: consideramos series de tiempo como modelo lineal: {X (i)… X (i + t)} ~ Y (i + t + 1). Usamos la series de tiempo de entrada de t pasos para predecir el siguiente paso, que es Y (i + t + 1).</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3600" spc="-1" strike="noStrike">
                <a:solidFill>
                  <a:srgbClr val="ffffff"/>
                </a:solidFill>
                <a:latin typeface="Times New Roman"/>
                <a:ea typeface="DejaVu Sans"/>
              </a:rPr>
              <a:t>Resultados</a:t>
            </a:r>
            <a:endParaRPr b="0" lang="es-MX" sz="3600" spc="-1" strike="noStrike">
              <a:latin typeface="Arial"/>
            </a:endParaRPr>
          </a:p>
        </p:txBody>
      </p:sp>
      <p:sp>
        <p:nvSpPr>
          <p:cNvPr id="311"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B8C5D7E-C5AC-463F-B92A-72C2E959C1E2}"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312"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313" name="CustomShape 4"/>
          <p:cNvSpPr/>
          <p:nvPr/>
        </p:nvSpPr>
        <p:spPr>
          <a:xfrm>
            <a:off x="2123640" y="-18720"/>
            <a:ext cx="2446560" cy="94212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Resultado</a:t>
            </a:r>
            <a:endParaRPr b="0" lang="es-MX" sz="800" spc="-1" strike="noStrike">
              <a:latin typeface="Arial"/>
            </a:endParaRPr>
          </a:p>
          <a:p>
            <a:pPr algn="r"/>
            <a:r>
              <a:rPr b="0"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pic>
        <p:nvPicPr>
          <p:cNvPr id="314" name="" descr=""/>
          <p:cNvPicPr/>
          <p:nvPr/>
        </p:nvPicPr>
        <p:blipFill>
          <a:blip r:embed="rId1"/>
          <a:stretch/>
        </p:blipFill>
        <p:spPr>
          <a:xfrm>
            <a:off x="253440" y="2016000"/>
            <a:ext cx="4138560" cy="4057200"/>
          </a:xfrm>
          <a:prstGeom prst="rect">
            <a:avLst/>
          </a:prstGeom>
          <a:ln>
            <a:noFill/>
          </a:ln>
        </p:spPr>
      </p:pic>
      <p:pic>
        <p:nvPicPr>
          <p:cNvPr id="315" name="" descr=""/>
          <p:cNvPicPr/>
          <p:nvPr/>
        </p:nvPicPr>
        <p:blipFill>
          <a:blip r:embed="rId2"/>
          <a:stretch/>
        </p:blipFill>
        <p:spPr>
          <a:xfrm>
            <a:off x="4752000" y="2016000"/>
            <a:ext cx="4248000" cy="410544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3600" spc="-1" strike="noStrike">
                <a:solidFill>
                  <a:srgbClr val="ffffff"/>
                </a:solidFill>
                <a:latin typeface="Times New Roman"/>
                <a:ea typeface="DejaVu Sans"/>
              </a:rPr>
              <a:t>Co</a:t>
            </a:r>
            <a:r>
              <a:rPr b="0" lang="es-MX" sz="3600" spc="-1" strike="noStrike">
                <a:solidFill>
                  <a:srgbClr val="ffffff"/>
                </a:solidFill>
                <a:latin typeface="Times New Roman"/>
                <a:ea typeface="DejaVu Sans"/>
              </a:rPr>
              <a:t>ncl</a:t>
            </a:r>
            <a:r>
              <a:rPr b="0" lang="es-MX" sz="3600" spc="-1" strike="noStrike">
                <a:solidFill>
                  <a:srgbClr val="ffffff"/>
                </a:solidFill>
                <a:latin typeface="Times New Roman"/>
                <a:ea typeface="DejaVu Sans"/>
              </a:rPr>
              <a:t>usi</a:t>
            </a:r>
            <a:r>
              <a:rPr b="0" lang="es-MX" sz="3600" spc="-1" strike="noStrike">
                <a:solidFill>
                  <a:srgbClr val="ffffff"/>
                </a:solidFill>
                <a:latin typeface="Times New Roman"/>
                <a:ea typeface="DejaVu Sans"/>
              </a:rPr>
              <a:t>one</a:t>
            </a:r>
            <a:r>
              <a:rPr b="0" lang="es-MX" sz="3600" spc="-1" strike="noStrike">
                <a:solidFill>
                  <a:srgbClr val="ffffff"/>
                </a:solidFill>
                <a:latin typeface="Times New Roman"/>
                <a:ea typeface="DejaVu Sans"/>
              </a:rPr>
              <a:t>s: </a:t>
            </a:r>
            <a:r>
              <a:rPr b="0" lang="es-MX" sz="3600" spc="-1" strike="noStrike">
                <a:solidFill>
                  <a:srgbClr val="ffffff"/>
                </a:solidFill>
                <a:latin typeface="Times New Roman"/>
                <a:ea typeface="DejaVu Sans"/>
              </a:rPr>
              <a:t>Lo</a:t>
            </a:r>
            <a:r>
              <a:rPr b="0" lang="es-MX" sz="3600" spc="-1" strike="noStrike">
                <a:solidFill>
                  <a:srgbClr val="ffffff"/>
                </a:solidFill>
                <a:latin typeface="Times New Roman"/>
                <a:ea typeface="DejaVu Sans"/>
              </a:rPr>
              <a:t>gro</a:t>
            </a:r>
            <a:r>
              <a:rPr b="0" lang="es-MX" sz="3600" spc="-1" strike="noStrike">
                <a:solidFill>
                  <a:srgbClr val="ffffff"/>
                </a:solidFill>
                <a:latin typeface="Times New Roman"/>
                <a:ea typeface="DejaVu Sans"/>
              </a:rPr>
              <a:t>s y </a:t>
            </a:r>
            <a:r>
              <a:rPr b="0" lang="es-MX" sz="3600" spc="-1" strike="noStrike">
                <a:solidFill>
                  <a:srgbClr val="ffffff"/>
                </a:solidFill>
                <a:latin typeface="Times New Roman"/>
                <a:ea typeface="DejaVu Sans"/>
              </a:rPr>
              <a:t>Sig</a:t>
            </a:r>
            <a:r>
              <a:rPr b="0" lang="es-MX" sz="3600" spc="-1" strike="noStrike">
                <a:solidFill>
                  <a:srgbClr val="ffffff"/>
                </a:solidFill>
                <a:latin typeface="Times New Roman"/>
                <a:ea typeface="DejaVu Sans"/>
              </a:rPr>
              <a:t>uie</a:t>
            </a:r>
            <a:r>
              <a:rPr b="0" lang="es-MX" sz="3600" spc="-1" strike="noStrike">
                <a:solidFill>
                  <a:srgbClr val="ffffff"/>
                </a:solidFill>
                <a:latin typeface="Times New Roman"/>
                <a:ea typeface="DejaVu Sans"/>
              </a:rPr>
              <a:t>nte</a:t>
            </a:r>
            <a:r>
              <a:rPr b="0" lang="es-MX" sz="3600" spc="-1" strike="noStrike">
                <a:solidFill>
                  <a:srgbClr val="ffffff"/>
                </a:solidFill>
                <a:latin typeface="Times New Roman"/>
                <a:ea typeface="DejaVu Sans"/>
              </a:rPr>
              <a:t>s </a:t>
            </a:r>
            <a:r>
              <a:rPr b="0" lang="es-MX" sz="3600" spc="-1" strike="noStrike">
                <a:solidFill>
                  <a:srgbClr val="ffffff"/>
                </a:solidFill>
                <a:latin typeface="Times New Roman"/>
                <a:ea typeface="DejaVu Sans"/>
              </a:rPr>
              <a:t>Pas</a:t>
            </a:r>
            <a:r>
              <a:rPr b="0" lang="es-MX" sz="3600" spc="-1" strike="noStrike">
                <a:solidFill>
                  <a:srgbClr val="ffffff"/>
                </a:solidFill>
                <a:latin typeface="Times New Roman"/>
                <a:ea typeface="DejaVu Sans"/>
              </a:rPr>
              <a:t>os</a:t>
            </a:r>
            <a:endParaRPr b="0" lang="es-MX" sz="3600" spc="-1" strike="noStrike">
              <a:latin typeface="Arial"/>
            </a:endParaRPr>
          </a:p>
        </p:txBody>
      </p:sp>
      <p:sp>
        <p:nvSpPr>
          <p:cNvPr id="317"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C295BFA-3446-4A96-82C8-5635B63F3F46}"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318"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319"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
        <p:nvSpPr>
          <p:cNvPr id="320" name="CustomShape 5"/>
          <p:cNvSpPr/>
          <p:nvPr/>
        </p:nvSpPr>
        <p:spPr>
          <a:xfrm>
            <a:off x="251640" y="1730160"/>
            <a:ext cx="8442000" cy="4555080"/>
          </a:xfrm>
          <a:prstGeom prst="rect">
            <a:avLst/>
          </a:prstGeom>
          <a:noFill/>
          <a:ln w="9360">
            <a:noFill/>
          </a:ln>
        </p:spPr>
        <p:style>
          <a:lnRef idx="0"/>
          <a:fillRef idx="0"/>
          <a:effectRef idx="0"/>
          <a:fontRef idx="minor"/>
        </p:style>
        <p:txBody>
          <a:bodyPr lIns="90000" rIns="90000" tIns="45000" bIns="45000">
            <a:noAutofit/>
          </a:bodyPr>
          <a:p>
            <a:pPr marL="216000" indent="-216000">
              <a:lnSpc>
                <a:spcPct val="100000"/>
              </a:lnSpc>
              <a:spcBef>
                <a:spcPts val="479"/>
              </a:spcBef>
              <a:buClr>
                <a:srgbClr val="000000"/>
              </a:buClr>
              <a:buFont typeface="Symbol" charset="2"/>
              <a:buChar char=""/>
            </a:pPr>
            <a:r>
              <a:rPr b="0" lang="es-MX" sz="2400" spc="-1" strike="noStrike">
                <a:solidFill>
                  <a:srgbClr val="000000"/>
                </a:solidFill>
                <a:latin typeface="Times New Roman"/>
                <a:ea typeface="DejaVu Sans"/>
              </a:rPr>
              <a:t>Logros:</a:t>
            </a:r>
            <a:endParaRPr b="0" lang="es-MX" sz="2400" spc="-1" strike="noStrike">
              <a:latin typeface="Arial"/>
            </a:endParaRPr>
          </a:p>
          <a:p>
            <a:pPr lvl="1" marL="432000" indent="-216000">
              <a:lnSpc>
                <a:spcPct val="100000"/>
              </a:lnSpc>
              <a:spcBef>
                <a:spcPts val="479"/>
              </a:spcBef>
              <a:buClr>
                <a:srgbClr val="000000"/>
              </a:buClr>
              <a:buSzPct val="45000"/>
              <a:buFont typeface="Wingdings" charset="2"/>
              <a:buChar char=""/>
            </a:pPr>
            <a:r>
              <a:rPr b="0" lang="es-MX" sz="2400" spc="-1" strike="noStrike">
                <a:solidFill>
                  <a:srgbClr val="000000"/>
                </a:solidFill>
                <a:latin typeface="Times New Roman"/>
                <a:ea typeface="DejaVu Sans"/>
              </a:rPr>
              <a:t>Se logró poder predecir, aunque mal, sabemos cuanto (medible).</a:t>
            </a:r>
            <a:endParaRPr b="0" lang="es-MX" sz="2400" spc="-1" strike="noStrike">
              <a:latin typeface="Arial"/>
            </a:endParaRPr>
          </a:p>
          <a:p>
            <a:pPr lvl="1" marL="432000" indent="-216000">
              <a:lnSpc>
                <a:spcPct val="100000"/>
              </a:lnSpc>
              <a:spcBef>
                <a:spcPts val="479"/>
              </a:spcBef>
              <a:buClr>
                <a:srgbClr val="000000"/>
              </a:buClr>
              <a:buSzPct val="45000"/>
              <a:buFont typeface="Wingdings" charset="2"/>
              <a:buChar char=""/>
            </a:pPr>
            <a:r>
              <a:rPr b="0" lang="es-MX" sz="2400" spc="-1" strike="noStrike">
                <a:solidFill>
                  <a:srgbClr val="000000"/>
                </a:solidFill>
                <a:latin typeface="Times New Roman"/>
                <a:ea typeface="DejaVu Sans"/>
              </a:rPr>
              <a:t>Logramos reducir mucho el overfitting.</a:t>
            </a:r>
            <a:endParaRPr b="0" lang="es-MX" sz="2400" spc="-1" strike="noStrike">
              <a:latin typeface="Arial"/>
            </a:endParaRPr>
          </a:p>
          <a:p>
            <a:pPr lvl="1" marL="432000" indent="-216000">
              <a:lnSpc>
                <a:spcPct val="100000"/>
              </a:lnSpc>
              <a:spcBef>
                <a:spcPts val="479"/>
              </a:spcBef>
              <a:buClr>
                <a:srgbClr val="000000"/>
              </a:buClr>
              <a:buSzPct val="45000"/>
              <a:buFont typeface="Wingdings" charset="2"/>
              <a:buChar char=""/>
            </a:pPr>
            <a:r>
              <a:rPr b="0" lang="es-MX" sz="2400" spc="-1" strike="noStrike">
                <a:solidFill>
                  <a:srgbClr val="000000"/>
                </a:solidFill>
                <a:latin typeface="Times New Roman"/>
                <a:ea typeface="DejaVu Sans"/>
              </a:rPr>
              <a:t>Aprendimos mucho sobre la realización de un proyecto, redes neuronales y modelos de series de tiempo; y que son comunes.</a:t>
            </a:r>
            <a:endParaRPr b="0" lang="es-MX" sz="2400" spc="-1" strike="noStrike">
              <a:latin typeface="Arial"/>
            </a:endParaRPr>
          </a:p>
          <a:p>
            <a:pPr marL="216000" indent="-216000">
              <a:lnSpc>
                <a:spcPct val="100000"/>
              </a:lnSpc>
              <a:spcBef>
                <a:spcPts val="479"/>
              </a:spcBef>
              <a:buClr>
                <a:srgbClr val="000000"/>
              </a:buClr>
              <a:buFont typeface="Symbol" charset="2"/>
              <a:buChar char=""/>
            </a:pPr>
            <a:r>
              <a:rPr b="0" lang="es-MX" sz="2400" spc="-1" strike="noStrike">
                <a:solidFill>
                  <a:srgbClr val="000000"/>
                </a:solidFill>
                <a:latin typeface="Times New Roman"/>
                <a:ea typeface="DejaVu Sans"/>
              </a:rPr>
              <a:t>Siguientes Pasos:</a:t>
            </a:r>
            <a:endParaRPr b="0" lang="es-MX" sz="2400" spc="-1" strike="noStrike">
              <a:latin typeface="Arial"/>
            </a:endParaRPr>
          </a:p>
          <a:p>
            <a:pPr lvl="1" marL="432000" indent="-216000">
              <a:lnSpc>
                <a:spcPct val="100000"/>
              </a:lnSpc>
              <a:spcBef>
                <a:spcPts val="479"/>
              </a:spcBef>
              <a:buClr>
                <a:srgbClr val="000000"/>
              </a:buClr>
              <a:buSzPct val="45000"/>
              <a:buFont typeface="Wingdings" charset="2"/>
              <a:buChar char=""/>
            </a:pPr>
            <a:r>
              <a:rPr b="0" lang="es-MX" sz="2400" spc="-1" strike="noStrike">
                <a:solidFill>
                  <a:srgbClr val="000000"/>
                </a:solidFill>
                <a:latin typeface="Times New Roman"/>
                <a:ea typeface="DejaVu Sans"/>
              </a:rPr>
              <a:t>Hacer modelos más grandes y con más historia.</a:t>
            </a:r>
            <a:endParaRPr b="0" lang="es-MX" sz="2400" spc="-1" strike="noStrike">
              <a:latin typeface="Arial"/>
            </a:endParaRPr>
          </a:p>
          <a:p>
            <a:pPr lvl="1" marL="432000" indent="-216000">
              <a:lnSpc>
                <a:spcPct val="100000"/>
              </a:lnSpc>
              <a:spcBef>
                <a:spcPts val="479"/>
              </a:spcBef>
              <a:buClr>
                <a:srgbClr val="000000"/>
              </a:buClr>
              <a:buSzPct val="45000"/>
              <a:buFont typeface="Wingdings" charset="2"/>
              <a:buChar char=""/>
            </a:pPr>
            <a:r>
              <a:rPr b="0" lang="es-MX" sz="2400" spc="-1" strike="noStrike">
                <a:solidFill>
                  <a:srgbClr val="000000"/>
                </a:solidFill>
                <a:latin typeface="Times New Roman"/>
                <a:ea typeface="DejaVu Sans"/>
              </a:rPr>
              <a:t>Buscar cómo mejorar el desempeño con </a:t>
            </a:r>
            <a:r>
              <a:rPr b="0" i="1" lang="es-MX" sz="2400" spc="-1" strike="noStrike">
                <a:solidFill>
                  <a:srgbClr val="000000"/>
                </a:solidFill>
                <a:latin typeface="Times New Roman"/>
                <a:ea typeface="DejaVu Sans"/>
              </a:rPr>
              <a:t>hyper parameter tuning </a:t>
            </a:r>
            <a:r>
              <a:rPr b="0" lang="es-MX" sz="2400" spc="-1" strike="noStrike">
                <a:solidFill>
                  <a:srgbClr val="000000"/>
                </a:solidFill>
                <a:latin typeface="Times New Roman"/>
                <a:ea typeface="DejaVu Sans"/>
              </a:rPr>
              <a:t>y la arquitectura de la red.</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3600" spc="-1" strike="noStrike">
                <a:solidFill>
                  <a:srgbClr val="ffffff"/>
                </a:solidFill>
                <a:latin typeface="Times New Roman"/>
                <a:ea typeface="DejaVu Sans"/>
              </a:rPr>
              <a:t>Conclusiones: Aprendizajes</a:t>
            </a:r>
            <a:endParaRPr b="0" lang="es-MX" sz="3600" spc="-1" strike="noStrike">
              <a:latin typeface="Arial"/>
            </a:endParaRPr>
          </a:p>
        </p:txBody>
      </p:sp>
      <p:sp>
        <p:nvSpPr>
          <p:cNvPr id="322"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8376D4F-D22C-43A8-9670-310DF2230330}"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323"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324"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Introducción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
        <p:nvSpPr>
          <p:cNvPr id="325" name="CustomShape 5"/>
          <p:cNvSpPr/>
          <p:nvPr/>
        </p:nvSpPr>
        <p:spPr>
          <a:xfrm>
            <a:off x="251640" y="1730160"/>
            <a:ext cx="8442000" cy="4555080"/>
          </a:xfrm>
          <a:prstGeom prst="rect">
            <a:avLst/>
          </a:prstGeom>
          <a:noFill/>
          <a:ln w="9360">
            <a:noFill/>
          </a:ln>
        </p:spPr>
        <p:style>
          <a:lnRef idx="0"/>
          <a:fillRef idx="0"/>
          <a:effectRef idx="0"/>
          <a:fontRef idx="minor"/>
        </p:style>
        <p:txBody>
          <a:bodyPr lIns="90000" rIns="90000" tIns="45000" bIns="45000">
            <a:noAutofit/>
          </a:bodyPr>
          <a:p>
            <a:pPr marL="216000" indent="-216000">
              <a:lnSpc>
                <a:spcPct val="100000"/>
              </a:lnSpc>
              <a:spcBef>
                <a:spcPts val="479"/>
              </a:spcBef>
              <a:buClr>
                <a:srgbClr val="000000"/>
              </a:buClr>
              <a:buFont typeface="Wingdings" charset="2"/>
              <a:buChar char=""/>
            </a:pPr>
            <a:r>
              <a:rPr b="0" i="1" lang="es-MX" sz="2200" spc="-1" strike="noStrike">
                <a:solidFill>
                  <a:srgbClr val="000000"/>
                </a:solidFill>
                <a:latin typeface="Times New Roman"/>
                <a:ea typeface="DejaVu Sans"/>
              </a:rPr>
              <a:t>Cumplir con los principios científicos: reproducibilidad y repetibilidad.</a:t>
            </a:r>
            <a:endParaRPr b="0" lang="es-MX" sz="2200" spc="-1" strike="noStrike">
              <a:latin typeface="Arial"/>
            </a:endParaRPr>
          </a:p>
          <a:p>
            <a:pPr marL="216000" indent="-216000">
              <a:spcBef>
                <a:spcPts val="479"/>
              </a:spcBef>
              <a:buClr>
                <a:srgbClr val="000000"/>
              </a:buClr>
              <a:buFont typeface="Wingdings" charset="2"/>
              <a:buChar char=""/>
            </a:pPr>
            <a:r>
              <a:rPr b="0" i="1" lang="es-MX" sz="2200" spc="-1" strike="noStrike">
                <a:solidFill>
                  <a:srgbClr val="000000"/>
                </a:solidFill>
                <a:latin typeface="Times New Roman"/>
                <a:ea typeface="DejaVu Sans"/>
              </a:rPr>
              <a:t>Nunca se debe subestimar la necesidad (y el tiempo que toma) de limpiar, explorar, imputar, "corregir" los datos.    </a:t>
            </a:r>
            <a:endParaRPr b="0" lang="es-MX" sz="2200" spc="-1" strike="noStrike">
              <a:latin typeface="Arial"/>
            </a:endParaRPr>
          </a:p>
          <a:p>
            <a:pPr marL="216000" indent="-216000">
              <a:spcBef>
                <a:spcPts val="479"/>
              </a:spcBef>
              <a:buClr>
                <a:srgbClr val="000000"/>
              </a:buClr>
              <a:buFont typeface="Wingdings" charset="2"/>
              <a:buChar char=""/>
            </a:pPr>
            <a:r>
              <a:rPr b="0" i="1" lang="es-MX" sz="2200" spc="-1" strike="noStrike">
                <a:solidFill>
                  <a:srgbClr val="000000"/>
                </a:solidFill>
                <a:latin typeface="Times New Roman"/>
                <a:ea typeface="DejaVu Sans"/>
              </a:rPr>
              <a:t>¡Mejorar el desempeño es difícil!</a:t>
            </a:r>
            <a:endParaRPr b="0" lang="es-MX" sz="2200" spc="-1" strike="noStrike">
              <a:latin typeface="Arial"/>
            </a:endParaRPr>
          </a:p>
          <a:p>
            <a:pPr marL="216000" indent="-216000">
              <a:spcBef>
                <a:spcPts val="479"/>
              </a:spcBef>
              <a:buClr>
                <a:srgbClr val="000000"/>
              </a:buClr>
              <a:buFont typeface="Wingdings" charset="2"/>
              <a:buChar char=""/>
            </a:pPr>
            <a:r>
              <a:rPr b="0" i="1" lang="es-MX" sz="2200" spc="-1" strike="noStrike">
                <a:solidFill>
                  <a:srgbClr val="000000"/>
                </a:solidFill>
                <a:latin typeface="Times New Roman"/>
                <a:ea typeface="DejaVu Sans"/>
              </a:rPr>
              <a:t> </a:t>
            </a:r>
            <a:r>
              <a:rPr b="0" i="1" lang="es-MX" sz="2200" spc="-1" strike="noStrike">
                <a:solidFill>
                  <a:srgbClr val="000000"/>
                </a:solidFill>
                <a:latin typeface="Times New Roman"/>
                <a:ea typeface="DejaVu Sans"/>
              </a:rPr>
              <a:t>No se debe confiar en la disponibilidad de datos externos.</a:t>
            </a:r>
            <a:endParaRPr b="0" lang="es-MX" sz="2200" spc="-1" strike="noStrike">
              <a:latin typeface="Arial"/>
            </a:endParaRPr>
          </a:p>
          <a:p>
            <a:pPr marL="216000" indent="-216000">
              <a:spcBef>
                <a:spcPts val="479"/>
              </a:spcBef>
              <a:buClr>
                <a:srgbClr val="000000"/>
              </a:buClr>
              <a:buFont typeface="Wingdings" charset="2"/>
              <a:buChar char=""/>
            </a:pPr>
            <a:r>
              <a:rPr b="0" i="1" lang="es-MX" sz="2200" spc="-1" strike="noStrike">
                <a:solidFill>
                  <a:srgbClr val="000000"/>
                </a:solidFill>
                <a:latin typeface="Times New Roman"/>
                <a:ea typeface="DejaVu Sans"/>
              </a:rPr>
              <a:t>Hay muchísimos recursos en Internet: muy buenos y malos.</a:t>
            </a:r>
            <a:endParaRPr b="0" lang="es-MX" sz="2200" spc="-1" strike="noStrike">
              <a:latin typeface="Arial"/>
            </a:endParaRPr>
          </a:p>
          <a:p>
            <a:pPr marL="216000" indent="-216000">
              <a:spcBef>
                <a:spcPts val="479"/>
              </a:spcBef>
              <a:buClr>
                <a:srgbClr val="000000"/>
              </a:buClr>
              <a:buFont typeface="Wingdings" charset="2"/>
              <a:buChar char=""/>
            </a:pPr>
            <a:r>
              <a:rPr b="0" i="1" lang="es-MX" sz="2200" spc="-1" strike="noStrike">
                <a:solidFill>
                  <a:srgbClr val="000000"/>
                </a:solidFill>
                <a:latin typeface="Times New Roman"/>
                <a:ea typeface="DejaVu Sans"/>
              </a:rPr>
              <a:t>Las APIs cambian: No t</a:t>
            </a:r>
            <a:r>
              <a:rPr b="0" i="1" lang="es-MX" sz="2200" spc="-1" strike="noStrike">
                <a:solidFill>
                  <a:srgbClr val="000000"/>
                </a:solidFill>
                <a:latin typeface="Times New Roman"/>
                <a:ea typeface="DejaVu Sans"/>
              </a:rPr>
              <a:t>ener miedo a aprender continuamente.</a:t>
            </a:r>
            <a:endParaRPr b="0" lang="es-MX" sz="2200" spc="-1" strike="noStrike">
              <a:latin typeface="Arial"/>
            </a:endParaRPr>
          </a:p>
          <a:p>
            <a:pPr marL="216000" indent="-216000">
              <a:lnSpc>
                <a:spcPct val="100000"/>
              </a:lnSpc>
              <a:spcBef>
                <a:spcPts val="479"/>
              </a:spcBef>
              <a:buClr>
                <a:srgbClr val="000000"/>
              </a:buClr>
              <a:buFont typeface="Wingdings" charset="2"/>
              <a:buChar char=""/>
            </a:pPr>
            <a:r>
              <a:rPr b="0" i="1" lang="es-MX" sz="2200" spc="-1" strike="noStrike">
                <a:solidFill>
                  <a:srgbClr val="000000"/>
                </a:solidFill>
                <a:latin typeface="Times New Roman"/>
                <a:ea typeface="DejaVu Sans"/>
              </a:rPr>
              <a:t>Nos resultó muy útil tener un modelo baseline: nuestra H</a:t>
            </a:r>
            <a:r>
              <a:rPr b="0" i="1" lang="es-MX" sz="2200" spc="-1" strike="noStrike" baseline="-33000">
                <a:solidFill>
                  <a:srgbClr val="000000"/>
                </a:solidFill>
                <a:latin typeface="Times New Roman"/>
                <a:ea typeface="DejaVu Sans"/>
              </a:rPr>
              <a:t>0</a:t>
            </a:r>
            <a:endParaRPr b="0" lang="es-MX" sz="2200" spc="-1" strike="noStrike">
              <a:latin typeface="Arial"/>
            </a:endParaRPr>
          </a:p>
          <a:p>
            <a:pPr marL="216000" indent="-216000">
              <a:lnSpc>
                <a:spcPct val="100000"/>
              </a:lnSpc>
              <a:spcBef>
                <a:spcPts val="479"/>
              </a:spcBef>
              <a:buClr>
                <a:srgbClr val="000000"/>
              </a:buClr>
              <a:buFont typeface="Wingdings" charset="2"/>
              <a:buChar char=""/>
            </a:pPr>
            <a:r>
              <a:rPr b="0" i="1" lang="es-MX" sz="2200" spc="-1" strike="noStrike">
                <a:solidFill>
                  <a:srgbClr val="000000"/>
                </a:solidFill>
                <a:latin typeface="Times New Roman"/>
                <a:ea typeface="DejaVu Sans"/>
              </a:rPr>
              <a:t>Tener cuidado con los detalles.</a:t>
            </a:r>
            <a:endParaRPr b="0" lang="es-MX" sz="2200" spc="-1" strike="noStrike">
              <a:latin typeface="Arial"/>
            </a:endParaRPr>
          </a:p>
          <a:p>
            <a:pPr marL="216000" indent="-216000">
              <a:lnSpc>
                <a:spcPct val="100000"/>
              </a:lnSpc>
              <a:spcBef>
                <a:spcPts val="479"/>
              </a:spcBef>
              <a:buClr>
                <a:srgbClr val="000000"/>
              </a:buClr>
              <a:buFont typeface="Wingdings" charset="2"/>
              <a:buChar char=""/>
            </a:pPr>
            <a:r>
              <a:rPr b="0" i="1" lang="es-MX" sz="2200" spc="-1" strike="noStrike">
                <a:solidFill>
                  <a:srgbClr val="000000"/>
                </a:solidFill>
                <a:latin typeface="Times New Roman"/>
                <a:ea typeface="DejaVu Sans"/>
              </a:rPr>
              <a:t>Es importante “des-escalar” los datos para darse una idea más clara.</a:t>
            </a:r>
            <a:endParaRPr b="0" lang="es-MX" sz="2200" spc="-1" strike="noStrike">
              <a:latin typeface="Arial"/>
            </a:endParaRPr>
          </a:p>
          <a:p>
            <a:pPr marL="216000" indent="-216000">
              <a:lnSpc>
                <a:spcPct val="100000"/>
              </a:lnSpc>
              <a:spcBef>
                <a:spcPts val="479"/>
              </a:spcBef>
              <a:buClr>
                <a:srgbClr val="000000"/>
              </a:buClr>
              <a:buFont typeface="Wingdings" charset="2"/>
              <a:buChar char=""/>
            </a:pPr>
            <a:r>
              <a:rPr b="0" i="1" lang="es-MX" sz="2200" spc="-1" strike="noStrike">
                <a:solidFill>
                  <a:srgbClr val="000000"/>
                </a:solidFill>
                <a:latin typeface="Times New Roman"/>
                <a:ea typeface="DejaVu Sans"/>
              </a:rPr>
              <a:t>Construir modelos simples y aumentar paulatinamente la complejidad.</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38160" y="780120"/>
            <a:ext cx="900576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3600" spc="-1" strike="noStrike">
                <a:solidFill>
                  <a:srgbClr val="ffffff"/>
                </a:solidFill>
                <a:latin typeface="Times New Roman"/>
                <a:ea typeface="DejaVu Sans"/>
              </a:rPr>
              <a:t>¡Gracias!</a:t>
            </a:r>
            <a:endParaRPr b="0" lang="es-MX" sz="3600" spc="-1" strike="noStrike">
              <a:latin typeface="Arial"/>
            </a:endParaRPr>
          </a:p>
        </p:txBody>
      </p:sp>
      <p:sp>
        <p:nvSpPr>
          <p:cNvPr id="327"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F2228E0-BAB6-48CF-A105-2CDAE25463CF}"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328" name="CustomShape 3"/>
          <p:cNvSpPr/>
          <p:nvPr/>
        </p:nvSpPr>
        <p:spPr>
          <a:xfrm>
            <a:off x="1066680" y="3124080"/>
            <a:ext cx="7008480" cy="1155960"/>
          </a:xfrm>
          <a:prstGeom prst="rect">
            <a:avLst/>
          </a:prstGeom>
          <a:solidFill>
            <a:schemeClr val="accent1">
              <a:lumMod val="40000"/>
              <a:lumOff val="60000"/>
            </a:schemeClr>
          </a:solidFill>
          <a:ln>
            <a:noFill/>
          </a:ln>
        </p:spPr>
        <p:style>
          <a:lnRef idx="0"/>
          <a:fillRef idx="0"/>
          <a:effectRef idx="0"/>
          <a:fontRef idx="minor"/>
        </p:style>
        <p:txBody>
          <a:bodyPr lIns="90000" rIns="90000" tIns="45000" bIns="45000">
            <a:spAutoFit/>
          </a:bodyPr>
          <a:p>
            <a:pPr algn="ctr">
              <a:lnSpc>
                <a:spcPct val="100000"/>
              </a:lnSpc>
            </a:pPr>
            <a:endParaRPr b="0" lang="es-MX" sz="1800" spc="-1" strike="noStrike">
              <a:latin typeface="Arial"/>
            </a:endParaRPr>
          </a:p>
          <a:p>
            <a:pPr algn="ctr">
              <a:lnSpc>
                <a:spcPct val="100000"/>
              </a:lnSpc>
            </a:pPr>
            <a:r>
              <a:rPr b="1" i="1" lang="es-MX" sz="2600" spc="-1" strike="noStrike">
                <a:solidFill>
                  <a:srgbClr val="000000"/>
                </a:solidFill>
                <a:latin typeface="Times New Roman"/>
                <a:ea typeface="DejaVu Sans"/>
              </a:rPr>
              <a:t>¿Preguntas?</a:t>
            </a:r>
            <a:endParaRPr b="0" lang="es-MX" sz="2600" spc="-1" strike="noStrike">
              <a:latin typeface="Arial"/>
            </a:endParaRPr>
          </a:p>
          <a:p>
            <a:pPr algn="ctr">
              <a:lnSpc>
                <a:spcPct val="100000"/>
              </a:lnSpc>
            </a:pPr>
            <a:endParaRPr b="0" lang="es-MX" sz="2600" spc="-1" strike="noStrike">
              <a:latin typeface="Arial"/>
            </a:endParaRPr>
          </a:p>
        </p:txBody>
      </p:sp>
      <p:sp>
        <p:nvSpPr>
          <p:cNvPr id="329" name="CustomShape 4"/>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Introducción: Fuente de datos</a:t>
            </a:r>
            <a:endParaRPr b="0" lang="es-MX" sz="2800" spc="-1" strike="noStrike">
              <a:latin typeface="Arial"/>
            </a:endParaRPr>
          </a:p>
        </p:txBody>
      </p:sp>
      <p:sp>
        <p:nvSpPr>
          <p:cNvPr id="110"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45A531D-95BE-432A-96B0-2E65F120573B}" type="slidenum">
              <a:rPr b="0" lang="es-MX" sz="1200" spc="-1" strike="noStrike">
                <a:solidFill>
                  <a:srgbClr val="ffffff"/>
                </a:solidFill>
                <a:latin typeface="Calibri"/>
                <a:ea typeface="DejaVu Sans"/>
              </a:rPr>
              <a:t>1</a:t>
            </a:fld>
            <a:endParaRPr b="0" lang="es-MX" sz="1200" spc="-1" strike="noStrike">
              <a:latin typeface="Arial"/>
            </a:endParaRPr>
          </a:p>
        </p:txBody>
      </p:sp>
      <p:sp>
        <p:nvSpPr>
          <p:cNvPr id="111"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12"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ffffff"/>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graphicFrame>
        <p:nvGraphicFramePr>
          <p:cNvPr id="113" name="Table 5"/>
          <p:cNvGraphicFramePr/>
          <p:nvPr/>
        </p:nvGraphicFramePr>
        <p:xfrm>
          <a:off x="216000" y="1994760"/>
          <a:ext cx="8855640" cy="3201840"/>
        </p:xfrm>
        <a:graphic>
          <a:graphicData uri="http://schemas.openxmlformats.org/drawingml/2006/table">
            <a:tbl>
              <a:tblPr/>
              <a:tblGrid>
                <a:gridCol w="1611000"/>
                <a:gridCol w="2190600"/>
                <a:gridCol w="1359720"/>
                <a:gridCol w="3694680"/>
              </a:tblGrid>
              <a:tr h="403920">
                <a:tc>
                  <a:txBody>
                    <a:bodyPr lIns="90000" rIns="90000">
                      <a:noAutofit/>
                    </a:bodyPr>
                    <a:p>
                      <a:pPr>
                        <a:lnSpc>
                          <a:spcPct val="100000"/>
                        </a:lnSpc>
                      </a:pPr>
                      <a:r>
                        <a:rPr b="1" lang="es-MX" sz="1800" spc="-1" strike="noStrike">
                          <a:latin typeface="Arial"/>
                        </a:rPr>
                        <a:t>Fuente</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s-MX" sz="1800" spc="-1" strike="noStrike">
                          <a:latin typeface="Arial"/>
                        </a:rPr>
                        <a:t>Descripción</a:t>
                      </a:r>
                      <a:endParaRPr b="0" lang="es-MX" sz="18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s-MX" sz="1800" spc="-1" strike="noStrike">
                          <a:latin typeface="Arial"/>
                        </a:rPr>
                        <a:t>Registros</a:t>
                      </a:r>
                      <a:endParaRPr b="0" lang="es-MX" sz="18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s-MX" sz="1800" spc="-1" strike="noStrike">
                          <a:latin typeface="Arial"/>
                        </a:rPr>
                        <a:t>Resolución</a:t>
                      </a:r>
                      <a:endParaRPr b="0" lang="es-MX" sz="1800" spc="-1" strike="noStrike">
                        <a:latin typeface="Arial"/>
                      </a:endParaRPr>
                    </a:p>
                  </a:txBody>
                  <a:tcPr marL="90000" marR="90000">
                    <a:solidFill>
                      <a:srgbClr val="b3b3b3"/>
                    </a:solidFill>
                  </a:tcPr>
                </a:tc>
              </a:tr>
              <a:tr h="1398960">
                <a:tc>
                  <a:tcPr marL="90000" marR="90000">
                    <a:lnL w="720">
                      <a:solidFill>
                        <a:srgbClr val="ffffff"/>
                      </a:solidFill>
                    </a:lnL>
                    <a:lnR w="720">
                      <a:solidFill>
                        <a:srgbClr val="ffffff"/>
                      </a:solidFill>
                    </a:lnR>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Sensor Bosch para medir contaminantes en interior.</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+2 Millones</a:t>
                      </a:r>
                      <a:endParaRPr b="0" lang="es-MX" sz="18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cccccc"/>
                    </a:solidFill>
                  </a:tcPr>
                </a:tc>
                <a:tc>
                  <a:txBody>
                    <a:bodyPr lIns="90000" rIns="90000">
                      <a:noAutofit/>
                    </a:bodyPr>
                    <a:p>
                      <a:pPr marL="216000" indent="-214920">
                        <a:lnSpc>
                          <a:spcPct val="100000"/>
                        </a:lnSpc>
                        <a:buClr>
                          <a:srgbClr val="000000"/>
                        </a:buClr>
                        <a:buSzPct val="45000"/>
                        <a:buFont typeface="Wingdings" charset="2"/>
                        <a:buChar char=""/>
                      </a:pPr>
                      <a:r>
                        <a:rPr b="0" lang="es-MX" sz="1800" spc="-1" strike="noStrike">
                          <a:latin typeface="Arial"/>
                        </a:rPr>
                        <a:t>Cada 3 segundos</a:t>
                      </a:r>
                      <a:endParaRPr b="0" lang="es-MX" sz="1800" spc="-1" strike="noStrike">
                        <a:latin typeface="Arial"/>
                      </a:endParaRPr>
                    </a:p>
                  </a:txBody>
                  <a:tcPr marL="90000" marR="90000">
                    <a:solidFill>
                      <a:srgbClr val="cccccc"/>
                    </a:solidFill>
                  </a:tcPr>
                </a:tc>
              </a:tr>
              <a:tr h="1399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s-MX" sz="1800" spc="-1" strike="noStrike">
                          <a:latin typeface="Arial"/>
                        </a:rPr>
                        <a:t>Datos del Gobierno de las Estaciones de Monitoreo Ambiental.</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s-MX" sz="1800" spc="-1" strike="noStrike">
                          <a:latin typeface="Arial"/>
                        </a:rPr>
                        <a:t>+2,100 </a:t>
                      </a:r>
                      <a:endParaRPr b="0" lang="es-MX" sz="18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s-MX" sz="1800" spc="-1" strike="noStrike">
                          <a:latin typeface="Arial"/>
                        </a:rPr>
                        <a:t>Cada 60 segundos</a:t>
                      </a:r>
                      <a:endParaRPr b="0" lang="es-MX" sz="1800" spc="-1" strike="noStrike">
                        <a:latin typeface="Arial"/>
                      </a:endParaRPr>
                    </a:p>
                  </a:txBody>
                  <a:tcPr marL="90000" marR="90000">
                    <a:solidFill>
                      <a:srgbClr val="e6e6e6"/>
                    </a:solidFill>
                  </a:tcPr>
                </a:tc>
              </a:tr>
            </a:tbl>
          </a:graphicData>
        </a:graphic>
      </p:graphicFrame>
      <p:pic>
        <p:nvPicPr>
          <p:cNvPr id="114" name="" descr=""/>
          <p:cNvPicPr/>
          <p:nvPr/>
        </p:nvPicPr>
        <p:blipFill>
          <a:blip r:embed="rId1"/>
          <a:stretch/>
        </p:blipFill>
        <p:spPr>
          <a:xfrm>
            <a:off x="360000" y="2592000"/>
            <a:ext cx="1388520" cy="1006920"/>
          </a:xfrm>
          <a:prstGeom prst="rect">
            <a:avLst/>
          </a:prstGeom>
          <a:ln>
            <a:noFill/>
          </a:ln>
        </p:spPr>
      </p:pic>
      <p:pic>
        <p:nvPicPr>
          <p:cNvPr id="115" name="" descr=""/>
          <p:cNvPicPr/>
          <p:nvPr/>
        </p:nvPicPr>
        <p:blipFill>
          <a:blip r:embed="rId2"/>
          <a:stretch/>
        </p:blipFill>
        <p:spPr>
          <a:xfrm>
            <a:off x="-72000" y="3827160"/>
            <a:ext cx="2053080" cy="13683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16" name="CustomShape 1"/>
          <p:cNvSpPr/>
          <p:nvPr/>
        </p:nvSpPr>
        <p:spPr>
          <a:xfrm>
            <a:off x="304920" y="1752480"/>
            <a:ext cx="8442000" cy="4555080"/>
          </a:xfrm>
          <a:prstGeom prst="rect">
            <a:avLst/>
          </a:prstGeom>
          <a:noFill/>
          <a:ln w="9360">
            <a:noFill/>
          </a:ln>
        </p:spPr>
        <p:style>
          <a:lnRef idx="0"/>
          <a:fillRef idx="0"/>
          <a:effectRef idx="0"/>
          <a:fontRef idx="minor"/>
        </p:style>
        <p:txBody>
          <a:bodyPr lIns="90000" rIns="90000" tIns="45000" bIns="45000">
            <a:noAutofit/>
          </a:bodyPr>
          <a:p>
            <a:pPr>
              <a:lnSpc>
                <a:spcPct val="100000"/>
              </a:lnSpc>
              <a:spcBef>
                <a:spcPts val="479"/>
              </a:spcBef>
            </a:pPr>
            <a:r>
              <a:rPr b="0" i="1" lang="es-MX" sz="2400" spc="-1" strike="noStrike">
                <a:solidFill>
                  <a:srgbClr val="000000"/>
                </a:solidFill>
                <a:latin typeface="Times New Roman"/>
                <a:ea typeface="DejaVu Sans"/>
              </a:rPr>
              <a:t>Tenemos los siguientes de fuentes de datos:</a:t>
            </a:r>
            <a:endParaRPr b="0" lang="es-MX" sz="2400" spc="-1" strike="noStrike">
              <a:latin typeface="Arial"/>
            </a:endParaRPr>
          </a:p>
          <a:p>
            <a:pPr>
              <a:lnSpc>
                <a:spcPct val="100000"/>
              </a:lnSpc>
              <a:spcBef>
                <a:spcPts val="479"/>
              </a:spcBef>
            </a:pPr>
            <a:endParaRPr b="0" lang="es-MX" sz="2400" spc="-1" strike="noStrike">
              <a:latin typeface="Arial"/>
            </a:endParaRPr>
          </a:p>
          <a:p>
            <a:pPr marL="343080" indent="-341280">
              <a:lnSpc>
                <a:spcPct val="100000"/>
              </a:lnSpc>
              <a:spcBef>
                <a:spcPts val="479"/>
              </a:spcBef>
              <a:buSzPct val="100000"/>
              <a:buBlip>
                <a:blip r:embed="rId1"/>
              </a:buBlip>
            </a:pPr>
            <a:r>
              <a:rPr b="0" i="1" lang="es-MX" sz="2400" spc="-1" strike="noStrike">
                <a:solidFill>
                  <a:srgbClr val="000000"/>
                </a:solidFill>
                <a:latin typeface="Times New Roman"/>
                <a:ea typeface="DejaVu Sans"/>
              </a:rPr>
              <a:t>Sensor Bosch BME680: contamos aproximadamente con más de 2 millones de registros con lecturas del sensor cada 3 segundos.</a:t>
            </a:r>
            <a:endParaRPr b="0" lang="es-MX" sz="2400" spc="-1" strike="noStrike">
              <a:latin typeface="Arial"/>
            </a:endParaRPr>
          </a:p>
          <a:p>
            <a:pPr>
              <a:lnSpc>
                <a:spcPct val="100000"/>
              </a:lnSpc>
              <a:spcBef>
                <a:spcPts val="479"/>
              </a:spcBef>
            </a:pPr>
            <a:endParaRPr b="0" lang="es-MX" sz="2400" spc="-1" strike="noStrike">
              <a:latin typeface="Arial"/>
            </a:endParaRPr>
          </a:p>
          <a:p>
            <a:pPr marL="343080" indent="-341280">
              <a:lnSpc>
                <a:spcPct val="100000"/>
              </a:lnSpc>
              <a:spcBef>
                <a:spcPts val="479"/>
              </a:spcBef>
              <a:buSzPct val="100000"/>
              <a:buBlip>
                <a:blip r:embed="rId2"/>
              </a:buBlip>
            </a:pPr>
            <a:r>
              <a:rPr b="0" i="1" lang="es-MX" sz="2400" spc="-1" strike="noStrike">
                <a:solidFill>
                  <a:srgbClr val="000000"/>
                </a:solidFill>
                <a:latin typeface="Times New Roman"/>
                <a:ea typeface="DejaVu Sans"/>
              </a:rPr>
              <a:t>Datos Abiertos de la Calidad del Aire del Gobierno de la Ciudad de México: datos por hora de las estaciones de monitoreo del Gobierno.</a:t>
            </a:r>
            <a:endParaRPr b="0" lang="es-MX" sz="2400" spc="-1" strike="noStrike">
              <a:latin typeface="Arial"/>
            </a:endParaRPr>
          </a:p>
          <a:p>
            <a:pPr>
              <a:lnSpc>
                <a:spcPct val="100000"/>
              </a:lnSpc>
              <a:spcBef>
                <a:spcPts val="479"/>
              </a:spcBef>
            </a:pPr>
            <a:endParaRPr b="0" lang="es-MX" sz="2400" spc="-1" strike="noStrike">
              <a:latin typeface="Arial"/>
            </a:endParaRPr>
          </a:p>
          <a:p>
            <a:pPr marL="343080" indent="-341280">
              <a:lnSpc>
                <a:spcPct val="100000"/>
              </a:lnSpc>
              <a:spcBef>
                <a:spcPts val="479"/>
              </a:spcBef>
              <a:buSzPct val="100000"/>
              <a:buBlip>
                <a:blip r:embed="rId3"/>
              </a:buBlip>
            </a:pPr>
            <a:r>
              <a:rPr b="0" i="1" lang="es-MX" sz="2400" spc="-1" strike="noStrike">
                <a:solidFill>
                  <a:srgbClr val="000000"/>
                </a:solidFill>
                <a:latin typeface="Times New Roman"/>
                <a:ea typeface="DejaVu Sans"/>
              </a:rPr>
              <a:t>Datos de otras estaciones meteorológicas de la Ciudad.</a:t>
            </a:r>
            <a:endParaRPr b="0" lang="es-MX" sz="2400" spc="-1" strike="noStrike">
              <a:latin typeface="Arial"/>
            </a:endParaRPr>
          </a:p>
        </p:txBody>
      </p:sp>
      <p:sp>
        <p:nvSpPr>
          <p:cNvPr id="117" name="CustomShape 2"/>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Introducción: Fuente de datos</a:t>
            </a:r>
            <a:endParaRPr b="0" lang="es-MX" sz="2800" spc="-1" strike="noStrike">
              <a:latin typeface="Arial"/>
            </a:endParaRPr>
          </a:p>
        </p:txBody>
      </p:sp>
      <p:sp>
        <p:nvSpPr>
          <p:cNvPr id="118" name="CustomShape 3"/>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75E8BC4-8EDD-4D22-901F-0C8271F60619}" type="slidenum">
              <a:rPr b="0" lang="es-MX" sz="1200" spc="-1" strike="noStrike">
                <a:solidFill>
                  <a:srgbClr val="ffffff"/>
                </a:solidFill>
                <a:latin typeface="Calibri"/>
                <a:ea typeface="DejaVu Sans"/>
              </a:rPr>
              <a:t>1</a:t>
            </a:fld>
            <a:endParaRPr b="0" lang="es-MX" sz="1200" spc="-1" strike="noStrike">
              <a:latin typeface="Arial"/>
            </a:endParaRPr>
          </a:p>
        </p:txBody>
      </p:sp>
      <p:sp>
        <p:nvSpPr>
          <p:cNvPr id="119" name="CustomShape 4"/>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20" name="CustomShape 5"/>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ffffff"/>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21" name="CustomShape 1"/>
          <p:cNvSpPr/>
          <p:nvPr/>
        </p:nvSpPr>
        <p:spPr>
          <a:xfrm>
            <a:off x="304920" y="1752480"/>
            <a:ext cx="8442000" cy="4555080"/>
          </a:xfrm>
          <a:prstGeom prst="rect">
            <a:avLst/>
          </a:prstGeom>
          <a:noFill/>
          <a:ln w="9360">
            <a:noFill/>
          </a:ln>
        </p:spPr>
        <p:style>
          <a:lnRef idx="0"/>
          <a:fillRef idx="0"/>
          <a:effectRef idx="0"/>
          <a:fontRef idx="minor"/>
        </p:style>
        <p:txBody>
          <a:bodyPr lIns="90000" rIns="90000" tIns="45000" bIns="45000">
            <a:noAutofit/>
          </a:bodyPr>
          <a:p>
            <a:pPr marL="343080" indent="-341280">
              <a:lnSpc>
                <a:spcPct val="100000"/>
              </a:lnSpc>
              <a:spcBef>
                <a:spcPts val="479"/>
              </a:spcBef>
              <a:buSzPct val="100000"/>
              <a:buBlip>
                <a:blip r:embed="rId1"/>
              </a:buBlip>
            </a:pPr>
            <a:r>
              <a:rPr b="0" i="1" lang="es-MX" sz="2400" spc="-1" strike="noStrike">
                <a:solidFill>
                  <a:srgbClr val="000000"/>
                </a:solidFill>
                <a:latin typeface="Times New Roman"/>
                <a:ea typeface="DejaVu Sans"/>
              </a:rPr>
              <a:t>Datos del Gobierno: no se actualiza de manera constante.</a:t>
            </a:r>
            <a:endParaRPr b="0" lang="es-MX" sz="2400" spc="-1" strike="noStrike">
              <a:latin typeface="Arial"/>
            </a:endParaRPr>
          </a:p>
          <a:p>
            <a:pPr marL="343080" indent="-341280">
              <a:lnSpc>
                <a:spcPct val="100000"/>
              </a:lnSpc>
              <a:spcBef>
                <a:spcPts val="479"/>
              </a:spcBef>
              <a:buSzPct val="100000"/>
              <a:buBlip>
                <a:blip r:embed="rId2"/>
              </a:buBlip>
            </a:pPr>
            <a:r>
              <a:rPr b="0" i="1" lang="es-MX" sz="2400" spc="-1" strike="noStrike">
                <a:solidFill>
                  <a:srgbClr val="000000"/>
                </a:solidFill>
                <a:latin typeface="Times New Roman"/>
                <a:ea typeface="DejaVu Sans"/>
              </a:rPr>
              <a:t>Datos meteorológicos de terceros: Tienen costo.</a:t>
            </a:r>
            <a:endParaRPr b="0" lang="es-MX" sz="2400" spc="-1" strike="noStrike">
              <a:latin typeface="Arial"/>
            </a:endParaRPr>
          </a:p>
          <a:p>
            <a:pPr marL="343080" indent="-341280">
              <a:lnSpc>
                <a:spcPct val="100000"/>
              </a:lnSpc>
              <a:spcBef>
                <a:spcPts val="479"/>
              </a:spcBef>
              <a:buSzPct val="100000"/>
              <a:buBlip>
                <a:blip r:embed="rId3"/>
              </a:buBlip>
            </a:pPr>
            <a:r>
              <a:rPr b="0" i="1" lang="es-MX" sz="2400" spc="-1" strike="noStrike">
                <a:solidFill>
                  <a:srgbClr val="000000"/>
                </a:solidFill>
                <a:latin typeface="Times New Roman"/>
                <a:ea typeface="DejaVu Sans"/>
              </a:rPr>
              <a:t>Precisión y manipulación de los datos de nuestras fuentes de datos.</a:t>
            </a:r>
            <a:endParaRPr b="0" lang="es-MX" sz="2400" spc="-1" strike="noStrike">
              <a:latin typeface="Arial"/>
            </a:endParaRPr>
          </a:p>
          <a:p>
            <a:pPr marL="343080" indent="-341280">
              <a:lnSpc>
                <a:spcPct val="100000"/>
              </a:lnSpc>
              <a:spcBef>
                <a:spcPts val="479"/>
              </a:spcBef>
              <a:buSzPct val="100000"/>
              <a:buBlip>
                <a:blip r:embed="rId4"/>
              </a:buBlip>
            </a:pPr>
            <a:r>
              <a:rPr b="0" i="1" lang="es-MX" sz="2400" spc="-1" strike="noStrike">
                <a:solidFill>
                  <a:srgbClr val="000000"/>
                </a:solidFill>
                <a:latin typeface="Times New Roman"/>
                <a:ea typeface="DejaVu Sans"/>
              </a:rPr>
              <a:t>Estabilidad y precisión de la toma de registros en el sensor. Tuvimos interrupciones del suministro eléctrico.</a:t>
            </a:r>
            <a:endParaRPr b="0" lang="es-MX" sz="2400" spc="-1" strike="noStrike">
              <a:latin typeface="Arial"/>
            </a:endParaRPr>
          </a:p>
          <a:p>
            <a:pPr marL="343080" indent="-341280">
              <a:lnSpc>
                <a:spcPct val="100000"/>
              </a:lnSpc>
              <a:spcBef>
                <a:spcPts val="479"/>
              </a:spcBef>
              <a:buSzPct val="100000"/>
              <a:buBlip>
                <a:blip r:embed="rId5"/>
              </a:buBlip>
            </a:pPr>
            <a:r>
              <a:rPr b="0" i="1" lang="es-MX" sz="2400" spc="-1" strike="noStrike">
                <a:solidFill>
                  <a:srgbClr val="000000"/>
                </a:solidFill>
                <a:latin typeface="Times New Roman"/>
                <a:ea typeface="DejaVu Sans"/>
              </a:rPr>
              <a:t>Algoritmo cerrado del sensor para convertir de la variable gasResistance a la variable IAQ; el cual es cerrado.</a:t>
            </a:r>
            <a:endParaRPr b="0" lang="es-MX" sz="2400" spc="-1" strike="noStrike">
              <a:latin typeface="Arial"/>
            </a:endParaRPr>
          </a:p>
        </p:txBody>
      </p:sp>
      <p:sp>
        <p:nvSpPr>
          <p:cNvPr id="122" name="CustomShape 2"/>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Introducción: Problemáticas</a:t>
            </a:r>
            <a:endParaRPr b="0" lang="es-MX" sz="2800" spc="-1" strike="noStrike">
              <a:latin typeface="Arial"/>
            </a:endParaRPr>
          </a:p>
        </p:txBody>
      </p:sp>
      <p:sp>
        <p:nvSpPr>
          <p:cNvPr id="123" name="CustomShape 3"/>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5C95CC2-E96C-4631-979E-CE6244806CB9}" type="slidenum">
              <a:rPr b="0" lang="es-MX" sz="1200" spc="-1" strike="noStrike">
                <a:solidFill>
                  <a:srgbClr val="ffffff"/>
                </a:solidFill>
                <a:latin typeface="Calibri"/>
                <a:ea typeface="DejaVu Sans"/>
              </a:rPr>
              <a:t>1</a:t>
            </a:fld>
            <a:endParaRPr b="0" lang="es-MX" sz="1200" spc="-1" strike="noStrike">
              <a:latin typeface="Arial"/>
            </a:endParaRPr>
          </a:p>
        </p:txBody>
      </p:sp>
      <p:sp>
        <p:nvSpPr>
          <p:cNvPr id="124" name="CustomShape 4"/>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25" name="CustomShape 5"/>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Introducción: Variables.</a:t>
            </a:r>
            <a:endParaRPr b="0" lang="es-MX" sz="2800" spc="-1" strike="noStrike">
              <a:latin typeface="Arial"/>
            </a:endParaRPr>
          </a:p>
        </p:txBody>
      </p:sp>
      <p:sp>
        <p:nvSpPr>
          <p:cNvPr id="127" name="CustomShape 2"/>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70D799B-FC8D-4C69-B79A-DE583AFCB883}" type="slidenum">
              <a:rPr b="0" lang="es-MX" sz="1200" spc="-1" strike="noStrike">
                <a:solidFill>
                  <a:srgbClr val="ffffff"/>
                </a:solidFill>
                <a:latin typeface="Calibri"/>
                <a:ea typeface="DejaVu Sans"/>
              </a:rPr>
              <a:t>1</a:t>
            </a:fld>
            <a:endParaRPr b="0" lang="es-MX" sz="1200" spc="-1" strike="noStrike">
              <a:latin typeface="Arial"/>
            </a:endParaRPr>
          </a:p>
        </p:txBody>
      </p:sp>
      <p:sp>
        <p:nvSpPr>
          <p:cNvPr id="128" name="CustomShape 3"/>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29" name="CustomShape 4"/>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graphicFrame>
        <p:nvGraphicFramePr>
          <p:cNvPr id="130" name="Table 5"/>
          <p:cNvGraphicFramePr/>
          <p:nvPr/>
        </p:nvGraphicFramePr>
        <p:xfrm>
          <a:off x="1080000" y="1692000"/>
          <a:ext cx="7919280" cy="4708440"/>
        </p:xfrm>
        <a:graphic>
          <a:graphicData uri="http://schemas.openxmlformats.org/drawingml/2006/table">
            <a:tbl>
              <a:tblPr/>
              <a:tblGrid>
                <a:gridCol w="1980000"/>
                <a:gridCol w="1980000"/>
                <a:gridCol w="1980000"/>
                <a:gridCol w="1979280"/>
              </a:tblGrid>
              <a:tr h="563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s-MX" sz="1800" spc="-1" strike="noStrike">
                          <a:latin typeface="Arial"/>
                        </a:rPr>
                        <a:t>Variable</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s-MX" sz="1800" spc="-1" strike="noStrike">
                          <a:latin typeface="Arial"/>
                        </a:rPr>
                        <a:t>Rango de Valores</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s-MX" sz="1800" spc="-1" strike="noStrike">
                          <a:latin typeface="Arial"/>
                        </a:rPr>
                        <a:t>Tipo de Variable</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63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Temperatura</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-40C - 85C</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Continua</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63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s-MX" sz="1800" spc="-1" strike="noStrike">
                          <a:latin typeface="Arial"/>
                        </a:rPr>
                        <a:t>Humedad</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s-MX" sz="1800" spc="-1" strike="noStrike">
                          <a:latin typeface="Arial"/>
                        </a:rPr>
                        <a:t>10 - 95%</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s-MX" sz="1800" spc="-1" strike="noStrike">
                          <a:latin typeface="Arial"/>
                        </a:rPr>
                        <a:t>Continua</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63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Presion Atmosférica</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300 hPa - </a:t>
                      </a:r>
                      <a:endParaRPr b="0" lang="es-MX" sz="1800" spc="-1" strike="noStrike">
                        <a:latin typeface="Arial"/>
                      </a:endParaRPr>
                    </a:p>
                    <a:p>
                      <a:pPr>
                        <a:lnSpc>
                          <a:spcPct val="100000"/>
                        </a:lnSpc>
                      </a:pPr>
                      <a:r>
                        <a:rPr b="0" lang="es-MX" sz="1800" spc="-1" strike="noStrike">
                          <a:latin typeface="Arial"/>
                        </a:rPr>
                        <a:t>1100 hPa</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Continua</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63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s-MX" sz="1800" spc="-1" strike="noStrike">
                          <a:latin typeface="Arial"/>
                        </a:rPr>
                        <a:t>Fechas y Hora</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s-MX" sz="1800" spc="-1" strike="noStrike">
                          <a:latin typeface="Arial"/>
                        </a:rPr>
                        <a:t>12/02/2021 - </a:t>
                      </a:r>
                      <a:endParaRPr b="0" lang="es-MX" sz="1800" spc="-1" strike="noStrike">
                        <a:latin typeface="Arial"/>
                      </a:endParaRPr>
                    </a:p>
                    <a:p>
                      <a:pPr>
                        <a:lnSpc>
                          <a:spcPct val="100000"/>
                        </a:lnSpc>
                      </a:pPr>
                      <a:r>
                        <a:rPr b="0" lang="es-MX" sz="1800" spc="-1" strike="noStrike">
                          <a:latin typeface="Arial"/>
                        </a:rPr>
                        <a:t>24/04/2021</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s-MX" sz="1800" spc="-1" strike="noStrike">
                          <a:latin typeface="Arial"/>
                        </a:rPr>
                        <a:t>*</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63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Contaminantes</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ppm principalmente.</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Discreta</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63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s-MX" sz="1800" spc="-1" strike="noStrike">
                          <a:latin typeface="Arial"/>
                        </a:rPr>
                        <a:t>Resistencia del Gas</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s-MX" sz="1800" spc="-1" strike="noStrike">
                          <a:latin typeface="Arial"/>
                        </a:rPr>
                        <a:t>0 Ohms -</a:t>
                      </a:r>
                      <a:endParaRPr b="0" lang="es-MX" sz="1800" spc="-1" strike="noStrike">
                        <a:latin typeface="Arial"/>
                      </a:endParaRPr>
                    </a:p>
                    <a:p>
                      <a:pPr>
                        <a:lnSpc>
                          <a:spcPct val="100000"/>
                        </a:lnSpc>
                      </a:pPr>
                      <a:r>
                        <a:rPr b="0" lang="es-MX" sz="1800" spc="-1" strike="noStrike">
                          <a:latin typeface="Arial"/>
                        </a:rPr>
                        <a:t>3 Mega Ohms</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s-MX" sz="1800" spc="-1" strike="noStrike">
                          <a:latin typeface="Arial"/>
                        </a:rPr>
                        <a:t>Continua</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655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IAQ</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0 - 500 IAQ</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s-MX" sz="1800" spc="-1" strike="noStrike">
                          <a:latin typeface="Arial"/>
                        </a:rPr>
                        <a:t>Continua</a:t>
                      </a:r>
                      <a:endParaRPr b="0" lang="es-MX"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pSp>
        <p:nvGrpSpPr>
          <p:cNvPr id="131" name="Group 6"/>
          <p:cNvGrpSpPr/>
          <p:nvPr/>
        </p:nvGrpSpPr>
        <p:grpSpPr>
          <a:xfrm>
            <a:off x="144000" y="2304000"/>
            <a:ext cx="2682000" cy="4032000"/>
            <a:chOff x="144000" y="2304000"/>
            <a:chExt cx="2682000" cy="4032000"/>
          </a:xfrm>
        </p:grpSpPr>
        <p:pic>
          <p:nvPicPr>
            <p:cNvPr id="132" name="" descr=""/>
            <p:cNvPicPr/>
            <p:nvPr/>
          </p:nvPicPr>
          <p:blipFill>
            <a:blip r:embed="rId1"/>
            <a:stretch/>
          </p:blipFill>
          <p:spPr>
            <a:xfrm>
              <a:off x="1224000" y="2322000"/>
              <a:ext cx="718920" cy="521280"/>
            </a:xfrm>
            <a:prstGeom prst="rect">
              <a:avLst/>
            </a:prstGeom>
            <a:ln>
              <a:noFill/>
            </a:ln>
          </p:spPr>
        </p:pic>
        <p:pic>
          <p:nvPicPr>
            <p:cNvPr id="133" name="" descr=""/>
            <p:cNvPicPr/>
            <p:nvPr/>
          </p:nvPicPr>
          <p:blipFill>
            <a:blip r:embed="rId2"/>
            <a:stretch/>
          </p:blipFill>
          <p:spPr>
            <a:xfrm>
              <a:off x="1224000" y="2898000"/>
              <a:ext cx="718920" cy="521280"/>
            </a:xfrm>
            <a:prstGeom prst="rect">
              <a:avLst/>
            </a:prstGeom>
            <a:ln>
              <a:noFill/>
            </a:ln>
          </p:spPr>
        </p:pic>
        <p:pic>
          <p:nvPicPr>
            <p:cNvPr id="134" name="" descr=""/>
            <p:cNvPicPr/>
            <p:nvPr/>
          </p:nvPicPr>
          <p:blipFill>
            <a:blip r:embed="rId3"/>
            <a:stretch/>
          </p:blipFill>
          <p:spPr>
            <a:xfrm>
              <a:off x="1224000" y="3474000"/>
              <a:ext cx="718920" cy="521280"/>
            </a:xfrm>
            <a:prstGeom prst="rect">
              <a:avLst/>
            </a:prstGeom>
            <a:ln>
              <a:noFill/>
            </a:ln>
          </p:spPr>
        </p:pic>
        <p:pic>
          <p:nvPicPr>
            <p:cNvPr id="135" name="" descr=""/>
            <p:cNvPicPr/>
            <p:nvPr/>
          </p:nvPicPr>
          <p:blipFill>
            <a:blip r:embed="rId4"/>
            <a:stretch/>
          </p:blipFill>
          <p:spPr>
            <a:xfrm>
              <a:off x="1224000" y="5220000"/>
              <a:ext cx="718920" cy="521280"/>
            </a:xfrm>
            <a:prstGeom prst="rect">
              <a:avLst/>
            </a:prstGeom>
            <a:ln>
              <a:noFill/>
            </a:ln>
          </p:spPr>
        </p:pic>
        <p:pic>
          <p:nvPicPr>
            <p:cNvPr id="136" name="" descr=""/>
            <p:cNvPicPr/>
            <p:nvPr/>
          </p:nvPicPr>
          <p:blipFill>
            <a:blip r:embed="rId5"/>
            <a:stretch/>
          </p:blipFill>
          <p:spPr>
            <a:xfrm>
              <a:off x="1224000" y="5804280"/>
              <a:ext cx="718920" cy="521280"/>
            </a:xfrm>
            <a:prstGeom prst="rect">
              <a:avLst/>
            </a:prstGeom>
            <a:ln>
              <a:noFill/>
            </a:ln>
          </p:spPr>
        </p:pic>
        <p:pic>
          <p:nvPicPr>
            <p:cNvPr id="137" name="" descr=""/>
            <p:cNvPicPr/>
            <p:nvPr/>
          </p:nvPicPr>
          <p:blipFill>
            <a:blip r:embed="rId6"/>
            <a:stretch/>
          </p:blipFill>
          <p:spPr>
            <a:xfrm>
              <a:off x="2088000" y="4079520"/>
              <a:ext cx="738000" cy="491760"/>
            </a:xfrm>
            <a:prstGeom prst="rect">
              <a:avLst/>
            </a:prstGeom>
            <a:ln>
              <a:noFill/>
            </a:ln>
          </p:spPr>
        </p:pic>
        <p:pic>
          <p:nvPicPr>
            <p:cNvPr id="138" name="" descr=""/>
            <p:cNvPicPr/>
            <p:nvPr/>
          </p:nvPicPr>
          <p:blipFill>
            <a:blip r:embed="rId7"/>
            <a:stretch/>
          </p:blipFill>
          <p:spPr>
            <a:xfrm>
              <a:off x="1224000" y="4032000"/>
              <a:ext cx="718920" cy="521280"/>
            </a:xfrm>
            <a:prstGeom prst="rect">
              <a:avLst/>
            </a:prstGeom>
            <a:ln>
              <a:noFill/>
            </a:ln>
          </p:spPr>
        </p:pic>
        <p:pic>
          <p:nvPicPr>
            <p:cNvPr id="139" name="" descr=""/>
            <p:cNvPicPr/>
            <p:nvPr/>
          </p:nvPicPr>
          <p:blipFill>
            <a:blip r:embed="rId8"/>
            <a:stretch/>
          </p:blipFill>
          <p:spPr>
            <a:xfrm>
              <a:off x="2088000" y="4716000"/>
              <a:ext cx="738000" cy="491760"/>
            </a:xfrm>
            <a:prstGeom prst="rect">
              <a:avLst/>
            </a:prstGeom>
            <a:ln>
              <a:noFill/>
            </a:ln>
          </p:spPr>
        </p:pic>
        <p:sp>
          <p:nvSpPr>
            <p:cNvPr id="140" name="CustomShape 7"/>
            <p:cNvSpPr/>
            <p:nvPr/>
          </p:nvSpPr>
          <p:spPr>
            <a:xfrm>
              <a:off x="792000" y="2304000"/>
              <a:ext cx="216000" cy="2808000"/>
            </a:xfrm>
            <a:custGeom>
              <a:avLst/>
              <a:gdLst/>
              <a:ahLst/>
              <a:rect l="0" t="0" r="r" b="b"/>
              <a:pathLst>
                <a:path w="602" h="7802">
                  <a:moveTo>
                    <a:pt x="601" y="0"/>
                  </a:moveTo>
                  <a:cubicBezTo>
                    <a:pt x="450" y="0"/>
                    <a:pt x="300" y="325"/>
                    <a:pt x="300" y="650"/>
                  </a:cubicBezTo>
                  <a:lnTo>
                    <a:pt x="300" y="3250"/>
                  </a:lnTo>
                  <a:cubicBezTo>
                    <a:pt x="300" y="3575"/>
                    <a:pt x="150" y="3900"/>
                    <a:pt x="0" y="3900"/>
                  </a:cubicBezTo>
                  <a:cubicBezTo>
                    <a:pt x="150" y="3900"/>
                    <a:pt x="300" y="4225"/>
                    <a:pt x="300" y="4550"/>
                  </a:cubicBezTo>
                  <a:lnTo>
                    <a:pt x="300" y="7150"/>
                  </a:lnTo>
                  <a:cubicBezTo>
                    <a:pt x="300" y="7475"/>
                    <a:pt x="450" y="7801"/>
                    <a:pt x="601" y="7801"/>
                  </a:cubicBezTo>
                </a:path>
              </a:pathLst>
            </a:custGeom>
            <a:noFill/>
            <a:ln>
              <a:solidFill>
                <a:srgbClr val="3465a4"/>
              </a:solidFill>
            </a:ln>
          </p:spPr>
          <p:style>
            <a:lnRef idx="0"/>
            <a:fillRef idx="0"/>
            <a:effectRef idx="0"/>
            <a:fontRef idx="minor"/>
          </p:style>
        </p:sp>
        <p:sp>
          <p:nvSpPr>
            <p:cNvPr id="141" name="CustomShape 8"/>
            <p:cNvSpPr/>
            <p:nvPr/>
          </p:nvSpPr>
          <p:spPr>
            <a:xfrm>
              <a:off x="792000" y="5256000"/>
              <a:ext cx="216000" cy="1080000"/>
            </a:xfrm>
            <a:custGeom>
              <a:avLst/>
              <a:gdLst/>
              <a:ahLst/>
              <a:rect l="0" t="0" r="r" b="b"/>
              <a:pathLst>
                <a:path w="602" h="3002">
                  <a:moveTo>
                    <a:pt x="601" y="0"/>
                  </a:moveTo>
                  <a:cubicBezTo>
                    <a:pt x="450" y="0"/>
                    <a:pt x="300" y="125"/>
                    <a:pt x="300" y="250"/>
                  </a:cubicBezTo>
                  <a:lnTo>
                    <a:pt x="300" y="1250"/>
                  </a:lnTo>
                  <a:cubicBezTo>
                    <a:pt x="300" y="1375"/>
                    <a:pt x="150" y="1500"/>
                    <a:pt x="0" y="1500"/>
                  </a:cubicBezTo>
                  <a:cubicBezTo>
                    <a:pt x="150" y="1500"/>
                    <a:pt x="300" y="1625"/>
                    <a:pt x="300" y="1750"/>
                  </a:cubicBezTo>
                  <a:lnTo>
                    <a:pt x="300" y="2750"/>
                  </a:lnTo>
                  <a:cubicBezTo>
                    <a:pt x="300" y="2875"/>
                    <a:pt x="450" y="3001"/>
                    <a:pt x="601" y="3001"/>
                  </a:cubicBezTo>
                </a:path>
              </a:pathLst>
            </a:custGeom>
            <a:noFill/>
            <a:ln>
              <a:solidFill>
                <a:srgbClr val="3465a4"/>
              </a:solidFill>
            </a:ln>
          </p:spPr>
          <p:style>
            <a:lnRef idx="0"/>
            <a:fillRef idx="0"/>
            <a:effectRef idx="0"/>
            <a:fontRef idx="minor"/>
          </p:style>
        </p:sp>
        <p:sp>
          <p:nvSpPr>
            <p:cNvPr id="142" name="TextShape 9"/>
            <p:cNvSpPr txBox="1"/>
            <p:nvPr/>
          </p:nvSpPr>
          <p:spPr>
            <a:xfrm>
              <a:off x="144000" y="3384000"/>
              <a:ext cx="576000" cy="550440"/>
            </a:xfrm>
            <a:prstGeom prst="rect">
              <a:avLst/>
            </a:prstGeom>
            <a:noFill/>
            <a:ln>
              <a:noFill/>
            </a:ln>
          </p:spPr>
          <p:txBody>
            <a:bodyPr lIns="90000" rIns="90000" tIns="45000" bIns="45000">
              <a:spAutoFit/>
            </a:bodyPr>
            <a:p>
              <a:r>
                <a:rPr b="0" lang="es-MX" sz="3600" spc="-1" strike="noStrike">
                  <a:latin typeface="MathJax_Caligraphic"/>
                </a:rPr>
                <a:t>X</a:t>
              </a:r>
              <a:endParaRPr b="0" lang="es-MX" sz="3600" spc="-1" strike="noStrike">
                <a:latin typeface="MathJax_Caligraphic"/>
              </a:endParaRPr>
            </a:p>
          </p:txBody>
        </p:sp>
        <p:sp>
          <p:nvSpPr>
            <p:cNvPr id="143" name="TextShape 10"/>
            <p:cNvSpPr txBox="1"/>
            <p:nvPr/>
          </p:nvSpPr>
          <p:spPr>
            <a:xfrm>
              <a:off x="144000" y="5472000"/>
              <a:ext cx="576000" cy="550440"/>
            </a:xfrm>
            <a:prstGeom prst="rect">
              <a:avLst/>
            </a:prstGeom>
            <a:noFill/>
            <a:ln>
              <a:noFill/>
            </a:ln>
          </p:spPr>
          <p:txBody>
            <a:bodyPr lIns="90000" rIns="90000" tIns="45000" bIns="45000">
              <a:spAutoFit/>
            </a:bodyPr>
            <a:p>
              <a:r>
                <a:rPr b="0" lang="es-MX" sz="3600" spc="-1" strike="noStrike">
                  <a:latin typeface="MathJax_Caligraphic"/>
                </a:rPr>
                <a:t>Y</a:t>
              </a:r>
              <a:endParaRPr b="0" lang="es-MX" sz="3600" spc="-1" strike="noStrike">
                <a:latin typeface="MathJax_Caligraphic"/>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4" name="CustomShape 1"/>
          <p:cNvSpPr/>
          <p:nvPr/>
        </p:nvSpPr>
        <p:spPr>
          <a:xfrm>
            <a:off x="251640" y="1730160"/>
            <a:ext cx="8442000" cy="4555080"/>
          </a:xfrm>
          <a:prstGeom prst="rect">
            <a:avLst/>
          </a:prstGeom>
          <a:noFill/>
          <a:ln w="9360">
            <a:noFill/>
          </a:ln>
        </p:spPr>
        <p:style>
          <a:lnRef idx="0"/>
          <a:fillRef idx="0"/>
          <a:effectRef idx="0"/>
          <a:fontRef idx="minor"/>
        </p:style>
        <p:txBody>
          <a:bodyPr lIns="90000" rIns="90000" tIns="45000" bIns="45000">
            <a:noAutofit/>
          </a:bodyPr>
          <a:p>
            <a:pPr marL="343080" indent="-341280">
              <a:lnSpc>
                <a:spcPct val="100000"/>
              </a:lnSpc>
              <a:spcBef>
                <a:spcPts val="400"/>
              </a:spcBef>
              <a:buSzPct val="100101"/>
              <a:buBlip>
                <a:blip r:embed="rId1"/>
              </a:buBlip>
            </a:pPr>
            <a:r>
              <a:rPr b="1" i="1" lang="es-MX" sz="2000" spc="-1" strike="noStrike">
                <a:solidFill>
                  <a:srgbClr val="000000"/>
                </a:solidFill>
                <a:latin typeface="Times New Roman"/>
                <a:ea typeface="DejaVu Sans"/>
              </a:rPr>
              <a:t>IAQ</a:t>
            </a:r>
            <a:r>
              <a:rPr b="0" i="1" lang="es-MX" sz="2000" spc="-1" strike="noStrike">
                <a:solidFill>
                  <a:srgbClr val="000000"/>
                </a:solidFill>
                <a:latin typeface="Times New Roman"/>
                <a:ea typeface="DejaVu Sans"/>
              </a:rPr>
              <a:t>: variable numérica medida en el índice de calidad del aire americano en interior con una resolución de 1 IAQ. La precisión del sensor variable que no excede 5% se guarda en una variable independiente.</a:t>
            </a:r>
            <a:endParaRPr b="0" lang="es-MX" sz="2000" spc="-1" strike="noStrike">
              <a:latin typeface="Arial"/>
            </a:endParaRPr>
          </a:p>
          <a:p>
            <a:pPr marL="343080" indent="-341280">
              <a:lnSpc>
                <a:spcPct val="100000"/>
              </a:lnSpc>
              <a:spcBef>
                <a:spcPts val="400"/>
              </a:spcBef>
              <a:buSzPct val="100101"/>
              <a:buBlip>
                <a:blip r:embed="rId2"/>
              </a:buBlip>
            </a:pPr>
            <a:r>
              <a:rPr b="1" i="1" lang="es-MX" sz="2000" spc="-1" strike="noStrike">
                <a:solidFill>
                  <a:srgbClr val="000000"/>
                </a:solidFill>
                <a:latin typeface="Times New Roman"/>
                <a:ea typeface="DejaVu Sans"/>
              </a:rPr>
              <a:t>Resistencia del Gas</a:t>
            </a:r>
            <a:r>
              <a:rPr b="0" i="1" lang="es-MX" sz="2000" spc="-1" strike="noStrike">
                <a:solidFill>
                  <a:srgbClr val="000000"/>
                </a:solidFill>
                <a:latin typeface="Times New Roman"/>
                <a:ea typeface="DejaVu Sans"/>
              </a:rPr>
              <a:t>: variable numérica de la resistencia eléctrica opuesta al elemento sensible del sensor medida en Ohms. </a:t>
            </a:r>
            <a:endParaRPr b="0" lang="es-MX" sz="2000" spc="-1" strike="noStrike">
              <a:latin typeface="Arial"/>
            </a:endParaRPr>
          </a:p>
        </p:txBody>
      </p:sp>
      <p:sp>
        <p:nvSpPr>
          <p:cNvPr id="145" name="CustomShape 2"/>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Introducción: Variables a Predecir.</a:t>
            </a:r>
            <a:endParaRPr b="0" lang="es-MX" sz="2800" spc="-1" strike="noStrike">
              <a:latin typeface="Arial"/>
            </a:endParaRPr>
          </a:p>
        </p:txBody>
      </p:sp>
      <p:sp>
        <p:nvSpPr>
          <p:cNvPr id="146" name="CustomShape 3"/>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7EFB322-5CBD-4D43-9D6C-F125810B2F01}"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147" name="CustomShape 4"/>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48" name="CustomShape 5"/>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9" name="CustomShape 1"/>
          <p:cNvSpPr/>
          <p:nvPr/>
        </p:nvSpPr>
        <p:spPr>
          <a:xfrm>
            <a:off x="304920" y="1752480"/>
            <a:ext cx="8442000" cy="4555080"/>
          </a:xfrm>
          <a:prstGeom prst="rect">
            <a:avLst/>
          </a:prstGeom>
          <a:noFill/>
          <a:ln w="9360">
            <a:noFill/>
          </a:ln>
        </p:spPr>
        <p:style>
          <a:lnRef idx="0"/>
          <a:fillRef idx="0"/>
          <a:effectRef idx="0"/>
          <a:fontRef idx="minor"/>
        </p:style>
        <p:txBody>
          <a:bodyPr lIns="90000" rIns="90000" tIns="45000" bIns="45000">
            <a:noAutofit/>
          </a:bodyPr>
          <a:p>
            <a:pPr marL="343080" indent="-341280">
              <a:lnSpc>
                <a:spcPct val="100000"/>
              </a:lnSpc>
              <a:spcBef>
                <a:spcPts val="479"/>
              </a:spcBef>
              <a:buSzPct val="100000"/>
              <a:buBlip>
                <a:blip r:embed="rId1"/>
              </a:buBlip>
            </a:pPr>
            <a:r>
              <a:rPr b="1" i="1" lang="es-MX" sz="2400" spc="-1" strike="noStrike">
                <a:solidFill>
                  <a:srgbClr val="000000"/>
                </a:solidFill>
                <a:latin typeface="Times New Roman"/>
                <a:ea typeface="DejaVu Sans"/>
              </a:rPr>
              <a:t>Temperatura</a:t>
            </a:r>
            <a:r>
              <a:rPr b="0" i="1" lang="es-MX" sz="2400" spc="-1" strike="noStrike">
                <a:solidFill>
                  <a:srgbClr val="000000"/>
                </a:solidFill>
                <a:latin typeface="Times New Roman"/>
                <a:ea typeface="DejaVu Sans"/>
              </a:rPr>
              <a:t>: variable numérica en grados Celsius (C) con una resolución de 0.01C y una precisión de ±0.5C.</a:t>
            </a:r>
            <a:endParaRPr b="0" lang="es-MX" sz="2400" spc="-1" strike="noStrike">
              <a:latin typeface="Arial"/>
            </a:endParaRPr>
          </a:p>
          <a:p>
            <a:pPr marL="343080" indent="-341280">
              <a:lnSpc>
                <a:spcPct val="100000"/>
              </a:lnSpc>
              <a:spcBef>
                <a:spcPts val="479"/>
              </a:spcBef>
              <a:buSzPct val="100000"/>
              <a:buBlip>
                <a:blip r:embed="rId2"/>
              </a:buBlip>
            </a:pPr>
            <a:r>
              <a:rPr b="1" i="1" lang="es-MX" sz="2400" spc="-1" strike="noStrike">
                <a:solidFill>
                  <a:srgbClr val="000000"/>
                </a:solidFill>
                <a:latin typeface="Times New Roman"/>
                <a:ea typeface="DejaVu Sans"/>
              </a:rPr>
              <a:t>Presión</a:t>
            </a:r>
            <a:r>
              <a:rPr b="0" i="1" lang="es-MX" sz="2400" spc="-1" strike="noStrike">
                <a:solidFill>
                  <a:srgbClr val="000000"/>
                </a:solidFill>
                <a:latin typeface="Times New Roman"/>
                <a:ea typeface="DejaVu Sans"/>
              </a:rPr>
              <a:t>: variable numérica en hectopascales (hPa) con una resolución de 0.18 hPa y una precisión de ±0.12 hPa.</a:t>
            </a:r>
            <a:endParaRPr b="0" lang="es-MX" sz="2400" spc="-1" strike="noStrike">
              <a:latin typeface="Arial"/>
            </a:endParaRPr>
          </a:p>
          <a:p>
            <a:pPr marL="343080" indent="-341280">
              <a:lnSpc>
                <a:spcPct val="100000"/>
              </a:lnSpc>
              <a:spcBef>
                <a:spcPts val="479"/>
              </a:spcBef>
              <a:buSzPct val="100000"/>
              <a:buBlip>
                <a:blip r:embed="rId3"/>
              </a:buBlip>
            </a:pPr>
            <a:r>
              <a:rPr b="1" i="1" lang="es-MX" sz="2400" spc="-1" strike="noStrike">
                <a:solidFill>
                  <a:srgbClr val="000000"/>
                </a:solidFill>
                <a:latin typeface="Times New Roman"/>
                <a:ea typeface="DejaVu Sans"/>
              </a:rPr>
              <a:t>Humedad</a:t>
            </a:r>
            <a:r>
              <a:rPr b="0" i="1" lang="es-MX" sz="2400" spc="-1" strike="noStrike">
                <a:solidFill>
                  <a:srgbClr val="000000"/>
                </a:solidFill>
                <a:latin typeface="Times New Roman"/>
                <a:ea typeface="DejaVu Sans"/>
              </a:rPr>
              <a:t>: variable numérica en porcentaje de humedad relativa (%rH) con una resolución de 0.008%rH y una precisión de ±3%rH.</a:t>
            </a:r>
            <a:endParaRPr b="0" lang="es-MX" sz="2400" spc="-1" strike="noStrike">
              <a:latin typeface="Arial"/>
            </a:endParaRPr>
          </a:p>
          <a:p>
            <a:pPr marL="343080" indent="-341280">
              <a:lnSpc>
                <a:spcPct val="100000"/>
              </a:lnSpc>
              <a:spcBef>
                <a:spcPts val="400"/>
              </a:spcBef>
              <a:buSzPct val="100101"/>
              <a:buBlip>
                <a:blip r:embed="rId4"/>
              </a:buBlip>
            </a:pPr>
            <a:r>
              <a:rPr b="1" i="1" lang="es-MX" sz="2000" spc="-1" strike="noStrike">
                <a:solidFill>
                  <a:srgbClr val="000000"/>
                </a:solidFill>
                <a:latin typeface="Times New Roman"/>
                <a:ea typeface="DejaVu Sans"/>
              </a:rPr>
              <a:t>Fecha y hora</a:t>
            </a:r>
            <a:r>
              <a:rPr b="0" i="1" lang="es-MX" sz="2000" spc="-1" strike="noStrike">
                <a:solidFill>
                  <a:srgbClr val="000000"/>
                </a:solidFill>
                <a:latin typeface="Times New Roman"/>
                <a:ea typeface="DejaVu Sans"/>
              </a:rPr>
              <a:t>: variable numérica basado en UNIX/POSIX epoch que denota el tiempo desde el 01/01/1970 00:00:00.0 UTC. El tiempo está sincronizado por NTP al Centro Nacional de Metrología de México (Hora Oficial del País).</a:t>
            </a:r>
            <a:endParaRPr b="0" lang="es-MX" sz="2000" spc="-1" strike="noStrike">
              <a:latin typeface="Arial"/>
            </a:endParaRPr>
          </a:p>
          <a:p>
            <a:pPr>
              <a:lnSpc>
                <a:spcPct val="100000"/>
              </a:lnSpc>
              <a:spcBef>
                <a:spcPts val="479"/>
              </a:spcBef>
            </a:pPr>
            <a:endParaRPr b="0" lang="es-MX" sz="2000" spc="-1" strike="noStrike">
              <a:latin typeface="Arial"/>
            </a:endParaRPr>
          </a:p>
        </p:txBody>
      </p:sp>
      <p:sp>
        <p:nvSpPr>
          <p:cNvPr id="150" name="CustomShape 2"/>
          <p:cNvSpPr/>
          <p:nvPr/>
        </p:nvSpPr>
        <p:spPr>
          <a:xfrm>
            <a:off x="38160" y="780120"/>
            <a:ext cx="9104040" cy="742320"/>
          </a:xfrm>
          <a:prstGeom prst="rect">
            <a:avLst/>
          </a:prstGeom>
          <a:noFill/>
          <a:ln w="9360">
            <a:noFill/>
          </a:ln>
        </p:spPr>
        <p:style>
          <a:lnRef idx="0"/>
          <a:fillRef idx="0"/>
          <a:effectRef idx="0"/>
          <a:fontRef idx="minor"/>
        </p:style>
        <p:txBody>
          <a:bodyPr lIns="90000" rIns="90000" tIns="45000" bIns="45000" anchor="ctr">
            <a:noAutofit/>
          </a:bodyPr>
          <a:p>
            <a:pPr marL="182880">
              <a:lnSpc>
                <a:spcPct val="100000"/>
              </a:lnSpc>
            </a:pPr>
            <a:r>
              <a:rPr b="0" lang="es-MX" sz="2800" spc="-1" strike="noStrike">
                <a:solidFill>
                  <a:srgbClr val="ffffff"/>
                </a:solidFill>
                <a:latin typeface="Times New Roman"/>
                <a:ea typeface="DejaVu Sans"/>
              </a:rPr>
              <a:t>Introducción: Variables Predictoras.</a:t>
            </a:r>
            <a:endParaRPr b="0" lang="es-MX" sz="2800" spc="-1" strike="noStrike">
              <a:latin typeface="Arial"/>
            </a:endParaRPr>
          </a:p>
        </p:txBody>
      </p:sp>
      <p:sp>
        <p:nvSpPr>
          <p:cNvPr id="151" name="CustomShape 3"/>
          <p:cNvSpPr/>
          <p:nvPr/>
        </p:nvSpPr>
        <p:spPr>
          <a:xfrm>
            <a:off x="8077320" y="6492960"/>
            <a:ext cx="106488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CAEEE80-3163-4636-A6DE-AF24D9E20D9A}" type="slidenum">
              <a:rPr b="0" lang="es-MX" sz="1200" spc="-1" strike="noStrike">
                <a:solidFill>
                  <a:srgbClr val="ffffff"/>
                </a:solidFill>
                <a:latin typeface="Calibri"/>
                <a:ea typeface="DejaVu Sans"/>
              </a:rPr>
              <a:t>&lt;number&gt;</a:t>
            </a:fld>
            <a:endParaRPr b="0" lang="es-MX" sz="1200" spc="-1" strike="noStrike">
              <a:latin typeface="Arial"/>
            </a:endParaRPr>
          </a:p>
        </p:txBody>
      </p:sp>
      <p:sp>
        <p:nvSpPr>
          <p:cNvPr id="152" name="CustomShape 4"/>
          <p:cNvSpPr/>
          <p:nvPr/>
        </p:nvSpPr>
        <p:spPr>
          <a:xfrm>
            <a:off x="4572000" y="6492960"/>
            <a:ext cx="34272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200" spc="-1" strike="noStrike">
                <a:solidFill>
                  <a:srgbClr val="ffffff"/>
                </a:solidFill>
                <a:latin typeface="Calibri"/>
                <a:ea typeface="DejaVu Sans"/>
              </a:rPr>
              <a:t>Calidad del aire</a:t>
            </a:r>
            <a:endParaRPr b="0" lang="es-MX" sz="1200" spc="-1" strike="noStrike">
              <a:latin typeface="Arial"/>
            </a:endParaRPr>
          </a:p>
        </p:txBody>
      </p:sp>
      <p:sp>
        <p:nvSpPr>
          <p:cNvPr id="153" name="CustomShape 5"/>
          <p:cNvSpPr/>
          <p:nvPr/>
        </p:nvSpPr>
        <p:spPr>
          <a:xfrm>
            <a:off x="2123640" y="-18720"/>
            <a:ext cx="2446560" cy="941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s-MX" sz="800" spc="-1" strike="noStrike">
                <a:solidFill>
                  <a:srgbClr val="808080"/>
                </a:solidFill>
                <a:latin typeface="Times New Roman"/>
                <a:ea typeface="DejaVu Sans"/>
              </a:rPr>
              <a:t>                                               </a:t>
            </a:r>
            <a:r>
              <a:rPr b="1" lang="es-MX" sz="800" spc="-1" strike="noStrike">
                <a:solidFill>
                  <a:srgbClr val="808080"/>
                </a:solidFill>
                <a:latin typeface="Times New Roman"/>
                <a:ea typeface="DejaVu Sans"/>
              </a:rPr>
              <a:t>Índice</a:t>
            </a:r>
            <a:endParaRPr b="0" lang="es-MX" sz="800" spc="-1" strike="noStrike">
              <a:latin typeface="Arial"/>
            </a:endParaRPr>
          </a:p>
          <a:p>
            <a:pPr algn="r">
              <a:lnSpc>
                <a:spcPct val="100000"/>
              </a:lnSpc>
            </a:pPr>
            <a:r>
              <a:rPr b="1" lang="es-MX" sz="800" spc="-1" strike="noStrike" u="sng">
                <a:solidFill>
                  <a:srgbClr val="ffffff"/>
                </a:solidFill>
                <a:uFill>
                  <a:solidFill>
                    <a:srgbClr val="000000"/>
                  </a:solidFill>
                </a:uFill>
                <a:latin typeface="Times New Roman"/>
                <a:ea typeface="DejaVu Sans"/>
              </a:rPr>
              <a:t>Introducción</a:t>
            </a:r>
            <a:r>
              <a:rPr b="1" lang="es-MX" sz="800" spc="-1" strike="noStrike" u="sng">
                <a:solidFill>
                  <a:srgbClr val="7f7f7f"/>
                </a:solidFill>
                <a:uFill>
                  <a:solidFill>
                    <a:srgbClr val="000000"/>
                  </a:solidFill>
                </a:uFill>
                <a:latin typeface="Times New Roman"/>
                <a:ea typeface="DejaVu Sans"/>
              </a:rPr>
              <a:t> </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Trabajo relacionado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Solución</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Resultado</a:t>
            </a:r>
            <a:endParaRPr b="0" lang="es-MX" sz="800" spc="-1" strike="noStrike">
              <a:latin typeface="Arial"/>
            </a:endParaRPr>
          </a:p>
          <a:p>
            <a:pPr algn="r">
              <a:lnSpc>
                <a:spcPct val="100000"/>
              </a:lnSpc>
            </a:pPr>
            <a:r>
              <a:rPr b="1" lang="es-MX" sz="800" spc="-1" strike="noStrike" u="sng">
                <a:solidFill>
                  <a:srgbClr val="808080"/>
                </a:solidFill>
                <a:uFill>
                  <a:solidFill>
                    <a:srgbClr val="000000"/>
                  </a:solidFill>
                </a:uFill>
                <a:latin typeface="Times New Roman"/>
                <a:ea typeface="DejaVu Sans"/>
              </a:rPr>
              <a:t>Conclusión</a:t>
            </a:r>
            <a:endParaRPr b="0" lang="es-MX" sz="800" spc="-1" strike="noStrike">
              <a:latin typeface="Arial"/>
            </a:endParaRPr>
          </a:p>
          <a:p>
            <a:pPr>
              <a:lnSpc>
                <a:spcPct val="100000"/>
              </a:lnSpc>
            </a:pPr>
            <a:endParaRPr b="0" lang="es-MX" sz="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Beamer_Presentation_template</Template>
  <TotalTime>1404</TotalTime>
  <Application>LibreOffice/6.2.8.2$Linux_X86_64 LibreOffice_project/20$Build-2</Application>
  <Words>1500</Words>
  <Paragraphs>340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2021-05-04T22:23:06Z</dcterms:created>
  <dc:creator>LUZ AURORA HERNANDEZ MARTINEZ</dc:creator>
  <dc:description/>
  <dc:language>es-MX</dc:language>
  <cp:lastModifiedBy/>
  <dcterms:modified xsi:type="dcterms:W3CDTF">2021-05-06T00:17:25Z</dcterms:modified>
  <cp:revision>61</cp:revision>
  <dc:subject/>
  <dc:title>An Introduction to Reciprocal Lattice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8</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31</vt:i4>
  </property>
</Properties>
</file>