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4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212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8" name="PlaceHolder 1"/>
          <p:cNvSpPr>
            <a:spLocks noGrp="1" noRot="1" noChangeAspect="1"/>
          </p:cNvSpPr>
          <p:nvPr>
            <p:ph type="sldImg"/>
          </p:nvPr>
        </p:nvSpPr>
        <p:spPr>
          <a:xfrm>
            <a:off x="533520" y="764280"/>
            <a:ext cx="6704640" cy="3771360"/>
          </a:xfrm>
          <a:prstGeom prst="rect">
            <a:avLst/>
          </a:prstGeom>
        </p:spPr>
        <p:txBody>
          <a:bodyPr lIns="0" tIns="0" rIns="0" bIns="0" anchor="ctr">
            <a:noAutofit/>
          </a:bodyPr>
          <a:lstStyle/>
          <a:p>
            <a:pPr algn="ctr"/>
            <a:r>
              <a:rPr lang="es-MX" sz="4400" b="0" strike="noStrike" spc="-1">
                <a:latin typeface="Arial"/>
              </a:rPr>
              <a:t>Click to move the slide</a:t>
            </a:r>
          </a:p>
        </p:txBody>
      </p:sp>
      <p:sp>
        <p:nvSpPr>
          <p:cNvPr id="89" name="PlaceHolder 2"/>
          <p:cNvSpPr>
            <a:spLocks noGrp="1"/>
          </p:cNvSpPr>
          <p:nvPr>
            <p:ph type="body"/>
          </p:nvPr>
        </p:nvSpPr>
        <p:spPr>
          <a:xfrm>
            <a:off x="777240" y="4777560"/>
            <a:ext cx="6217560" cy="4525920"/>
          </a:xfrm>
          <a:prstGeom prst="rect">
            <a:avLst/>
          </a:prstGeom>
        </p:spPr>
        <p:txBody>
          <a:bodyPr lIns="0" tIns="0" rIns="0" bIns="0">
            <a:noAutofit/>
          </a:bodyPr>
          <a:lstStyle/>
          <a:p>
            <a:r>
              <a:rPr lang="es-MX" sz="2000" b="0" strike="noStrike" spc="-1">
                <a:latin typeface="Arial"/>
              </a:rPr>
              <a:t>Click to edit the notes format</a:t>
            </a:r>
          </a:p>
        </p:txBody>
      </p:sp>
      <p:sp>
        <p:nvSpPr>
          <p:cNvPr id="90" name="PlaceHolder 3"/>
          <p:cNvSpPr>
            <a:spLocks noGrp="1"/>
          </p:cNvSpPr>
          <p:nvPr>
            <p:ph type="hdr"/>
          </p:nvPr>
        </p:nvSpPr>
        <p:spPr>
          <a:xfrm>
            <a:off x="0" y="0"/>
            <a:ext cx="3372840" cy="502560"/>
          </a:xfrm>
          <a:prstGeom prst="rect">
            <a:avLst/>
          </a:prstGeom>
        </p:spPr>
        <p:txBody>
          <a:bodyPr lIns="0" tIns="0" rIns="0" bIns="0">
            <a:noAutofit/>
          </a:bodyPr>
          <a:lstStyle/>
          <a:p>
            <a:r>
              <a:rPr lang="es-MX" sz="1400" b="0" strike="noStrike" spc="-1">
                <a:latin typeface="Times New Roman"/>
              </a:rPr>
              <a:t> </a:t>
            </a:r>
          </a:p>
        </p:txBody>
      </p:sp>
      <p:sp>
        <p:nvSpPr>
          <p:cNvPr id="91" name="PlaceHolder 4"/>
          <p:cNvSpPr>
            <a:spLocks noGrp="1"/>
          </p:cNvSpPr>
          <p:nvPr>
            <p:ph type="dt"/>
          </p:nvPr>
        </p:nvSpPr>
        <p:spPr>
          <a:xfrm>
            <a:off x="4399200" y="0"/>
            <a:ext cx="3372840" cy="502560"/>
          </a:xfrm>
          <a:prstGeom prst="rect">
            <a:avLst/>
          </a:prstGeom>
        </p:spPr>
        <p:txBody>
          <a:bodyPr lIns="0" tIns="0" rIns="0" bIns="0">
            <a:noAutofit/>
          </a:bodyPr>
          <a:lstStyle/>
          <a:p>
            <a:pPr algn="r"/>
            <a:r>
              <a:rPr lang="es-MX" sz="1400" b="0" strike="noStrike" spc="-1">
                <a:latin typeface="Times New Roman"/>
              </a:rPr>
              <a:t> </a:t>
            </a:r>
          </a:p>
        </p:txBody>
      </p:sp>
      <p:sp>
        <p:nvSpPr>
          <p:cNvPr id="92" name="PlaceHolder 5"/>
          <p:cNvSpPr>
            <a:spLocks noGrp="1"/>
          </p:cNvSpPr>
          <p:nvPr>
            <p:ph type="ftr"/>
          </p:nvPr>
        </p:nvSpPr>
        <p:spPr>
          <a:xfrm>
            <a:off x="0" y="9555480"/>
            <a:ext cx="3372840" cy="502560"/>
          </a:xfrm>
          <a:prstGeom prst="rect">
            <a:avLst/>
          </a:prstGeom>
        </p:spPr>
        <p:txBody>
          <a:bodyPr lIns="0" tIns="0" rIns="0" bIns="0" anchor="b">
            <a:noAutofit/>
          </a:bodyPr>
          <a:lstStyle/>
          <a:p>
            <a:r>
              <a:rPr lang="es-MX" sz="1400" b="0" strike="noStrike" spc="-1">
                <a:latin typeface="Times New Roman"/>
              </a:rPr>
              <a:t> </a:t>
            </a:r>
          </a:p>
        </p:txBody>
      </p:sp>
      <p:sp>
        <p:nvSpPr>
          <p:cNvPr id="93" name="PlaceHolder 6"/>
          <p:cNvSpPr>
            <a:spLocks noGrp="1"/>
          </p:cNvSpPr>
          <p:nvPr>
            <p:ph type="sldNum"/>
          </p:nvPr>
        </p:nvSpPr>
        <p:spPr>
          <a:xfrm>
            <a:off x="4399200" y="9555480"/>
            <a:ext cx="3372840" cy="502560"/>
          </a:xfrm>
          <a:prstGeom prst="rect">
            <a:avLst/>
          </a:prstGeom>
        </p:spPr>
        <p:txBody>
          <a:bodyPr lIns="0" tIns="0" rIns="0" bIns="0" anchor="b">
            <a:noAutofit/>
          </a:bodyPr>
          <a:lstStyle/>
          <a:p>
            <a:pPr algn="r"/>
            <a:fld id="{50D53F0C-DED3-4505-9995-0B7887187235}" type="slidenum">
              <a:rPr lang="es-MX" sz="1400" b="0" strike="noStrike" spc="-1">
                <a:latin typeface="Times New Roman"/>
              </a:rPr>
              <a:t>‹Nº›</a:t>
            </a:fld>
            <a:endParaRPr lang="es-MX"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PlaceHolder 1"/>
          <p:cNvSpPr>
            <a:spLocks noGrp="1" noRot="1" noChangeAspect="1"/>
          </p:cNvSpPr>
          <p:nvPr>
            <p:ph type="sldImg"/>
          </p:nvPr>
        </p:nvSpPr>
        <p:spPr>
          <a:xfrm>
            <a:off x="1143000" y="685800"/>
            <a:ext cx="4569480" cy="3426480"/>
          </a:xfrm>
          <a:prstGeom prst="rect">
            <a:avLst/>
          </a:prstGeom>
        </p:spPr>
      </p:sp>
      <p:sp>
        <p:nvSpPr>
          <p:cNvPr id="331" name="PlaceHolder 2"/>
          <p:cNvSpPr>
            <a:spLocks noGrp="1"/>
          </p:cNvSpPr>
          <p:nvPr>
            <p:ph type="body"/>
          </p:nvPr>
        </p:nvSpPr>
        <p:spPr>
          <a:xfrm>
            <a:off x="685800" y="4343400"/>
            <a:ext cx="5483880" cy="4112280"/>
          </a:xfrm>
          <a:prstGeom prst="rect">
            <a:avLst/>
          </a:prstGeom>
        </p:spPr>
        <p:txBody>
          <a:bodyPr lIns="0" tIns="0" rIns="0" bIns="0">
            <a:noAutofit/>
          </a:bodyPr>
          <a:lstStyle/>
          <a:p>
            <a:endParaRPr lang="es-MX" sz="2000" b="0" strike="noStrike" spc="-1">
              <a:latin typeface="Arial"/>
            </a:endParaRPr>
          </a:p>
        </p:txBody>
      </p:sp>
      <p:sp>
        <p:nvSpPr>
          <p:cNvPr id="332" name="CustomShape 3"/>
          <p:cNvSpPr/>
          <p:nvPr/>
        </p:nvSpPr>
        <p:spPr>
          <a:xfrm>
            <a:off x="3884760" y="8685360"/>
            <a:ext cx="2969280" cy="45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CA6E4CF2-F4E2-48F6-A4BB-BB2E999C806D}" type="slidenum">
              <a:rPr lang="es-MX" sz="1200" b="0" strike="noStrike" spc="-1">
                <a:solidFill>
                  <a:srgbClr val="000000"/>
                </a:solidFill>
                <a:latin typeface="+mn-lt"/>
                <a:ea typeface="+mn-ea"/>
              </a:rPr>
              <a:t>15</a:t>
            </a:fld>
            <a:endParaRPr lang="es-MX" sz="12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s-MX" sz="4400" b="0" strike="noStrike" spc="-1">
              <a:latin typeface="Arial"/>
            </a:endParaRPr>
          </a:p>
        </p:txBody>
      </p:sp>
      <p:sp>
        <p:nvSpPr>
          <p:cNvPr id="30"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s-MX" sz="3200" b="0" strike="noStrike" spc="-1">
              <a:latin typeface="Arial"/>
            </a:endParaRPr>
          </a:p>
        </p:txBody>
      </p:sp>
      <p:sp>
        <p:nvSpPr>
          <p:cNvPr id="31"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s-MX"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s-MX" sz="4400" b="0" strike="noStrike" spc="-1">
              <a:latin typeface="Arial"/>
            </a:endParaRPr>
          </a:p>
        </p:txBody>
      </p:sp>
      <p:sp>
        <p:nvSpPr>
          <p:cNvPr id="3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s-MX" sz="3200" b="0" strike="noStrike" spc="-1">
              <a:latin typeface="Arial"/>
            </a:endParaRPr>
          </a:p>
        </p:txBody>
      </p:sp>
      <p:sp>
        <p:nvSpPr>
          <p:cNvPr id="34"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s-MX" sz="3200" b="0" strike="noStrike" spc="-1">
              <a:latin typeface="Arial"/>
            </a:endParaRPr>
          </a:p>
        </p:txBody>
      </p:sp>
      <p:sp>
        <p:nvSpPr>
          <p:cNvPr id="35"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s-MX" sz="3200" b="0" strike="noStrike" spc="-1">
              <a:latin typeface="Arial"/>
            </a:endParaRPr>
          </a:p>
        </p:txBody>
      </p:sp>
      <p:sp>
        <p:nvSpPr>
          <p:cNvPr id="36"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s-MX"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s-MX" sz="4400" b="0" strike="noStrike" spc="-1">
              <a:latin typeface="Arial"/>
            </a:endParaRPr>
          </a:p>
        </p:txBody>
      </p:sp>
      <p:sp>
        <p:nvSpPr>
          <p:cNvPr id="38"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s-MX" sz="3200" b="0" strike="noStrike" spc="-1">
              <a:latin typeface="Arial"/>
            </a:endParaRPr>
          </a:p>
        </p:txBody>
      </p:sp>
      <p:sp>
        <p:nvSpPr>
          <p:cNvPr id="39"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s-MX" sz="3200" b="0" strike="noStrike" spc="-1">
              <a:latin typeface="Arial"/>
            </a:endParaRPr>
          </a:p>
        </p:txBody>
      </p:sp>
      <p:sp>
        <p:nvSpPr>
          <p:cNvPr id="40"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s-MX" sz="3200" b="0" strike="noStrike" spc="-1">
              <a:latin typeface="Arial"/>
            </a:endParaRPr>
          </a:p>
        </p:txBody>
      </p:sp>
      <p:sp>
        <p:nvSpPr>
          <p:cNvPr id="41"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s-MX" sz="3200" b="0" strike="noStrike" spc="-1">
              <a:latin typeface="Arial"/>
            </a:endParaRPr>
          </a:p>
        </p:txBody>
      </p:sp>
      <p:sp>
        <p:nvSpPr>
          <p:cNvPr id="42"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s-MX" sz="3200" b="0" strike="noStrike" spc="-1">
              <a:latin typeface="Arial"/>
            </a:endParaRPr>
          </a:p>
        </p:txBody>
      </p:sp>
      <p:sp>
        <p:nvSpPr>
          <p:cNvPr id="43"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s-MX"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s-MX" sz="4400" b="0" strike="noStrike" spc="-1">
              <a:latin typeface="Arial"/>
            </a:endParaRPr>
          </a:p>
        </p:txBody>
      </p:sp>
      <p:sp>
        <p:nvSpPr>
          <p:cNvPr id="53" name="PlaceHolder 2"/>
          <p:cNvSpPr>
            <a:spLocks noGrp="1"/>
          </p:cNvSpPr>
          <p:nvPr>
            <p:ph type="subTitle"/>
          </p:nvPr>
        </p:nvSpPr>
        <p:spPr>
          <a:xfrm>
            <a:off x="457200" y="1604520"/>
            <a:ext cx="8229240" cy="3977280"/>
          </a:xfrm>
          <a:prstGeom prst="rect">
            <a:avLst/>
          </a:prstGeom>
        </p:spPr>
        <p:txBody>
          <a:bodyPr lIns="0" tIns="0" rIns="0" bIns="0" anchor="ctr">
            <a:spAutoFit/>
          </a:bodyPr>
          <a:lstStyle/>
          <a:p>
            <a:pPr algn="ctr"/>
            <a:endParaRPr lang="es-MX"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s-MX" sz="4400" b="0" strike="noStrike" spc="-1">
              <a:latin typeface="Arial"/>
            </a:endParaRPr>
          </a:p>
        </p:txBody>
      </p:sp>
      <p:sp>
        <p:nvSpPr>
          <p:cNvPr id="55"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s-MX"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s-MX" sz="4400" b="0" strike="noStrike" spc="-1">
              <a:latin typeface="Arial"/>
            </a:endParaRPr>
          </a:p>
        </p:txBody>
      </p:sp>
      <p:sp>
        <p:nvSpPr>
          <p:cNvPr id="5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s-MX" sz="3200" b="0" strike="noStrike" spc="-1">
              <a:latin typeface="Arial"/>
            </a:endParaRPr>
          </a:p>
        </p:txBody>
      </p:sp>
      <p:sp>
        <p:nvSpPr>
          <p:cNvPr id="5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s-MX"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s-MX"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457200" y="273600"/>
            <a:ext cx="8229240" cy="5307840"/>
          </a:xfrm>
          <a:prstGeom prst="rect">
            <a:avLst/>
          </a:prstGeom>
        </p:spPr>
        <p:txBody>
          <a:bodyPr lIns="0" tIns="0" rIns="0" bIns="0" anchor="ctr">
            <a:spAutoFit/>
          </a:bodyPr>
          <a:lstStyle/>
          <a:p>
            <a:pPr algn="ctr"/>
            <a:endParaRPr lang="es-MX"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s-MX" sz="4400" b="0" strike="noStrike" spc="-1">
              <a:latin typeface="Arial"/>
            </a:endParaRPr>
          </a:p>
        </p:txBody>
      </p:sp>
      <p:sp>
        <p:nvSpPr>
          <p:cNvPr id="6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s-MX" sz="3200" b="0" strike="noStrike" spc="-1">
              <a:latin typeface="Arial"/>
            </a:endParaRPr>
          </a:p>
        </p:txBody>
      </p:sp>
      <p:sp>
        <p:nvSpPr>
          <p:cNvPr id="6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s-MX" sz="3200" b="0" strike="noStrike" spc="-1">
              <a:latin typeface="Arial"/>
            </a:endParaRPr>
          </a:p>
        </p:txBody>
      </p:sp>
      <p:sp>
        <p:nvSpPr>
          <p:cNvPr id="6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s-MX"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s-MX" sz="4400" b="0" strike="noStrike" spc="-1">
              <a:latin typeface="Arial"/>
            </a:endParaRPr>
          </a:p>
        </p:txBody>
      </p:sp>
      <p:sp>
        <p:nvSpPr>
          <p:cNvPr id="9" name="PlaceHolder 2"/>
          <p:cNvSpPr>
            <a:spLocks noGrp="1"/>
          </p:cNvSpPr>
          <p:nvPr>
            <p:ph type="subTitle"/>
          </p:nvPr>
        </p:nvSpPr>
        <p:spPr>
          <a:xfrm>
            <a:off x="457200" y="1604520"/>
            <a:ext cx="8229240" cy="3977280"/>
          </a:xfrm>
          <a:prstGeom prst="rect">
            <a:avLst/>
          </a:prstGeom>
        </p:spPr>
        <p:txBody>
          <a:bodyPr lIns="0" tIns="0" rIns="0" bIns="0" anchor="ctr">
            <a:spAutoFit/>
          </a:bodyPr>
          <a:lstStyle/>
          <a:p>
            <a:pPr algn="ctr"/>
            <a:endParaRPr lang="es-MX"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s-MX" sz="4400" b="0" strike="noStrike" spc="-1">
              <a:latin typeface="Arial"/>
            </a:endParaRPr>
          </a:p>
        </p:txBody>
      </p:sp>
      <p:sp>
        <p:nvSpPr>
          <p:cNvPr id="6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s-MX" sz="3200" b="0" strike="noStrike" spc="-1">
              <a:latin typeface="Arial"/>
            </a:endParaRPr>
          </a:p>
        </p:txBody>
      </p:sp>
      <p:sp>
        <p:nvSpPr>
          <p:cNvPr id="6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s-MX" sz="3200" b="0" strike="noStrike" spc="-1">
              <a:latin typeface="Arial"/>
            </a:endParaRPr>
          </a:p>
        </p:txBody>
      </p:sp>
      <p:sp>
        <p:nvSpPr>
          <p:cNvPr id="68"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s-MX"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s-MX" sz="4400" b="0" strike="noStrike" spc="-1">
              <a:latin typeface="Arial"/>
            </a:endParaRPr>
          </a:p>
        </p:txBody>
      </p:sp>
      <p:sp>
        <p:nvSpPr>
          <p:cNvPr id="7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s-MX" sz="3200" b="0" strike="noStrike" spc="-1">
              <a:latin typeface="Arial"/>
            </a:endParaRPr>
          </a:p>
        </p:txBody>
      </p:sp>
      <p:sp>
        <p:nvSpPr>
          <p:cNvPr id="7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s-MX" sz="3200" b="0" strike="noStrike" spc="-1">
              <a:latin typeface="Arial"/>
            </a:endParaRPr>
          </a:p>
        </p:txBody>
      </p:sp>
      <p:sp>
        <p:nvSpPr>
          <p:cNvPr id="72"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s-MX"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s-MX" sz="4400" b="0" strike="noStrike" spc="-1">
              <a:latin typeface="Arial"/>
            </a:endParaRPr>
          </a:p>
        </p:txBody>
      </p:sp>
      <p:sp>
        <p:nvSpPr>
          <p:cNvPr id="74"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s-MX" sz="3200" b="0" strike="noStrike" spc="-1">
              <a:latin typeface="Arial"/>
            </a:endParaRPr>
          </a:p>
        </p:txBody>
      </p:sp>
      <p:sp>
        <p:nvSpPr>
          <p:cNvPr id="75"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s-MX"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s-MX" sz="4400" b="0" strike="noStrike" spc="-1">
              <a:latin typeface="Arial"/>
            </a:endParaRPr>
          </a:p>
        </p:txBody>
      </p:sp>
      <p:sp>
        <p:nvSpPr>
          <p:cNvPr id="7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s-MX" sz="3200" b="0" strike="noStrike" spc="-1">
              <a:latin typeface="Arial"/>
            </a:endParaRPr>
          </a:p>
        </p:txBody>
      </p:sp>
      <p:sp>
        <p:nvSpPr>
          <p:cNvPr id="7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s-MX" sz="3200" b="0" strike="noStrike" spc="-1">
              <a:latin typeface="Arial"/>
            </a:endParaRPr>
          </a:p>
        </p:txBody>
      </p:sp>
      <p:sp>
        <p:nvSpPr>
          <p:cNvPr id="7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s-MX" sz="3200" b="0" strike="noStrike" spc="-1">
              <a:latin typeface="Arial"/>
            </a:endParaRPr>
          </a:p>
        </p:txBody>
      </p:sp>
      <p:sp>
        <p:nvSpPr>
          <p:cNvPr id="80"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s-MX"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s-MX" sz="4400" b="0" strike="noStrike" spc="-1">
              <a:latin typeface="Arial"/>
            </a:endParaRPr>
          </a:p>
        </p:txBody>
      </p:sp>
      <p:sp>
        <p:nvSpPr>
          <p:cNvPr id="82"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s-MX" sz="3200" b="0" strike="noStrike" spc="-1">
              <a:latin typeface="Arial"/>
            </a:endParaRPr>
          </a:p>
        </p:txBody>
      </p:sp>
      <p:sp>
        <p:nvSpPr>
          <p:cNvPr id="83"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s-MX" sz="3200" b="0" strike="noStrike" spc="-1">
              <a:latin typeface="Arial"/>
            </a:endParaRPr>
          </a:p>
        </p:txBody>
      </p:sp>
      <p:sp>
        <p:nvSpPr>
          <p:cNvPr id="84"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s-MX" sz="3200" b="0" strike="noStrike" spc="-1">
              <a:latin typeface="Arial"/>
            </a:endParaRPr>
          </a:p>
        </p:txBody>
      </p:sp>
      <p:sp>
        <p:nvSpPr>
          <p:cNvPr id="85"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s-MX" sz="3200" b="0" strike="noStrike" spc="-1">
              <a:latin typeface="Arial"/>
            </a:endParaRPr>
          </a:p>
        </p:txBody>
      </p:sp>
      <p:sp>
        <p:nvSpPr>
          <p:cNvPr id="86"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s-MX" sz="3200" b="0" strike="noStrike" spc="-1">
              <a:latin typeface="Arial"/>
            </a:endParaRPr>
          </a:p>
        </p:txBody>
      </p:sp>
      <p:sp>
        <p:nvSpPr>
          <p:cNvPr id="87"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s-MX"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s-MX" sz="4400" b="0" strike="noStrike" spc="-1">
              <a:latin typeface="Arial"/>
            </a:endParaRPr>
          </a:p>
        </p:txBody>
      </p:sp>
      <p:sp>
        <p:nvSpPr>
          <p:cNvPr id="11"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s-MX"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s-MX" sz="4400" b="0" strike="noStrike" spc="-1">
              <a:latin typeface="Arial"/>
            </a:endParaRPr>
          </a:p>
        </p:txBody>
      </p:sp>
      <p:sp>
        <p:nvSpPr>
          <p:cNvPr id="13"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s-MX" sz="3200" b="0" strike="noStrike" spc="-1">
              <a:latin typeface="Arial"/>
            </a:endParaRPr>
          </a:p>
        </p:txBody>
      </p:sp>
      <p:sp>
        <p:nvSpPr>
          <p:cNvPr id="14"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s-MX"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s-MX"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457200" y="273600"/>
            <a:ext cx="8229240" cy="5307840"/>
          </a:xfrm>
          <a:prstGeom prst="rect">
            <a:avLst/>
          </a:prstGeom>
        </p:spPr>
        <p:txBody>
          <a:bodyPr lIns="0" tIns="0" rIns="0" bIns="0" anchor="ctr">
            <a:spAutoFit/>
          </a:bodyPr>
          <a:lstStyle/>
          <a:p>
            <a:pPr algn="ctr"/>
            <a:endParaRPr lang="es-MX"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s-MX" sz="4400" b="0" strike="noStrike" spc="-1">
              <a:latin typeface="Arial"/>
            </a:endParaRPr>
          </a:p>
        </p:txBody>
      </p:sp>
      <p:sp>
        <p:nvSpPr>
          <p:cNvPr id="1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s-MX" sz="3200" b="0" strike="noStrike" spc="-1">
              <a:latin typeface="Arial"/>
            </a:endParaRPr>
          </a:p>
        </p:txBody>
      </p:sp>
      <p:sp>
        <p:nvSpPr>
          <p:cNvPr id="19"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s-MX" sz="3200" b="0" strike="noStrike" spc="-1">
              <a:latin typeface="Arial"/>
            </a:endParaRPr>
          </a:p>
        </p:txBody>
      </p:sp>
      <p:sp>
        <p:nvSpPr>
          <p:cNvPr id="20"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s-MX"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s-MX" sz="4400" b="0" strike="noStrike" spc="-1">
              <a:latin typeface="Arial"/>
            </a:endParaRPr>
          </a:p>
        </p:txBody>
      </p:sp>
      <p:sp>
        <p:nvSpPr>
          <p:cNvPr id="22"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s-MX" sz="3200" b="0" strike="noStrike" spc="-1">
              <a:latin typeface="Arial"/>
            </a:endParaRPr>
          </a:p>
        </p:txBody>
      </p:sp>
      <p:sp>
        <p:nvSpPr>
          <p:cNvPr id="2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s-MX" sz="3200" b="0" strike="noStrike" spc="-1">
              <a:latin typeface="Arial"/>
            </a:endParaRPr>
          </a:p>
        </p:txBody>
      </p:sp>
      <p:sp>
        <p:nvSpPr>
          <p:cNvPr id="24"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s-MX"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s-MX" sz="4400" b="0" strike="noStrike" spc="-1">
              <a:latin typeface="Arial"/>
            </a:endParaRPr>
          </a:p>
        </p:txBody>
      </p:sp>
      <p:sp>
        <p:nvSpPr>
          <p:cNvPr id="2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s-MX" sz="3200" b="0" strike="noStrike" spc="-1">
              <a:latin typeface="Arial"/>
            </a:endParaRPr>
          </a:p>
        </p:txBody>
      </p:sp>
      <p:sp>
        <p:nvSpPr>
          <p:cNvPr id="2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s-MX" sz="3200" b="0" strike="noStrike" spc="-1">
              <a:latin typeface="Arial"/>
            </a:endParaRPr>
          </a:p>
        </p:txBody>
      </p:sp>
      <p:sp>
        <p:nvSpPr>
          <p:cNvPr id="28"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s-MX"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8" name="CustomShape 1"/>
          <p:cNvSpPr/>
          <p:nvPr/>
        </p:nvSpPr>
        <p:spPr>
          <a:xfrm>
            <a:off x="4572000" y="6477120"/>
            <a:ext cx="4569480" cy="37836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p:style>
      </p:sp>
      <p:sp>
        <p:nvSpPr>
          <p:cNvPr id="9" name="CustomShape 2"/>
          <p:cNvSpPr/>
          <p:nvPr/>
        </p:nvSpPr>
        <p:spPr>
          <a:xfrm>
            <a:off x="0" y="6477120"/>
            <a:ext cx="4569480" cy="3783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2" name="CustomShape 3"/>
          <p:cNvSpPr/>
          <p:nvPr/>
        </p:nvSpPr>
        <p:spPr>
          <a:xfrm>
            <a:off x="533520" y="873720"/>
            <a:ext cx="8074800" cy="988200"/>
          </a:xfrm>
          <a:prstGeom prst="roundRect">
            <a:avLst>
              <a:gd name="adj" fmla="val 16667"/>
            </a:avLst>
          </a:prstGeom>
          <a:solidFill>
            <a:srgbClr val="3333B2"/>
          </a:solidFill>
          <a:ln>
            <a:solidFill>
              <a:srgbClr val="3333B2"/>
            </a:solidFill>
            <a:round/>
          </a:ln>
          <a:effectLst>
            <a:outerShdw blurRad="114300" dist="152225"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 name="CustomShape 4"/>
          <p:cNvSpPr/>
          <p:nvPr/>
        </p:nvSpPr>
        <p:spPr>
          <a:xfrm>
            <a:off x="0" y="6604920"/>
            <a:ext cx="4569480" cy="250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r>
              <a:rPr lang="es-MX" sz="1100" b="0" strike="noStrike" spc="-1">
                <a:solidFill>
                  <a:srgbClr val="FFFFFF"/>
                </a:solidFill>
                <a:latin typeface="Calibri"/>
                <a:ea typeface="DejaVu Sans"/>
              </a:rPr>
              <a:t>Jorge III Altamirano Astorga, Luz Aurora Hernández Martínez, </a:t>
            </a:r>
            <a:endParaRPr lang="es-MX" sz="1100" b="0" strike="noStrike" spc="-1">
              <a:latin typeface="Arial"/>
            </a:endParaRPr>
          </a:p>
          <a:p>
            <a:pPr algn="r">
              <a:lnSpc>
                <a:spcPct val="100000"/>
              </a:lnSpc>
            </a:pPr>
            <a:r>
              <a:rPr lang="es-MX" sz="1100" b="0" strike="noStrike" spc="-1">
                <a:solidFill>
                  <a:srgbClr val="FFFFFF"/>
                </a:solidFill>
                <a:latin typeface="Calibri"/>
                <a:ea typeface="DejaVu Sans"/>
              </a:rPr>
              <a:t>Ita-Andehui Santiago Castillejos.</a:t>
            </a:r>
            <a:endParaRPr lang="es-MX" sz="1100" b="0" strike="noStrike" spc="-1">
              <a:latin typeface="Arial"/>
            </a:endParaRPr>
          </a:p>
          <a:p>
            <a:pPr algn="r">
              <a:lnSpc>
                <a:spcPct val="100000"/>
              </a:lnSpc>
            </a:pPr>
            <a:endParaRPr lang="es-MX" sz="1100" b="0" strike="noStrike" spc="-1">
              <a:latin typeface="Arial"/>
            </a:endParaRPr>
          </a:p>
        </p:txBody>
      </p:sp>
      <p:sp>
        <p:nvSpPr>
          <p:cNvPr id="4" name="CustomShape 5"/>
          <p:cNvSpPr/>
          <p:nvPr/>
        </p:nvSpPr>
        <p:spPr>
          <a:xfrm>
            <a:off x="4555800" y="-11880"/>
            <a:ext cx="4585680" cy="77148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p:style>
      </p:sp>
      <p:sp>
        <p:nvSpPr>
          <p:cNvPr id="5" name="CustomShape 6"/>
          <p:cNvSpPr/>
          <p:nvPr/>
        </p:nvSpPr>
        <p:spPr>
          <a:xfrm>
            <a:off x="-16200" y="-11880"/>
            <a:ext cx="4569480" cy="7714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6" name="PlaceHolder 7"/>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es-MX" sz="4400" b="0" strike="noStrike" spc="-1">
                <a:latin typeface="Arial"/>
              </a:rPr>
              <a:t>Click to edit the title text format</a:t>
            </a:r>
          </a:p>
        </p:txBody>
      </p:sp>
      <p:sp>
        <p:nvSpPr>
          <p:cNvPr id="7" name="PlaceHolder 8"/>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s-MX"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s-MX" sz="2800" b="0" strike="noStrike" spc="-1">
                <a:latin typeface="Arial"/>
              </a:rPr>
              <a:t>Second Outline Level</a:t>
            </a:r>
          </a:p>
          <a:p>
            <a:pPr marL="1296000" lvl="2" indent="-288000">
              <a:spcBef>
                <a:spcPts val="850"/>
              </a:spcBef>
              <a:buClr>
                <a:srgbClr val="000000"/>
              </a:buClr>
              <a:buSzPct val="45000"/>
              <a:buFont typeface="Wingdings" charset="2"/>
              <a:buChar char=""/>
            </a:pPr>
            <a:r>
              <a:rPr lang="es-MX" sz="2400" b="0" strike="noStrike" spc="-1">
                <a:latin typeface="Arial"/>
              </a:rPr>
              <a:t>Third Outline Level</a:t>
            </a:r>
          </a:p>
          <a:p>
            <a:pPr marL="1728000" lvl="3" indent="-216000">
              <a:spcBef>
                <a:spcPts val="567"/>
              </a:spcBef>
              <a:buClr>
                <a:srgbClr val="000000"/>
              </a:buClr>
              <a:buSzPct val="75000"/>
              <a:buFont typeface="Symbol" charset="2"/>
              <a:buChar char=""/>
            </a:pPr>
            <a:r>
              <a:rPr lang="es-MX" sz="2000" b="0" strike="noStrike" spc="-1">
                <a:latin typeface="Arial"/>
              </a:rPr>
              <a:t>Fourth Outline Level</a:t>
            </a:r>
          </a:p>
          <a:p>
            <a:pPr marL="2160000" lvl="4" indent="-216000">
              <a:spcBef>
                <a:spcPts val="283"/>
              </a:spcBef>
              <a:buClr>
                <a:srgbClr val="000000"/>
              </a:buClr>
              <a:buSzPct val="45000"/>
              <a:buFont typeface="Wingdings" charset="2"/>
              <a:buChar char=""/>
            </a:pPr>
            <a:r>
              <a:rPr lang="es-MX" sz="2000" b="0" strike="noStrike" spc="-1">
                <a:latin typeface="Arial"/>
              </a:rPr>
              <a:t>Fifth Outline Level</a:t>
            </a:r>
          </a:p>
          <a:p>
            <a:pPr marL="2592000" lvl="5" indent="-216000">
              <a:spcBef>
                <a:spcPts val="283"/>
              </a:spcBef>
              <a:buClr>
                <a:srgbClr val="000000"/>
              </a:buClr>
              <a:buSzPct val="45000"/>
              <a:buFont typeface="Wingdings" charset="2"/>
              <a:buChar char=""/>
            </a:pPr>
            <a:r>
              <a:rPr lang="es-MX" sz="2000" b="0" strike="noStrike" spc="-1">
                <a:latin typeface="Arial"/>
              </a:rPr>
              <a:t>Sixth Outline Level</a:t>
            </a:r>
          </a:p>
          <a:p>
            <a:pPr marL="3024000" lvl="6" indent="-216000">
              <a:spcBef>
                <a:spcPts val="283"/>
              </a:spcBef>
              <a:buClr>
                <a:srgbClr val="000000"/>
              </a:buClr>
              <a:buSzPct val="45000"/>
              <a:buFont typeface="Wingdings" charset="2"/>
              <a:buChar char=""/>
            </a:pPr>
            <a:r>
              <a:rPr lang="es-MX"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 name="CustomShape 1"/>
          <p:cNvSpPr/>
          <p:nvPr/>
        </p:nvSpPr>
        <p:spPr>
          <a:xfrm>
            <a:off x="4572000" y="6477120"/>
            <a:ext cx="4569480" cy="37836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p:style>
      </p:sp>
      <p:sp>
        <p:nvSpPr>
          <p:cNvPr id="45" name="CustomShape 2"/>
          <p:cNvSpPr/>
          <p:nvPr/>
        </p:nvSpPr>
        <p:spPr>
          <a:xfrm>
            <a:off x="0" y="6477120"/>
            <a:ext cx="4569480" cy="3783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46" name="CustomShape 3"/>
          <p:cNvSpPr/>
          <p:nvPr/>
        </p:nvSpPr>
        <p:spPr>
          <a:xfrm>
            <a:off x="0" y="762120"/>
            <a:ext cx="9141480" cy="759600"/>
          </a:xfrm>
          <a:prstGeom prst="rect">
            <a:avLst/>
          </a:prstGeom>
          <a:gradFill rotWithShape="0">
            <a:gsLst>
              <a:gs pos="0">
                <a:srgbClr val="000000"/>
              </a:gs>
              <a:gs pos="100000">
                <a:srgbClr val="3333B2"/>
              </a:gs>
            </a:gsLst>
            <a:lin ang="10800000"/>
          </a:gradFill>
          <a:ln>
            <a:noFill/>
          </a:ln>
          <a:effectLst>
            <a:outerShdw blurRad="50800" dist="88920" dir="54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7" name="CustomShape 4"/>
          <p:cNvSpPr/>
          <p:nvPr/>
        </p:nvSpPr>
        <p:spPr>
          <a:xfrm>
            <a:off x="4495680" y="-11880"/>
            <a:ext cx="4645800" cy="77148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p:style>
      </p:sp>
      <p:sp>
        <p:nvSpPr>
          <p:cNvPr id="48" name="CustomShape 5"/>
          <p:cNvSpPr/>
          <p:nvPr/>
        </p:nvSpPr>
        <p:spPr>
          <a:xfrm>
            <a:off x="-6120" y="-11880"/>
            <a:ext cx="4569480" cy="7894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49" name="CustomShape 6"/>
          <p:cNvSpPr/>
          <p:nvPr/>
        </p:nvSpPr>
        <p:spPr>
          <a:xfrm>
            <a:off x="0" y="6604920"/>
            <a:ext cx="4569480" cy="250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r>
              <a:rPr lang="es-MX" sz="1100" b="0" strike="noStrike" spc="-1">
                <a:solidFill>
                  <a:srgbClr val="FFFFFF"/>
                </a:solidFill>
                <a:latin typeface="Calibri"/>
                <a:ea typeface="DejaVu Sans"/>
              </a:rPr>
              <a:t>Jorge III Altamirano Astorga, Luz Aurora Hernández Martínez, </a:t>
            </a:r>
            <a:endParaRPr lang="es-MX" sz="1100" b="0" strike="noStrike" spc="-1">
              <a:latin typeface="Arial"/>
            </a:endParaRPr>
          </a:p>
          <a:p>
            <a:pPr algn="r">
              <a:lnSpc>
                <a:spcPct val="100000"/>
              </a:lnSpc>
            </a:pPr>
            <a:r>
              <a:rPr lang="es-MX" sz="1100" b="0" strike="noStrike" spc="-1">
                <a:solidFill>
                  <a:srgbClr val="FFFFFF"/>
                </a:solidFill>
                <a:latin typeface="Calibri"/>
                <a:ea typeface="DejaVu Sans"/>
              </a:rPr>
              <a:t>Ita-Andehui Santiago Castillejos.</a:t>
            </a:r>
            <a:endParaRPr lang="es-MX" sz="1100" b="0" strike="noStrike" spc="-1">
              <a:latin typeface="Arial"/>
            </a:endParaRPr>
          </a:p>
          <a:p>
            <a:pPr algn="r">
              <a:lnSpc>
                <a:spcPct val="100000"/>
              </a:lnSpc>
            </a:pPr>
            <a:endParaRPr lang="es-MX" sz="1100" b="0" strike="noStrike" spc="-1">
              <a:latin typeface="Arial"/>
            </a:endParaRPr>
          </a:p>
        </p:txBody>
      </p:sp>
      <p:sp>
        <p:nvSpPr>
          <p:cNvPr id="50" name="PlaceHolder 7"/>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es-MX" sz="4400" b="0" strike="noStrike" spc="-1">
                <a:latin typeface="Arial"/>
              </a:rPr>
              <a:t>Click to edit the title text format</a:t>
            </a:r>
          </a:p>
        </p:txBody>
      </p:sp>
      <p:sp>
        <p:nvSpPr>
          <p:cNvPr id="51" name="PlaceHolder 8"/>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s-MX"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s-MX" sz="2800" b="0" strike="noStrike" spc="-1">
                <a:latin typeface="Arial"/>
              </a:rPr>
              <a:t>Second Outline Level</a:t>
            </a:r>
          </a:p>
          <a:p>
            <a:pPr marL="1296000" lvl="2" indent="-288000">
              <a:spcBef>
                <a:spcPts val="850"/>
              </a:spcBef>
              <a:buClr>
                <a:srgbClr val="000000"/>
              </a:buClr>
              <a:buSzPct val="45000"/>
              <a:buFont typeface="Wingdings" charset="2"/>
              <a:buChar char=""/>
            </a:pPr>
            <a:r>
              <a:rPr lang="es-MX" sz="2400" b="0" strike="noStrike" spc="-1">
                <a:latin typeface="Arial"/>
              </a:rPr>
              <a:t>Third Outline Level</a:t>
            </a:r>
          </a:p>
          <a:p>
            <a:pPr marL="1728000" lvl="3" indent="-216000">
              <a:spcBef>
                <a:spcPts val="567"/>
              </a:spcBef>
              <a:buClr>
                <a:srgbClr val="000000"/>
              </a:buClr>
              <a:buSzPct val="75000"/>
              <a:buFont typeface="Symbol" charset="2"/>
              <a:buChar char=""/>
            </a:pPr>
            <a:r>
              <a:rPr lang="es-MX" sz="2000" b="0" strike="noStrike" spc="-1">
                <a:latin typeface="Arial"/>
              </a:rPr>
              <a:t>Fourth Outline Level</a:t>
            </a:r>
          </a:p>
          <a:p>
            <a:pPr marL="2160000" lvl="4" indent="-216000">
              <a:spcBef>
                <a:spcPts val="283"/>
              </a:spcBef>
              <a:buClr>
                <a:srgbClr val="000000"/>
              </a:buClr>
              <a:buSzPct val="45000"/>
              <a:buFont typeface="Wingdings" charset="2"/>
              <a:buChar char=""/>
            </a:pPr>
            <a:r>
              <a:rPr lang="es-MX" sz="2000" b="0" strike="noStrike" spc="-1">
                <a:latin typeface="Arial"/>
              </a:rPr>
              <a:t>Fifth Outline Level</a:t>
            </a:r>
          </a:p>
          <a:p>
            <a:pPr marL="2592000" lvl="5" indent="-216000">
              <a:spcBef>
                <a:spcPts val="283"/>
              </a:spcBef>
              <a:buClr>
                <a:srgbClr val="000000"/>
              </a:buClr>
              <a:buSzPct val="45000"/>
              <a:buFont typeface="Wingdings" charset="2"/>
              <a:buChar char=""/>
            </a:pPr>
            <a:r>
              <a:rPr lang="es-MX" sz="2000" b="0" strike="noStrike" spc="-1">
                <a:latin typeface="Arial"/>
              </a:rPr>
              <a:t>Sixth Outline Level</a:t>
            </a:r>
          </a:p>
          <a:p>
            <a:pPr marL="3024000" lvl="6" indent="-216000">
              <a:spcBef>
                <a:spcPts val="283"/>
              </a:spcBef>
              <a:buClr>
                <a:srgbClr val="000000"/>
              </a:buClr>
              <a:buSzPct val="45000"/>
              <a:buFont typeface="Wingdings" charset="2"/>
              <a:buChar char=""/>
            </a:pPr>
            <a:r>
              <a:rPr lang="es-MX"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1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4.png"/><Relationship Id="rId7" Type="http://schemas.openxmlformats.org/officeDocument/2006/relationships/image" Target="../media/image22.png"/><Relationship Id="rId2" Type="http://schemas.openxmlformats.org/officeDocument/2006/relationships/image" Target="../media/image23.png"/><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94" name="CustomShape 1"/>
          <p:cNvSpPr/>
          <p:nvPr/>
        </p:nvSpPr>
        <p:spPr>
          <a:xfrm>
            <a:off x="609480" y="935280"/>
            <a:ext cx="7922160" cy="8355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s-MX" sz="4000" b="0" strike="noStrike" spc="-1">
                <a:solidFill>
                  <a:srgbClr val="FFFFFF"/>
                </a:solidFill>
                <a:latin typeface="Times New Roman"/>
                <a:ea typeface="DejaVu Sans"/>
              </a:rPr>
              <a:t>Calidad del Aire</a:t>
            </a:r>
            <a:endParaRPr lang="es-MX" sz="4000" b="0" strike="noStrike" spc="-1">
              <a:latin typeface="Arial"/>
            </a:endParaRPr>
          </a:p>
        </p:txBody>
      </p:sp>
      <p:sp>
        <p:nvSpPr>
          <p:cNvPr id="95" name="CustomShape 2"/>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96" name="CustomShape 3"/>
          <p:cNvSpPr/>
          <p:nvPr/>
        </p:nvSpPr>
        <p:spPr>
          <a:xfrm>
            <a:off x="8001000" y="6492960"/>
            <a:ext cx="1140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F8F6902C-47B8-46EC-BFAF-8305004BB035}" type="slidenum">
              <a:rPr lang="es-MX" sz="1200" b="0" strike="noStrike" spc="-1">
                <a:solidFill>
                  <a:srgbClr val="FFFFFF"/>
                </a:solidFill>
                <a:latin typeface="Calibri"/>
                <a:ea typeface="DejaVu Sans"/>
              </a:rPr>
              <a:t>1</a:t>
            </a:fld>
            <a:endParaRPr lang="es-MX" sz="1200" b="0" strike="noStrike" spc="-1">
              <a:latin typeface="Arial"/>
            </a:endParaRPr>
          </a:p>
        </p:txBody>
      </p:sp>
      <p:sp>
        <p:nvSpPr>
          <p:cNvPr id="97"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Introducción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sp>
        <p:nvSpPr>
          <p:cNvPr id="98" name="CustomShape 5"/>
          <p:cNvSpPr/>
          <p:nvPr/>
        </p:nvSpPr>
        <p:spPr>
          <a:xfrm>
            <a:off x="2843640" y="3069000"/>
            <a:ext cx="3655080" cy="154980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s-MX" sz="1600" b="0" strike="noStrike" spc="-1">
                <a:solidFill>
                  <a:srgbClr val="000000"/>
                </a:solidFill>
                <a:latin typeface="Times New Roman"/>
                <a:ea typeface="DejaVu Sans"/>
              </a:rPr>
              <a:t>Proyecto Final de Deep Learning</a:t>
            </a:r>
            <a:endParaRPr lang="es-MX" sz="1600" b="0" strike="noStrike" spc="-1">
              <a:latin typeface="Arial"/>
            </a:endParaRPr>
          </a:p>
          <a:p>
            <a:pPr algn="ctr">
              <a:lnSpc>
                <a:spcPct val="100000"/>
              </a:lnSpc>
            </a:pPr>
            <a:endParaRPr lang="es-MX" sz="1600" b="0" strike="noStrike" spc="-1">
              <a:latin typeface="Arial"/>
            </a:endParaRPr>
          </a:p>
          <a:p>
            <a:pPr algn="ctr">
              <a:lnSpc>
                <a:spcPct val="100000"/>
              </a:lnSpc>
            </a:pPr>
            <a:r>
              <a:rPr lang="es-MX" sz="1600" b="0" strike="noStrike" spc="-1">
                <a:solidFill>
                  <a:srgbClr val="000000"/>
                </a:solidFill>
                <a:latin typeface="Times New Roman"/>
                <a:ea typeface="DejaVu Sans"/>
              </a:rPr>
              <a:t>Presentan: </a:t>
            </a:r>
            <a:endParaRPr lang="es-MX" sz="1600" b="0" strike="noStrike" spc="-1">
              <a:latin typeface="Arial"/>
            </a:endParaRPr>
          </a:p>
          <a:p>
            <a:pPr algn="ctr">
              <a:lnSpc>
                <a:spcPct val="100000"/>
              </a:lnSpc>
            </a:pPr>
            <a:r>
              <a:rPr lang="es-MX" sz="1600" b="0" strike="noStrike" spc="-1">
                <a:solidFill>
                  <a:srgbClr val="000000"/>
                </a:solidFill>
                <a:latin typeface="Times New Roman"/>
                <a:ea typeface="DejaVu Sans"/>
              </a:rPr>
              <a:t>Jorge III Altamirano Astorga, </a:t>
            </a:r>
            <a:endParaRPr lang="es-MX" sz="1600" b="0" strike="noStrike" spc="-1">
              <a:latin typeface="Arial"/>
            </a:endParaRPr>
          </a:p>
          <a:p>
            <a:pPr algn="ctr">
              <a:lnSpc>
                <a:spcPct val="100000"/>
              </a:lnSpc>
            </a:pPr>
            <a:r>
              <a:rPr lang="es-MX" sz="1600" b="0" strike="noStrike" spc="-1">
                <a:solidFill>
                  <a:srgbClr val="000000"/>
                </a:solidFill>
                <a:latin typeface="Times New Roman"/>
                <a:ea typeface="DejaVu Sans"/>
              </a:rPr>
              <a:t>Luz Aurora Hernández Martínez, </a:t>
            </a:r>
            <a:endParaRPr lang="es-MX" sz="1600" b="0" strike="noStrike" spc="-1">
              <a:latin typeface="Arial"/>
            </a:endParaRPr>
          </a:p>
          <a:p>
            <a:pPr algn="ctr">
              <a:lnSpc>
                <a:spcPct val="100000"/>
              </a:lnSpc>
            </a:pPr>
            <a:r>
              <a:rPr lang="es-MX" sz="1600" b="0" strike="noStrike" spc="-1">
                <a:solidFill>
                  <a:srgbClr val="000000"/>
                </a:solidFill>
                <a:latin typeface="Times New Roman"/>
                <a:ea typeface="DejaVu Sans"/>
              </a:rPr>
              <a:t>Ita-Andehui Santiago Castillejos.</a:t>
            </a:r>
            <a:endParaRPr lang="es-MX" sz="16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CustomShape 1"/>
          <p:cNvSpPr/>
          <p:nvPr/>
        </p:nvSpPr>
        <p:spPr>
          <a:xfrm>
            <a:off x="38160" y="780120"/>
            <a:ext cx="900504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3600" b="0" strike="noStrike" spc="-1">
                <a:solidFill>
                  <a:srgbClr val="FFFFFF"/>
                </a:solidFill>
                <a:latin typeface="Times New Roman"/>
                <a:ea typeface="DejaVu Sans"/>
              </a:rPr>
              <a:t>Resultados</a:t>
            </a:r>
            <a:endParaRPr lang="es-MX" sz="3600" b="0" strike="noStrike" spc="-1">
              <a:latin typeface="Arial"/>
            </a:endParaRPr>
          </a:p>
        </p:txBody>
      </p:sp>
      <p:sp>
        <p:nvSpPr>
          <p:cNvPr id="180"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7CA4966B-89D7-483B-A4DA-2A7FCE00D38A}" type="slidenum">
              <a:rPr lang="es-MX" sz="1200" b="0" strike="noStrike" spc="-1">
                <a:solidFill>
                  <a:srgbClr val="FFFFFF"/>
                </a:solidFill>
                <a:latin typeface="Calibri"/>
                <a:ea typeface="DejaVu Sans"/>
              </a:rPr>
              <a:t>10</a:t>
            </a:fld>
            <a:endParaRPr lang="es-MX" sz="1200" b="0" strike="noStrike" spc="-1">
              <a:latin typeface="Arial"/>
            </a:endParaRPr>
          </a:p>
        </p:txBody>
      </p:sp>
      <p:sp>
        <p:nvSpPr>
          <p:cNvPr id="181"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182"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Introducción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0"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pic>
        <p:nvPicPr>
          <p:cNvPr id="183" name="Imagen 182"/>
          <p:cNvPicPr/>
          <p:nvPr/>
        </p:nvPicPr>
        <p:blipFill>
          <a:blip r:embed="rId2">
            <a:extLst>
              <a:ext uri="{28A0092B-C50C-407E-A947-70E740481C1C}">
                <a14:useLocalDpi xmlns:a14="http://schemas.microsoft.com/office/drawing/2010/main" val="0"/>
              </a:ext>
            </a:extLst>
          </a:blip>
          <a:stretch>
            <a:fillRect/>
          </a:stretch>
        </p:blipFill>
        <p:spPr>
          <a:xfrm>
            <a:off x="253440" y="2060445"/>
            <a:ext cx="4137840" cy="3967589"/>
          </a:xfrm>
          <a:prstGeom prst="rect">
            <a:avLst/>
          </a:prstGeom>
          <a:ln>
            <a:noFill/>
          </a:ln>
        </p:spPr>
      </p:pic>
      <p:pic>
        <p:nvPicPr>
          <p:cNvPr id="184" name="Imagen 183"/>
          <p:cNvPicPr/>
          <p:nvPr/>
        </p:nvPicPr>
        <p:blipFill>
          <a:blip r:embed="rId3">
            <a:extLst>
              <a:ext uri="{28A0092B-C50C-407E-A947-70E740481C1C}">
                <a14:useLocalDpi xmlns:a14="http://schemas.microsoft.com/office/drawing/2010/main" val="0"/>
              </a:ext>
            </a:extLst>
          </a:blip>
          <a:stretch>
            <a:fillRect/>
          </a:stretch>
        </p:blipFill>
        <p:spPr>
          <a:xfrm>
            <a:off x="4752000" y="2060827"/>
            <a:ext cx="4247280" cy="4015065"/>
          </a:xfrm>
          <a:prstGeom prst="rect">
            <a:avLst/>
          </a:prstGeom>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ustomShape 1"/>
          <p:cNvSpPr/>
          <p:nvPr/>
        </p:nvSpPr>
        <p:spPr>
          <a:xfrm>
            <a:off x="38160" y="780120"/>
            <a:ext cx="900504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3600" b="0" strike="noStrike" spc="-1">
                <a:solidFill>
                  <a:srgbClr val="FFFFFF"/>
                </a:solidFill>
                <a:latin typeface="Times New Roman"/>
                <a:ea typeface="DejaVu Sans"/>
              </a:rPr>
              <a:t>Conclusiones: Logros y Siguientes Pasos</a:t>
            </a:r>
            <a:endParaRPr lang="es-MX" sz="3600" b="0" strike="noStrike" spc="-1">
              <a:latin typeface="Arial"/>
            </a:endParaRPr>
          </a:p>
        </p:txBody>
      </p:sp>
      <p:sp>
        <p:nvSpPr>
          <p:cNvPr id="186"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5CBE8638-9756-473A-8542-EC1D0EA4E49E}" type="slidenum">
              <a:rPr lang="es-MX" sz="1200" b="0" strike="noStrike" spc="-1">
                <a:solidFill>
                  <a:srgbClr val="FFFFFF"/>
                </a:solidFill>
                <a:latin typeface="Calibri"/>
                <a:ea typeface="DejaVu Sans"/>
              </a:rPr>
              <a:t>11</a:t>
            </a:fld>
            <a:endParaRPr lang="es-MX" sz="1200" b="0" strike="noStrike" spc="-1">
              <a:latin typeface="Arial"/>
            </a:endParaRPr>
          </a:p>
        </p:txBody>
      </p:sp>
      <p:sp>
        <p:nvSpPr>
          <p:cNvPr id="187"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188"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Introducción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sp>
        <p:nvSpPr>
          <p:cNvPr id="189" name="CustomShape 5"/>
          <p:cNvSpPr/>
          <p:nvPr/>
        </p:nvSpPr>
        <p:spPr>
          <a:xfrm>
            <a:off x="251640" y="1730160"/>
            <a:ext cx="8441280" cy="4554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5280">
              <a:lnSpc>
                <a:spcPct val="100000"/>
              </a:lnSpc>
              <a:spcBef>
                <a:spcPts val="479"/>
              </a:spcBef>
              <a:buClr>
                <a:srgbClr val="000000"/>
              </a:buClr>
              <a:buFont typeface="Symbol"/>
              <a:buChar char=""/>
            </a:pPr>
            <a:r>
              <a:rPr lang="es-MX" sz="2400" b="0" strike="noStrike" spc="-1" dirty="0">
                <a:solidFill>
                  <a:srgbClr val="000000"/>
                </a:solidFill>
                <a:latin typeface="Times New Roman"/>
                <a:ea typeface="DejaVu Sans"/>
              </a:rPr>
              <a:t>Logros:</a:t>
            </a:r>
            <a:endParaRPr lang="es-MX" sz="2400" b="0" strike="noStrike" spc="-1" dirty="0">
              <a:latin typeface="Arial"/>
            </a:endParaRPr>
          </a:p>
          <a:p>
            <a:pPr marL="559620" lvl="1" indent="-342900">
              <a:lnSpc>
                <a:spcPct val="100000"/>
              </a:lnSpc>
              <a:spcBef>
                <a:spcPts val="479"/>
              </a:spcBef>
              <a:buClr>
                <a:srgbClr val="000000"/>
              </a:buClr>
              <a:buSzPct val="45000"/>
              <a:buFont typeface="Courier New" panose="02070309020205020404" pitchFamily="49" charset="0"/>
              <a:buChar char="o"/>
            </a:pPr>
            <a:r>
              <a:rPr lang="es-MX" sz="2400" b="0" strike="noStrike" spc="-1" dirty="0">
                <a:solidFill>
                  <a:srgbClr val="000000"/>
                </a:solidFill>
                <a:latin typeface="Times New Roman"/>
                <a:ea typeface="DejaVu Sans"/>
              </a:rPr>
              <a:t>Logramos poder predecir y es medible el desempeño modelo.</a:t>
            </a:r>
            <a:endParaRPr lang="es-MX" sz="2400" b="0" strike="noStrike" spc="-1" dirty="0">
              <a:latin typeface="Arial"/>
            </a:endParaRPr>
          </a:p>
          <a:p>
            <a:pPr marL="559620" lvl="1" indent="-342900">
              <a:lnSpc>
                <a:spcPct val="100000"/>
              </a:lnSpc>
              <a:spcBef>
                <a:spcPts val="479"/>
              </a:spcBef>
              <a:buClr>
                <a:srgbClr val="000000"/>
              </a:buClr>
              <a:buSzPct val="45000"/>
              <a:buFont typeface="Courier New" panose="02070309020205020404" pitchFamily="49" charset="0"/>
              <a:buChar char="o"/>
            </a:pPr>
            <a:r>
              <a:rPr lang="es-MX" sz="2400" b="0" strike="noStrike" spc="-1" dirty="0">
                <a:solidFill>
                  <a:srgbClr val="000000"/>
                </a:solidFill>
                <a:latin typeface="Times New Roman"/>
                <a:ea typeface="DejaVu Sans"/>
              </a:rPr>
              <a:t>Logramos reducir el sobreajuste.</a:t>
            </a:r>
            <a:endParaRPr lang="es-MX" sz="2400" b="0" strike="noStrike" spc="-1" dirty="0">
              <a:latin typeface="Arial"/>
            </a:endParaRPr>
          </a:p>
          <a:p>
            <a:pPr marL="559620" lvl="1" indent="-342900">
              <a:lnSpc>
                <a:spcPct val="100000"/>
              </a:lnSpc>
              <a:spcBef>
                <a:spcPts val="479"/>
              </a:spcBef>
              <a:buClr>
                <a:srgbClr val="000000"/>
              </a:buClr>
              <a:buSzPct val="45000"/>
              <a:buFont typeface="Courier New" panose="02070309020205020404" pitchFamily="49" charset="0"/>
              <a:buChar char="o"/>
            </a:pPr>
            <a:r>
              <a:rPr lang="es-MX" sz="2400" b="0" strike="noStrike" spc="-1" dirty="0">
                <a:solidFill>
                  <a:srgbClr val="000000"/>
                </a:solidFill>
                <a:latin typeface="Times New Roman"/>
                <a:ea typeface="DejaVu Sans"/>
              </a:rPr>
              <a:t>Logramos aprender sobre la realización de un proyecto </a:t>
            </a:r>
            <a:r>
              <a:rPr lang="es-MX" sz="2400" b="0" i="1" strike="noStrike" spc="-1" dirty="0" err="1">
                <a:solidFill>
                  <a:srgbClr val="000000"/>
                </a:solidFill>
                <a:latin typeface="Times New Roman"/>
                <a:ea typeface="DejaVu Sans"/>
              </a:rPr>
              <a:t>end-to-end</a:t>
            </a:r>
            <a:r>
              <a:rPr lang="es-MX" sz="2400" spc="-1" dirty="0">
                <a:solidFill>
                  <a:srgbClr val="000000"/>
                </a:solidFill>
                <a:latin typeface="Times New Roman"/>
                <a:ea typeface="DejaVu Sans"/>
              </a:rPr>
              <a:t>, sobre redes neuronales y las series de tiempo.</a:t>
            </a:r>
            <a:endParaRPr lang="es-MX" sz="2400" b="0" strike="noStrike" spc="-1" dirty="0">
              <a:latin typeface="Arial"/>
            </a:endParaRPr>
          </a:p>
          <a:p>
            <a:pPr marL="216000" indent="-215280">
              <a:lnSpc>
                <a:spcPct val="100000"/>
              </a:lnSpc>
              <a:spcBef>
                <a:spcPts val="479"/>
              </a:spcBef>
              <a:buClr>
                <a:srgbClr val="000000"/>
              </a:buClr>
              <a:buFont typeface="Symbol"/>
              <a:buChar char=""/>
            </a:pPr>
            <a:r>
              <a:rPr lang="es-MX" sz="2400" b="0" strike="noStrike" spc="-1" dirty="0">
                <a:solidFill>
                  <a:srgbClr val="000000"/>
                </a:solidFill>
                <a:latin typeface="Times New Roman"/>
                <a:ea typeface="DejaVu Sans"/>
              </a:rPr>
              <a:t>Siguientes Pasos:</a:t>
            </a:r>
            <a:endParaRPr lang="es-MX" sz="2400" b="0" strike="noStrike" spc="-1" dirty="0">
              <a:latin typeface="Arial"/>
            </a:endParaRPr>
          </a:p>
          <a:p>
            <a:pPr marL="559620" lvl="1" indent="-342900">
              <a:lnSpc>
                <a:spcPct val="100000"/>
              </a:lnSpc>
              <a:spcBef>
                <a:spcPts val="479"/>
              </a:spcBef>
              <a:buClr>
                <a:srgbClr val="000000"/>
              </a:buClr>
              <a:buSzPct val="45000"/>
              <a:buFont typeface="Courier New" panose="02070309020205020404" pitchFamily="49" charset="0"/>
              <a:buChar char="o"/>
            </a:pPr>
            <a:r>
              <a:rPr lang="es-MX" sz="2400" b="0" strike="noStrike" spc="-1" dirty="0">
                <a:solidFill>
                  <a:srgbClr val="000000"/>
                </a:solidFill>
                <a:latin typeface="Times New Roman"/>
                <a:ea typeface="DejaVu Sans"/>
              </a:rPr>
              <a:t>Hacer modelos más grandes y con más historia.</a:t>
            </a:r>
            <a:endParaRPr lang="es-MX" sz="2400" b="0" strike="noStrike" spc="-1" dirty="0">
              <a:latin typeface="Arial"/>
            </a:endParaRPr>
          </a:p>
          <a:p>
            <a:pPr marL="559620" lvl="1" indent="-342900">
              <a:lnSpc>
                <a:spcPct val="100000"/>
              </a:lnSpc>
              <a:spcBef>
                <a:spcPts val="479"/>
              </a:spcBef>
              <a:buClr>
                <a:srgbClr val="000000"/>
              </a:buClr>
              <a:buSzPct val="45000"/>
              <a:buFont typeface="Courier New" panose="02070309020205020404" pitchFamily="49" charset="0"/>
              <a:buChar char="o"/>
            </a:pPr>
            <a:r>
              <a:rPr lang="es-MX" sz="2400" b="0" strike="noStrike" spc="-1" dirty="0">
                <a:solidFill>
                  <a:srgbClr val="000000"/>
                </a:solidFill>
                <a:latin typeface="Times New Roman"/>
                <a:ea typeface="DejaVu Sans"/>
              </a:rPr>
              <a:t>Buscar cómo mejorar el desempeño con </a:t>
            </a:r>
            <a:r>
              <a:rPr lang="es-MX" sz="2400" b="0" i="1" strike="noStrike" spc="-1" dirty="0" err="1">
                <a:solidFill>
                  <a:srgbClr val="000000"/>
                </a:solidFill>
                <a:latin typeface="Times New Roman"/>
                <a:ea typeface="DejaVu Sans"/>
              </a:rPr>
              <a:t>hyper</a:t>
            </a:r>
            <a:r>
              <a:rPr lang="es-MX" sz="2400" b="0" i="1" strike="noStrike" spc="-1" dirty="0">
                <a:solidFill>
                  <a:srgbClr val="000000"/>
                </a:solidFill>
                <a:latin typeface="Times New Roman"/>
                <a:ea typeface="DejaVu Sans"/>
              </a:rPr>
              <a:t> </a:t>
            </a:r>
            <a:r>
              <a:rPr lang="es-MX" sz="2400" b="0" i="1" strike="noStrike" spc="-1" dirty="0" err="1">
                <a:solidFill>
                  <a:srgbClr val="000000"/>
                </a:solidFill>
                <a:latin typeface="Times New Roman"/>
                <a:ea typeface="DejaVu Sans"/>
              </a:rPr>
              <a:t>parameter</a:t>
            </a:r>
            <a:r>
              <a:rPr lang="es-MX" sz="2400" b="0" i="1" strike="noStrike" spc="-1" dirty="0">
                <a:solidFill>
                  <a:srgbClr val="000000"/>
                </a:solidFill>
                <a:latin typeface="Times New Roman"/>
                <a:ea typeface="DejaVu Sans"/>
              </a:rPr>
              <a:t> </a:t>
            </a:r>
            <a:r>
              <a:rPr lang="es-MX" sz="2400" b="0" i="1" strike="noStrike" spc="-1" dirty="0" err="1">
                <a:solidFill>
                  <a:srgbClr val="000000"/>
                </a:solidFill>
                <a:latin typeface="Times New Roman"/>
                <a:ea typeface="DejaVu Sans"/>
              </a:rPr>
              <a:t>tuning</a:t>
            </a:r>
            <a:r>
              <a:rPr lang="es-MX" sz="2400" b="0" i="1" strike="noStrike" spc="-1" dirty="0">
                <a:solidFill>
                  <a:srgbClr val="000000"/>
                </a:solidFill>
                <a:latin typeface="Times New Roman"/>
                <a:ea typeface="DejaVu Sans"/>
              </a:rPr>
              <a:t> </a:t>
            </a:r>
            <a:r>
              <a:rPr lang="es-MX" sz="2400" b="0" strike="noStrike" spc="-1" dirty="0">
                <a:solidFill>
                  <a:srgbClr val="000000"/>
                </a:solidFill>
                <a:latin typeface="Times New Roman"/>
                <a:ea typeface="DejaVu Sans"/>
              </a:rPr>
              <a:t>y la arquitectura de la red.</a:t>
            </a:r>
          </a:p>
          <a:p>
            <a:pPr marL="559620" lvl="1" indent="-342900">
              <a:lnSpc>
                <a:spcPct val="100000"/>
              </a:lnSpc>
              <a:spcBef>
                <a:spcPts val="479"/>
              </a:spcBef>
              <a:buClr>
                <a:srgbClr val="000000"/>
              </a:buClr>
              <a:buSzPct val="45000"/>
              <a:buFont typeface="Courier New" panose="02070309020205020404" pitchFamily="49" charset="0"/>
              <a:buChar char="o"/>
            </a:pPr>
            <a:r>
              <a:rPr lang="es-MX" sz="2400" spc="-1" dirty="0">
                <a:solidFill>
                  <a:srgbClr val="000000"/>
                </a:solidFill>
                <a:latin typeface="Times New Roman"/>
              </a:rPr>
              <a:t>Modificar la forma de tratamiento de las series de tiempo.</a:t>
            </a:r>
            <a:endParaRPr lang="es-MX" sz="2400" b="0" strike="noStrike" spc="-1" dirty="0">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CustomShape 1"/>
          <p:cNvSpPr/>
          <p:nvPr/>
        </p:nvSpPr>
        <p:spPr>
          <a:xfrm>
            <a:off x="38160" y="780120"/>
            <a:ext cx="900504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3600" b="0" strike="noStrike" spc="-1">
                <a:solidFill>
                  <a:srgbClr val="FFFFFF"/>
                </a:solidFill>
                <a:latin typeface="Times New Roman"/>
                <a:ea typeface="DejaVu Sans"/>
              </a:rPr>
              <a:t>Conclusiones: Aprendizajes</a:t>
            </a:r>
            <a:endParaRPr lang="es-MX" sz="3600" b="0" strike="noStrike" spc="-1">
              <a:latin typeface="Arial"/>
            </a:endParaRPr>
          </a:p>
        </p:txBody>
      </p:sp>
      <p:sp>
        <p:nvSpPr>
          <p:cNvPr id="191"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DFBD65DB-2C47-4452-B824-6E67A8B5C4A6}" type="slidenum">
              <a:rPr lang="es-MX" sz="1200" b="0" strike="noStrike" spc="-1">
                <a:solidFill>
                  <a:srgbClr val="FFFFFF"/>
                </a:solidFill>
                <a:latin typeface="Calibri"/>
                <a:ea typeface="DejaVu Sans"/>
              </a:rPr>
              <a:t>12</a:t>
            </a:fld>
            <a:endParaRPr lang="es-MX" sz="1200" b="0" strike="noStrike" spc="-1">
              <a:latin typeface="Arial"/>
            </a:endParaRPr>
          </a:p>
        </p:txBody>
      </p:sp>
      <p:sp>
        <p:nvSpPr>
          <p:cNvPr id="192"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193"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Introducción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sp>
        <p:nvSpPr>
          <p:cNvPr id="194" name="CustomShape 5"/>
          <p:cNvSpPr/>
          <p:nvPr/>
        </p:nvSpPr>
        <p:spPr>
          <a:xfrm>
            <a:off x="251640" y="1730160"/>
            <a:ext cx="8441280" cy="4554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5280">
              <a:lnSpc>
                <a:spcPct val="100000"/>
              </a:lnSpc>
              <a:spcBef>
                <a:spcPts val="479"/>
              </a:spcBef>
              <a:buClr>
                <a:srgbClr val="000000"/>
              </a:buClr>
              <a:buFont typeface="Wingdings" charset="2"/>
              <a:buChar char=""/>
            </a:pPr>
            <a:r>
              <a:rPr lang="es-MX" sz="2200" b="0" strike="noStrike" spc="-1" dirty="0">
                <a:solidFill>
                  <a:srgbClr val="000000"/>
                </a:solidFill>
                <a:latin typeface="Times New Roman"/>
                <a:ea typeface="DejaVu Sans"/>
              </a:rPr>
              <a:t>Cumplir con los principios científicos: reproducibilidad y repetibilidad.</a:t>
            </a:r>
            <a:endParaRPr lang="es-MX" sz="2200" b="0" strike="noStrike" spc="-1" dirty="0">
              <a:latin typeface="Arial"/>
            </a:endParaRPr>
          </a:p>
          <a:p>
            <a:pPr marL="216000" indent="-215280">
              <a:lnSpc>
                <a:spcPct val="100000"/>
              </a:lnSpc>
              <a:spcBef>
                <a:spcPts val="479"/>
              </a:spcBef>
              <a:buClr>
                <a:srgbClr val="000000"/>
              </a:buClr>
              <a:buFont typeface="Wingdings" charset="2"/>
              <a:buChar char=""/>
            </a:pPr>
            <a:r>
              <a:rPr lang="es-MX" sz="2200" b="0" strike="noStrike" spc="-1" dirty="0">
                <a:solidFill>
                  <a:srgbClr val="000000"/>
                </a:solidFill>
                <a:latin typeface="Times New Roman"/>
                <a:ea typeface="DejaVu Sans"/>
              </a:rPr>
              <a:t>Nunca se debe subestimar la inversión de tiempo necesaria para limpiar, explorar, imputar, </a:t>
            </a:r>
            <a:r>
              <a:rPr lang="es-MX" sz="2200" spc="-1" dirty="0">
                <a:solidFill>
                  <a:srgbClr val="000000"/>
                </a:solidFill>
                <a:latin typeface="Times New Roman"/>
                <a:ea typeface="DejaVu Sans"/>
              </a:rPr>
              <a:t>“</a:t>
            </a:r>
            <a:r>
              <a:rPr lang="es-MX" sz="2200" b="0" strike="noStrike" spc="-1" dirty="0">
                <a:solidFill>
                  <a:srgbClr val="000000"/>
                </a:solidFill>
                <a:latin typeface="Times New Roman"/>
                <a:ea typeface="DejaVu Sans"/>
              </a:rPr>
              <a:t>corregir” y conocer los datos. </a:t>
            </a:r>
          </a:p>
          <a:p>
            <a:pPr marL="216000" indent="-215280">
              <a:lnSpc>
                <a:spcPct val="100000"/>
              </a:lnSpc>
              <a:spcBef>
                <a:spcPts val="479"/>
              </a:spcBef>
              <a:buClr>
                <a:srgbClr val="000000"/>
              </a:buClr>
              <a:buFont typeface="Wingdings" charset="2"/>
              <a:buChar char=""/>
            </a:pPr>
            <a:r>
              <a:rPr lang="es-MX" sz="2200" b="0" strike="noStrike" spc="-1" dirty="0">
                <a:solidFill>
                  <a:srgbClr val="000000"/>
                </a:solidFill>
                <a:latin typeface="Times New Roman"/>
                <a:ea typeface="DejaVu Sans"/>
              </a:rPr>
              <a:t>¡Mejorar el desempeño es difícil!</a:t>
            </a:r>
            <a:endParaRPr lang="es-MX" sz="2200" b="0" strike="noStrike" spc="-1" dirty="0">
              <a:latin typeface="Arial"/>
            </a:endParaRPr>
          </a:p>
          <a:p>
            <a:pPr marL="216000" indent="-215280">
              <a:lnSpc>
                <a:spcPct val="100000"/>
              </a:lnSpc>
              <a:spcBef>
                <a:spcPts val="479"/>
              </a:spcBef>
              <a:buClr>
                <a:srgbClr val="000000"/>
              </a:buClr>
              <a:buFont typeface="Wingdings" charset="2"/>
              <a:buChar char=""/>
            </a:pPr>
            <a:r>
              <a:rPr lang="es-MX" sz="2200" b="0" strike="noStrike" spc="-1" dirty="0">
                <a:solidFill>
                  <a:srgbClr val="000000"/>
                </a:solidFill>
                <a:latin typeface="Times New Roman"/>
                <a:ea typeface="DejaVu Sans"/>
              </a:rPr>
              <a:t> No se debe confiar en la disponibilidad de datos externos.</a:t>
            </a:r>
            <a:endParaRPr lang="es-MX" sz="2200" b="0" strike="noStrike" spc="-1" dirty="0">
              <a:latin typeface="Arial"/>
            </a:endParaRPr>
          </a:p>
          <a:p>
            <a:pPr marL="216000" indent="-215280">
              <a:lnSpc>
                <a:spcPct val="100000"/>
              </a:lnSpc>
              <a:spcBef>
                <a:spcPts val="479"/>
              </a:spcBef>
              <a:buClr>
                <a:srgbClr val="000000"/>
              </a:buClr>
              <a:buFont typeface="Wingdings" charset="2"/>
              <a:buChar char=""/>
            </a:pPr>
            <a:r>
              <a:rPr lang="es-MX" sz="2200" b="0" strike="noStrike" spc="-1" dirty="0">
                <a:solidFill>
                  <a:srgbClr val="000000"/>
                </a:solidFill>
                <a:latin typeface="Times New Roman"/>
                <a:ea typeface="DejaVu Sans"/>
              </a:rPr>
              <a:t>Hay muchísimos recursos en Internet: buenos y malos.</a:t>
            </a:r>
            <a:endParaRPr lang="es-MX" sz="2200" b="0" strike="noStrike" spc="-1" dirty="0">
              <a:latin typeface="Arial"/>
            </a:endParaRPr>
          </a:p>
          <a:p>
            <a:pPr marL="216000" indent="-215280">
              <a:lnSpc>
                <a:spcPct val="100000"/>
              </a:lnSpc>
              <a:spcBef>
                <a:spcPts val="479"/>
              </a:spcBef>
              <a:buClr>
                <a:srgbClr val="000000"/>
              </a:buClr>
              <a:buFont typeface="Wingdings" charset="2"/>
              <a:buChar char=""/>
            </a:pPr>
            <a:r>
              <a:rPr lang="es-MX" sz="2200" b="0" strike="noStrike" spc="-1" dirty="0">
                <a:solidFill>
                  <a:srgbClr val="000000"/>
                </a:solidFill>
                <a:latin typeface="Times New Roman"/>
                <a:ea typeface="DejaVu Sans"/>
              </a:rPr>
              <a:t>Las </a:t>
            </a:r>
            <a:r>
              <a:rPr lang="es-MX" sz="2200" b="0" strike="noStrike" spc="-1" dirty="0" err="1">
                <a:solidFill>
                  <a:srgbClr val="000000"/>
                </a:solidFill>
                <a:latin typeface="Times New Roman"/>
                <a:ea typeface="DejaVu Sans"/>
              </a:rPr>
              <a:t>APIs</a:t>
            </a:r>
            <a:r>
              <a:rPr lang="es-MX" sz="2200" b="0" strike="noStrike" spc="-1" dirty="0">
                <a:solidFill>
                  <a:srgbClr val="000000"/>
                </a:solidFill>
                <a:latin typeface="Times New Roman"/>
                <a:ea typeface="DejaVu Sans"/>
              </a:rPr>
              <a:t> cambian: No tener miedo a aprender continuamente.</a:t>
            </a:r>
            <a:endParaRPr lang="es-MX" sz="2200" b="0" strike="noStrike" spc="-1" dirty="0">
              <a:latin typeface="Arial"/>
            </a:endParaRPr>
          </a:p>
          <a:p>
            <a:pPr marL="216000" indent="-215280">
              <a:lnSpc>
                <a:spcPct val="100000"/>
              </a:lnSpc>
              <a:spcBef>
                <a:spcPts val="479"/>
              </a:spcBef>
              <a:buClr>
                <a:srgbClr val="000000"/>
              </a:buClr>
              <a:buFont typeface="Wingdings" charset="2"/>
              <a:buChar char=""/>
            </a:pPr>
            <a:r>
              <a:rPr lang="es-MX" sz="2200" b="0" strike="noStrike" spc="-1" dirty="0">
                <a:solidFill>
                  <a:srgbClr val="000000"/>
                </a:solidFill>
                <a:latin typeface="Times New Roman"/>
                <a:ea typeface="DejaVu Sans"/>
              </a:rPr>
              <a:t>Nos resultó muy útil tener un modelo </a:t>
            </a:r>
            <a:r>
              <a:rPr lang="es-MX" sz="2200" b="0" i="1" strike="noStrike" spc="-1" dirty="0" err="1">
                <a:solidFill>
                  <a:srgbClr val="000000"/>
                </a:solidFill>
                <a:latin typeface="Times New Roman"/>
                <a:ea typeface="DejaVu Sans"/>
              </a:rPr>
              <a:t>baseline</a:t>
            </a:r>
            <a:r>
              <a:rPr lang="es-MX" sz="2200" b="0" strike="noStrike" spc="-1" dirty="0">
                <a:solidFill>
                  <a:srgbClr val="000000"/>
                </a:solidFill>
                <a:latin typeface="Times New Roman"/>
                <a:ea typeface="DejaVu Sans"/>
              </a:rPr>
              <a:t>: nuestra H</a:t>
            </a:r>
            <a:r>
              <a:rPr lang="es-MX" sz="2200" b="0" strike="noStrike" spc="-1" baseline="-33000" dirty="0">
                <a:solidFill>
                  <a:srgbClr val="000000"/>
                </a:solidFill>
                <a:latin typeface="Times New Roman"/>
                <a:ea typeface="DejaVu Sans"/>
              </a:rPr>
              <a:t>0</a:t>
            </a:r>
            <a:endParaRPr lang="es-MX" sz="2200" b="0" strike="noStrike" spc="-1" dirty="0">
              <a:latin typeface="Arial"/>
            </a:endParaRPr>
          </a:p>
          <a:p>
            <a:pPr marL="216000" indent="-215280">
              <a:lnSpc>
                <a:spcPct val="100000"/>
              </a:lnSpc>
              <a:spcBef>
                <a:spcPts val="479"/>
              </a:spcBef>
              <a:buClr>
                <a:srgbClr val="000000"/>
              </a:buClr>
              <a:buFont typeface="Wingdings" charset="2"/>
              <a:buChar char=""/>
            </a:pPr>
            <a:r>
              <a:rPr lang="es-MX" sz="2200" b="0" strike="noStrike" spc="-1" dirty="0">
                <a:solidFill>
                  <a:srgbClr val="000000"/>
                </a:solidFill>
                <a:latin typeface="Times New Roman"/>
                <a:ea typeface="DejaVu Sans"/>
              </a:rPr>
              <a:t>Tener cuidado con los detalles.</a:t>
            </a:r>
            <a:endParaRPr lang="es-MX" sz="2200" b="0" strike="noStrike" spc="-1" dirty="0">
              <a:latin typeface="Arial"/>
            </a:endParaRPr>
          </a:p>
          <a:p>
            <a:pPr marL="216000" indent="-215280">
              <a:lnSpc>
                <a:spcPct val="100000"/>
              </a:lnSpc>
              <a:spcBef>
                <a:spcPts val="479"/>
              </a:spcBef>
              <a:buClr>
                <a:srgbClr val="000000"/>
              </a:buClr>
              <a:buFont typeface="Wingdings" charset="2"/>
              <a:buChar char=""/>
            </a:pPr>
            <a:r>
              <a:rPr lang="es-MX" sz="2200" b="0" strike="noStrike" spc="-1" dirty="0">
                <a:solidFill>
                  <a:srgbClr val="000000"/>
                </a:solidFill>
                <a:latin typeface="Times New Roman"/>
                <a:ea typeface="DejaVu Sans"/>
              </a:rPr>
              <a:t>“Des-escalar” los datos nos dio una idea más clara del desempeño.</a:t>
            </a:r>
          </a:p>
          <a:p>
            <a:pPr marL="216000" indent="-215280">
              <a:lnSpc>
                <a:spcPct val="100000"/>
              </a:lnSpc>
              <a:spcBef>
                <a:spcPts val="479"/>
              </a:spcBef>
              <a:buClr>
                <a:srgbClr val="000000"/>
              </a:buClr>
              <a:buFont typeface="Wingdings" charset="2"/>
              <a:buChar char=""/>
            </a:pPr>
            <a:r>
              <a:rPr lang="es-MX" sz="2200" b="0" strike="noStrike" spc="-1" dirty="0">
                <a:solidFill>
                  <a:srgbClr val="000000"/>
                </a:solidFill>
                <a:latin typeface="Times New Roman"/>
              </a:rPr>
              <a:t>Es efectivo ir construyendo de modelos simples </a:t>
            </a:r>
            <a:r>
              <a:rPr lang="es-MX" sz="2200" b="0" strike="noStrike" spc="-1" dirty="0">
                <a:solidFill>
                  <a:srgbClr val="000000"/>
                </a:solidFill>
                <a:latin typeface="Times New Roman"/>
                <a:sym typeface="Wingdings" panose="05000000000000000000" pitchFamily="2" charset="2"/>
              </a:rPr>
              <a:t> modelos más elaborados. También probar, probar, probar.</a:t>
            </a:r>
            <a:endParaRPr lang="es-MX" sz="2200" b="0" strike="noStrike" spc="-1" dirty="0">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CustomShape 1"/>
          <p:cNvSpPr/>
          <p:nvPr/>
        </p:nvSpPr>
        <p:spPr>
          <a:xfrm>
            <a:off x="38160" y="780120"/>
            <a:ext cx="900504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3600" b="0" strike="noStrike" spc="-1">
                <a:solidFill>
                  <a:srgbClr val="FFFFFF"/>
                </a:solidFill>
                <a:latin typeface="Times New Roman"/>
                <a:ea typeface="DejaVu Sans"/>
              </a:rPr>
              <a:t>¡Gracias!</a:t>
            </a:r>
            <a:endParaRPr lang="es-MX" sz="3600" b="0" strike="noStrike" spc="-1">
              <a:latin typeface="Arial"/>
            </a:endParaRPr>
          </a:p>
        </p:txBody>
      </p:sp>
      <p:sp>
        <p:nvSpPr>
          <p:cNvPr id="196"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0085BB3B-2FA9-4B06-ADDD-3BF53DEAC037}" type="slidenum">
              <a:rPr lang="es-MX" sz="1200" b="0" strike="noStrike" spc="-1">
                <a:solidFill>
                  <a:srgbClr val="FFFFFF"/>
                </a:solidFill>
                <a:latin typeface="Calibri"/>
                <a:ea typeface="DejaVu Sans"/>
              </a:rPr>
              <a:t>13</a:t>
            </a:fld>
            <a:endParaRPr lang="es-MX" sz="1200" b="0" strike="noStrike" spc="-1">
              <a:latin typeface="Arial"/>
            </a:endParaRPr>
          </a:p>
        </p:txBody>
      </p:sp>
      <p:sp>
        <p:nvSpPr>
          <p:cNvPr id="197" name="CustomShape 3"/>
          <p:cNvSpPr/>
          <p:nvPr/>
        </p:nvSpPr>
        <p:spPr>
          <a:xfrm>
            <a:off x="1066680" y="3124080"/>
            <a:ext cx="7007760" cy="1155960"/>
          </a:xfrm>
          <a:prstGeom prst="rect">
            <a:avLst/>
          </a:prstGeom>
          <a:solidFill>
            <a:schemeClr val="accent1">
              <a:lumMod val="40000"/>
              <a:lumOff val="60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endParaRPr lang="es-MX" sz="1800" b="0" strike="noStrike" spc="-1">
              <a:latin typeface="Arial"/>
            </a:endParaRPr>
          </a:p>
          <a:p>
            <a:pPr algn="ctr">
              <a:lnSpc>
                <a:spcPct val="100000"/>
              </a:lnSpc>
            </a:pPr>
            <a:r>
              <a:rPr lang="es-MX" sz="2600" b="1" i="1" strike="noStrike" spc="-1">
                <a:solidFill>
                  <a:srgbClr val="000000"/>
                </a:solidFill>
                <a:latin typeface="Times New Roman"/>
                <a:ea typeface="DejaVu Sans"/>
              </a:rPr>
              <a:t>¿Preguntas?</a:t>
            </a:r>
            <a:endParaRPr lang="es-MX" sz="2600" b="0" strike="noStrike" spc="-1">
              <a:latin typeface="Arial"/>
            </a:endParaRPr>
          </a:p>
          <a:p>
            <a:pPr algn="ctr">
              <a:lnSpc>
                <a:spcPct val="100000"/>
              </a:lnSpc>
            </a:pPr>
            <a:endParaRPr lang="es-MX" sz="2600" b="0" strike="noStrike" spc="-1">
              <a:latin typeface="Arial"/>
            </a:endParaRPr>
          </a:p>
        </p:txBody>
      </p:sp>
      <p:sp>
        <p:nvSpPr>
          <p:cNvPr id="198" name="CustomShape 4"/>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9" name="CustomShape 1"/>
          <p:cNvSpPr/>
          <p:nvPr/>
        </p:nvSpPr>
        <p:spPr>
          <a:xfrm>
            <a:off x="304920" y="1752480"/>
            <a:ext cx="8379360" cy="4371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641"/>
              </a:spcBef>
            </a:pPr>
            <a:endParaRPr lang="es-MX" sz="1800" b="0" strike="noStrike" spc="-1">
              <a:latin typeface="Arial"/>
            </a:endParaRPr>
          </a:p>
          <a:p>
            <a:pPr marL="571680" indent="-569160">
              <a:lnSpc>
                <a:spcPct val="100000"/>
              </a:lnSpc>
              <a:spcBef>
                <a:spcPts val="641"/>
              </a:spcBef>
              <a:buSzPct val="100051"/>
              <a:buBlip>
                <a:blip r:embed="rId2"/>
              </a:buBlip>
            </a:pPr>
            <a:r>
              <a:rPr lang="es-MX" sz="3200" b="0" u="sng" strike="noStrike" spc="-1">
                <a:solidFill>
                  <a:srgbClr val="000000"/>
                </a:solidFill>
                <a:uFill>
                  <a:solidFill>
                    <a:srgbClr val="FFFFFF"/>
                  </a:solidFill>
                </a:uFill>
                <a:latin typeface="Times New Roman"/>
                <a:ea typeface="DejaVu Sans"/>
              </a:rPr>
              <a:t>Introducción</a:t>
            </a:r>
            <a:endParaRPr lang="es-MX" sz="3200" b="0" strike="noStrike" spc="-1">
              <a:latin typeface="Arial"/>
            </a:endParaRPr>
          </a:p>
          <a:p>
            <a:pPr marL="571680" indent="-569160">
              <a:lnSpc>
                <a:spcPct val="100000"/>
              </a:lnSpc>
              <a:spcBef>
                <a:spcPts val="641"/>
              </a:spcBef>
              <a:buSzPct val="100051"/>
              <a:buBlip>
                <a:blip r:embed="rId2"/>
              </a:buBlip>
            </a:pPr>
            <a:r>
              <a:rPr lang="es-MX" sz="3200" b="0" u="sng" strike="noStrike" spc="-1">
                <a:solidFill>
                  <a:srgbClr val="000000"/>
                </a:solidFill>
                <a:uFill>
                  <a:solidFill>
                    <a:srgbClr val="FFFFFF"/>
                  </a:solidFill>
                </a:uFill>
                <a:latin typeface="Times New Roman"/>
                <a:ea typeface="DejaVu Sans"/>
              </a:rPr>
              <a:t>Trabajo relacionado</a:t>
            </a:r>
            <a:endParaRPr lang="es-MX" sz="3200" b="0" strike="noStrike" spc="-1">
              <a:latin typeface="Arial"/>
            </a:endParaRPr>
          </a:p>
          <a:p>
            <a:pPr marL="571680" indent="-569160">
              <a:lnSpc>
                <a:spcPct val="100000"/>
              </a:lnSpc>
              <a:spcBef>
                <a:spcPts val="641"/>
              </a:spcBef>
              <a:buSzPct val="100051"/>
              <a:buBlip>
                <a:blip r:embed="rId2"/>
              </a:buBlip>
            </a:pPr>
            <a:r>
              <a:rPr lang="es-MX" sz="3200" b="0" u="sng" strike="noStrike" spc="-1">
                <a:solidFill>
                  <a:srgbClr val="000000"/>
                </a:solidFill>
                <a:uFill>
                  <a:solidFill>
                    <a:srgbClr val="FFFFFF"/>
                  </a:solidFill>
                </a:uFill>
                <a:latin typeface="Times New Roman"/>
                <a:ea typeface="DejaVu Sans"/>
              </a:rPr>
              <a:t>Solución</a:t>
            </a:r>
            <a:endParaRPr lang="es-MX" sz="3200" b="0" strike="noStrike" spc="-1">
              <a:latin typeface="Arial"/>
            </a:endParaRPr>
          </a:p>
          <a:p>
            <a:pPr marL="571680" indent="-569160">
              <a:lnSpc>
                <a:spcPct val="100000"/>
              </a:lnSpc>
              <a:spcBef>
                <a:spcPts val="641"/>
              </a:spcBef>
              <a:buSzPct val="100051"/>
              <a:buBlip>
                <a:blip r:embed="rId2"/>
              </a:buBlip>
            </a:pPr>
            <a:r>
              <a:rPr lang="es-MX" sz="3200" b="0" u="sng" strike="noStrike" spc="-1">
                <a:solidFill>
                  <a:srgbClr val="000000"/>
                </a:solidFill>
                <a:uFill>
                  <a:solidFill>
                    <a:srgbClr val="FFFFFF"/>
                  </a:solidFill>
                </a:uFill>
                <a:latin typeface="Times New Roman"/>
                <a:ea typeface="DejaVu Sans"/>
              </a:rPr>
              <a:t>Resultado</a:t>
            </a:r>
            <a:endParaRPr lang="es-MX" sz="3200" b="0" strike="noStrike" spc="-1">
              <a:latin typeface="Arial"/>
            </a:endParaRPr>
          </a:p>
          <a:p>
            <a:pPr marL="571680" indent="-569160">
              <a:lnSpc>
                <a:spcPct val="100000"/>
              </a:lnSpc>
              <a:spcBef>
                <a:spcPts val="641"/>
              </a:spcBef>
              <a:buSzPct val="100051"/>
              <a:buBlip>
                <a:blip r:embed="rId2"/>
              </a:buBlip>
            </a:pPr>
            <a:r>
              <a:rPr lang="es-MX" sz="3200" b="0" u="sng" strike="noStrike" spc="-1">
                <a:solidFill>
                  <a:srgbClr val="000000"/>
                </a:solidFill>
                <a:uFill>
                  <a:solidFill>
                    <a:srgbClr val="FFFFFF"/>
                  </a:solidFill>
                </a:uFill>
                <a:latin typeface="Times New Roman"/>
                <a:ea typeface="DejaVu Sans"/>
              </a:rPr>
              <a:t>Conclusión</a:t>
            </a:r>
            <a:endParaRPr lang="es-MX" sz="3200" b="0" strike="noStrike" spc="-1">
              <a:latin typeface="Arial"/>
            </a:endParaRPr>
          </a:p>
          <a:p>
            <a:pPr>
              <a:lnSpc>
                <a:spcPct val="100000"/>
              </a:lnSpc>
              <a:spcBef>
                <a:spcPts val="641"/>
              </a:spcBef>
            </a:pPr>
            <a:endParaRPr lang="es-MX" sz="3200" b="0" strike="noStrike" spc="-1">
              <a:latin typeface="Arial"/>
            </a:endParaRPr>
          </a:p>
        </p:txBody>
      </p:sp>
      <p:sp>
        <p:nvSpPr>
          <p:cNvPr id="200" name="CustomShape 2"/>
          <p:cNvSpPr/>
          <p:nvPr/>
        </p:nvSpPr>
        <p:spPr>
          <a:xfrm>
            <a:off x="38160" y="780120"/>
            <a:ext cx="900504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4000" b="0" strike="noStrike" spc="-1">
                <a:solidFill>
                  <a:srgbClr val="FFFFFF"/>
                </a:solidFill>
                <a:latin typeface="Times New Roman"/>
                <a:ea typeface="DejaVu Sans"/>
              </a:rPr>
              <a:t>Índice</a:t>
            </a:r>
            <a:endParaRPr lang="es-MX" sz="4000" b="0" strike="noStrike" spc="-1">
              <a:latin typeface="Arial"/>
            </a:endParaRPr>
          </a:p>
        </p:txBody>
      </p:sp>
      <p:sp>
        <p:nvSpPr>
          <p:cNvPr id="201" name="CustomShape 3"/>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5082F123-0C00-457B-AC10-295B6F2042EF}" type="slidenum">
              <a:rPr lang="es-MX" sz="1200" b="0" strike="noStrike" spc="-1">
                <a:solidFill>
                  <a:srgbClr val="FFFFFF"/>
                </a:solidFill>
                <a:latin typeface="Calibri"/>
                <a:ea typeface="DejaVu Sans"/>
              </a:rPr>
              <a:t>14</a:t>
            </a:fld>
            <a:endParaRPr lang="es-MX" sz="1200" b="0" strike="noStrike" spc="-1">
              <a:latin typeface="Arial"/>
            </a:endParaRPr>
          </a:p>
        </p:txBody>
      </p:sp>
      <p:sp>
        <p:nvSpPr>
          <p:cNvPr id="202" name="CustomShape 4"/>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203" name="CustomShape 5"/>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FFFFFF"/>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Introducción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 name="CustomShape 1"/>
          <p:cNvSpPr/>
          <p:nvPr/>
        </p:nvSpPr>
        <p:spPr>
          <a:xfrm>
            <a:off x="38160" y="780120"/>
            <a:ext cx="900504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4400" b="0" strike="noStrike" spc="-1">
                <a:solidFill>
                  <a:srgbClr val="FFFFFF"/>
                </a:solidFill>
                <a:latin typeface="Times New Roman"/>
                <a:ea typeface="DejaVu Sans"/>
              </a:rPr>
              <a:t>Introducción</a:t>
            </a:r>
            <a:endParaRPr lang="es-MX" sz="4400" b="0" strike="noStrike" spc="-1">
              <a:latin typeface="Arial"/>
            </a:endParaRPr>
          </a:p>
        </p:txBody>
      </p:sp>
      <p:sp>
        <p:nvSpPr>
          <p:cNvPr id="205"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5253F98E-A9BB-4222-BC55-7D92E6985973}" type="slidenum">
              <a:rPr lang="es-MX" sz="1200" b="0" strike="noStrike" spc="-1">
                <a:solidFill>
                  <a:srgbClr val="FFFFFF"/>
                </a:solidFill>
                <a:latin typeface="Calibri"/>
                <a:ea typeface="DejaVu Sans"/>
              </a:rPr>
              <a:t>15</a:t>
            </a:fld>
            <a:endParaRPr lang="es-MX" sz="1200" b="0" strike="noStrike" spc="-1">
              <a:latin typeface="Arial"/>
            </a:endParaRPr>
          </a:p>
        </p:txBody>
      </p:sp>
      <p:sp>
        <p:nvSpPr>
          <p:cNvPr id="206" name="CustomShape 3"/>
          <p:cNvSpPr/>
          <p:nvPr/>
        </p:nvSpPr>
        <p:spPr>
          <a:xfrm>
            <a:off x="609480" y="1905120"/>
            <a:ext cx="8227080" cy="2954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endParaRPr lang="es-MX" sz="1800" b="0" strike="noStrike" spc="-1">
              <a:latin typeface="Arial"/>
            </a:endParaRPr>
          </a:p>
          <a:p>
            <a:pPr>
              <a:lnSpc>
                <a:spcPct val="100000"/>
              </a:lnSpc>
            </a:pPr>
            <a:endParaRPr lang="es-MX" sz="1800" b="0" strike="noStrike" spc="-1">
              <a:latin typeface="Arial"/>
            </a:endParaRPr>
          </a:p>
          <a:p>
            <a:pPr>
              <a:lnSpc>
                <a:spcPct val="100000"/>
              </a:lnSpc>
            </a:pPr>
            <a:r>
              <a:rPr lang="es-MX" sz="3200" b="0" strike="noStrike" spc="-1">
                <a:solidFill>
                  <a:srgbClr val="000000"/>
                </a:solidFill>
                <a:latin typeface="Times New Roman"/>
                <a:ea typeface="DejaVu Sans"/>
              </a:rPr>
              <a:t>Esta sección se divide en:</a:t>
            </a:r>
            <a:endParaRPr lang="es-MX" sz="3200" b="0" strike="noStrike" spc="-1">
              <a:latin typeface="Arial"/>
            </a:endParaRPr>
          </a:p>
          <a:p>
            <a:pPr marL="343080" indent="-340560">
              <a:lnSpc>
                <a:spcPct val="100000"/>
              </a:lnSpc>
              <a:buClr>
                <a:srgbClr val="000000"/>
              </a:buClr>
              <a:buFont typeface="Arial"/>
              <a:buChar char="•"/>
            </a:pPr>
            <a:r>
              <a:rPr lang="es-MX" sz="2400" b="0" u="sng" strike="noStrike" spc="-1">
                <a:solidFill>
                  <a:srgbClr val="000000"/>
                </a:solidFill>
                <a:uFill>
                  <a:solidFill>
                    <a:srgbClr val="FFFFFF"/>
                  </a:solidFill>
                </a:uFill>
                <a:latin typeface="Times New Roman"/>
                <a:ea typeface="DejaVu Sans"/>
              </a:rPr>
              <a:t>Fuentes de datos del prospecto</a:t>
            </a:r>
            <a:endParaRPr lang="es-MX" sz="2400" b="0" strike="noStrike" spc="-1">
              <a:latin typeface="Arial"/>
            </a:endParaRPr>
          </a:p>
          <a:p>
            <a:pPr marL="343080" indent="-340560">
              <a:lnSpc>
                <a:spcPct val="100000"/>
              </a:lnSpc>
              <a:buClr>
                <a:srgbClr val="000000"/>
              </a:buClr>
              <a:buFont typeface="Arial"/>
              <a:buChar char="•"/>
            </a:pPr>
            <a:r>
              <a:rPr lang="es-MX" sz="2400" b="0" u="sng" strike="noStrike" spc="-1">
                <a:solidFill>
                  <a:srgbClr val="000000"/>
                </a:solidFill>
                <a:uFill>
                  <a:solidFill>
                    <a:srgbClr val="FFFFFF"/>
                  </a:solidFill>
                </a:uFill>
                <a:latin typeface="Times New Roman"/>
                <a:ea typeface="DejaVu Sans"/>
              </a:rPr>
              <a:t>Problemáticas</a:t>
            </a:r>
            <a:endParaRPr lang="es-MX" sz="2400" b="0" strike="noStrike" spc="-1">
              <a:latin typeface="Arial"/>
            </a:endParaRPr>
          </a:p>
          <a:p>
            <a:pPr marL="343080" indent="-340560">
              <a:lnSpc>
                <a:spcPct val="100000"/>
              </a:lnSpc>
              <a:buClr>
                <a:srgbClr val="000000"/>
              </a:buClr>
              <a:buFont typeface="Arial"/>
              <a:buChar char="•"/>
            </a:pPr>
            <a:r>
              <a:rPr lang="es-MX" sz="2400" b="0" u="sng" strike="noStrike" spc="-1">
                <a:solidFill>
                  <a:srgbClr val="000000"/>
                </a:solidFill>
                <a:uFill>
                  <a:solidFill>
                    <a:srgbClr val="FFFFFF"/>
                  </a:solidFill>
                </a:uFill>
                <a:latin typeface="Times New Roman"/>
                <a:ea typeface="DejaVu Sans"/>
              </a:rPr>
              <a:t>Variables</a:t>
            </a:r>
            <a:endParaRPr lang="es-MX" sz="2400" b="0" strike="noStrike" spc="-1">
              <a:latin typeface="Arial"/>
            </a:endParaRPr>
          </a:p>
          <a:p>
            <a:pPr marL="343080" indent="-340560">
              <a:lnSpc>
                <a:spcPct val="100000"/>
              </a:lnSpc>
              <a:buClr>
                <a:srgbClr val="000000"/>
              </a:buClr>
              <a:buFont typeface="Arial"/>
              <a:buChar char="•"/>
            </a:pPr>
            <a:r>
              <a:rPr lang="es-MX" sz="2400" b="0" u="sng" strike="noStrike" spc="-1">
                <a:solidFill>
                  <a:srgbClr val="000000"/>
                </a:solidFill>
                <a:uFill>
                  <a:solidFill>
                    <a:srgbClr val="FFFFFF"/>
                  </a:solidFill>
                </a:uFill>
                <a:latin typeface="Times New Roman"/>
                <a:ea typeface="DejaVu Sans"/>
              </a:rPr>
              <a:t>EDA</a:t>
            </a:r>
            <a:endParaRPr lang="es-MX" sz="2400" b="0" strike="noStrike" spc="-1">
              <a:latin typeface="Arial"/>
            </a:endParaRPr>
          </a:p>
          <a:p>
            <a:pPr>
              <a:lnSpc>
                <a:spcPct val="100000"/>
              </a:lnSpc>
            </a:pPr>
            <a:r>
              <a:rPr lang="es-MX" sz="2400" b="0" strike="noStrike" spc="-1">
                <a:solidFill>
                  <a:srgbClr val="000000"/>
                </a:solidFill>
                <a:latin typeface="Times New Roman"/>
                <a:ea typeface="DejaVu Sans"/>
              </a:rPr>
              <a:t>                </a:t>
            </a:r>
            <a:endParaRPr lang="es-MX" sz="2400" b="0" strike="noStrike" spc="-1">
              <a:latin typeface="Arial"/>
            </a:endParaRPr>
          </a:p>
        </p:txBody>
      </p:sp>
      <p:sp>
        <p:nvSpPr>
          <p:cNvPr id="207" name="CustomShape 4"/>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208" name="CustomShape 5"/>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Introducción</a:t>
            </a:r>
            <a:r>
              <a:rPr lang="es-MX" sz="800" b="1" u="sng" strike="noStrike" spc="-1">
                <a:solidFill>
                  <a:srgbClr val="7F7F7F"/>
                </a:solidFill>
                <a:uFill>
                  <a:solidFill>
                    <a:srgbClr val="000000"/>
                  </a:solidFill>
                </a:uFill>
                <a:latin typeface="Times New Roman"/>
                <a:ea typeface="DejaVu Sans"/>
              </a:rPr>
              <a:t>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9" name="CustomShape 1"/>
          <p:cNvSpPr/>
          <p:nvPr/>
        </p:nvSpPr>
        <p:spPr>
          <a:xfrm>
            <a:off x="304920" y="1752480"/>
            <a:ext cx="8441280" cy="4554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479"/>
              </a:spcBef>
            </a:pPr>
            <a:r>
              <a:rPr lang="es-MX" sz="2400" b="0" i="1" strike="noStrike" spc="-1">
                <a:solidFill>
                  <a:srgbClr val="000000"/>
                </a:solidFill>
                <a:latin typeface="Times New Roman"/>
                <a:ea typeface="DejaVu Sans"/>
              </a:rPr>
              <a:t>Tenemos los siguientes de fuentes de datos:</a:t>
            </a:r>
            <a:endParaRPr lang="es-MX" sz="2400" b="0" strike="noStrike" spc="-1">
              <a:latin typeface="Arial"/>
            </a:endParaRPr>
          </a:p>
          <a:p>
            <a:pPr>
              <a:lnSpc>
                <a:spcPct val="100000"/>
              </a:lnSpc>
              <a:spcBef>
                <a:spcPts val="479"/>
              </a:spcBef>
            </a:pPr>
            <a:endParaRPr lang="es-MX" sz="2400" b="0" strike="noStrike" spc="-1">
              <a:latin typeface="Arial"/>
            </a:endParaRPr>
          </a:p>
          <a:p>
            <a:pPr marL="343080" indent="-340560">
              <a:lnSpc>
                <a:spcPct val="100000"/>
              </a:lnSpc>
              <a:spcBef>
                <a:spcPts val="479"/>
              </a:spcBef>
              <a:buSzPct val="100000"/>
              <a:buBlip>
                <a:blip r:embed="rId2"/>
              </a:buBlip>
            </a:pPr>
            <a:r>
              <a:rPr lang="es-MX" sz="2400" b="0" i="1" strike="noStrike" spc="-1">
                <a:solidFill>
                  <a:srgbClr val="000000"/>
                </a:solidFill>
                <a:latin typeface="Times New Roman"/>
                <a:ea typeface="DejaVu Sans"/>
              </a:rPr>
              <a:t>Sensor Bosch BME680: contamos aproximadamente con más de 2 millones de registros con lecturas del sensor cada 3 segundos.</a:t>
            </a:r>
            <a:endParaRPr lang="es-MX" sz="2400" b="0" strike="noStrike" spc="-1">
              <a:latin typeface="Arial"/>
            </a:endParaRPr>
          </a:p>
          <a:p>
            <a:pPr>
              <a:lnSpc>
                <a:spcPct val="100000"/>
              </a:lnSpc>
              <a:spcBef>
                <a:spcPts val="479"/>
              </a:spcBef>
            </a:pPr>
            <a:endParaRPr lang="es-MX" sz="2400" b="0" strike="noStrike" spc="-1">
              <a:latin typeface="Arial"/>
            </a:endParaRPr>
          </a:p>
          <a:p>
            <a:pPr marL="343080" indent="-340560">
              <a:lnSpc>
                <a:spcPct val="100000"/>
              </a:lnSpc>
              <a:spcBef>
                <a:spcPts val="479"/>
              </a:spcBef>
              <a:buSzPct val="100000"/>
              <a:buBlip>
                <a:blip r:embed="rId2"/>
              </a:buBlip>
            </a:pPr>
            <a:r>
              <a:rPr lang="es-MX" sz="2400" b="0" i="1" strike="noStrike" spc="-1">
                <a:solidFill>
                  <a:srgbClr val="000000"/>
                </a:solidFill>
                <a:latin typeface="Times New Roman"/>
                <a:ea typeface="DejaVu Sans"/>
              </a:rPr>
              <a:t>Datos Abiertos de la Calidad del Aire del Gobierno de la Ciudad de México: datos por hora de las estaciones de monitoreo del Gobierno.</a:t>
            </a:r>
            <a:endParaRPr lang="es-MX" sz="2400" b="0" strike="noStrike" spc="-1">
              <a:latin typeface="Arial"/>
            </a:endParaRPr>
          </a:p>
          <a:p>
            <a:pPr>
              <a:lnSpc>
                <a:spcPct val="100000"/>
              </a:lnSpc>
              <a:spcBef>
                <a:spcPts val="479"/>
              </a:spcBef>
            </a:pPr>
            <a:endParaRPr lang="es-MX" sz="2400" b="0" strike="noStrike" spc="-1">
              <a:latin typeface="Arial"/>
            </a:endParaRPr>
          </a:p>
          <a:p>
            <a:pPr marL="343080" indent="-340560">
              <a:lnSpc>
                <a:spcPct val="100000"/>
              </a:lnSpc>
              <a:spcBef>
                <a:spcPts val="479"/>
              </a:spcBef>
              <a:buSzPct val="100000"/>
              <a:buBlip>
                <a:blip r:embed="rId2"/>
              </a:buBlip>
            </a:pPr>
            <a:r>
              <a:rPr lang="es-MX" sz="2400" b="0" i="1" strike="noStrike" spc="-1">
                <a:solidFill>
                  <a:srgbClr val="000000"/>
                </a:solidFill>
                <a:latin typeface="Times New Roman"/>
                <a:ea typeface="DejaVu Sans"/>
              </a:rPr>
              <a:t>Datos de otras estaciones meteorológicas de la Ciudad.</a:t>
            </a:r>
            <a:endParaRPr lang="es-MX" sz="2400" b="0" strike="noStrike" spc="-1">
              <a:latin typeface="Arial"/>
            </a:endParaRPr>
          </a:p>
        </p:txBody>
      </p:sp>
      <p:sp>
        <p:nvSpPr>
          <p:cNvPr id="210" name="CustomShape 2"/>
          <p:cNvSpPr/>
          <p:nvPr/>
        </p:nvSpPr>
        <p:spPr>
          <a:xfrm>
            <a:off x="38160" y="780120"/>
            <a:ext cx="910332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2800" b="0" strike="noStrike" spc="-1">
                <a:solidFill>
                  <a:srgbClr val="FFFFFF"/>
                </a:solidFill>
                <a:latin typeface="Times New Roman"/>
                <a:ea typeface="DejaVu Sans"/>
              </a:rPr>
              <a:t>Introducción: Fuente de datos</a:t>
            </a:r>
            <a:endParaRPr lang="es-MX" sz="2800" b="0" strike="noStrike" spc="-1">
              <a:latin typeface="Arial"/>
            </a:endParaRPr>
          </a:p>
        </p:txBody>
      </p:sp>
      <p:sp>
        <p:nvSpPr>
          <p:cNvPr id="211" name="CustomShape 3"/>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358D2C54-3AE5-4A3B-8D77-63BB96644E35}" type="slidenum">
              <a:rPr lang="es-MX" sz="1200" b="0" strike="noStrike" spc="-1">
                <a:solidFill>
                  <a:srgbClr val="FFFFFF"/>
                </a:solidFill>
                <a:latin typeface="Calibri"/>
                <a:ea typeface="DejaVu Sans"/>
              </a:rPr>
              <a:t>16</a:t>
            </a:fld>
            <a:endParaRPr lang="es-MX" sz="1200" b="0" strike="noStrike" spc="-1">
              <a:latin typeface="Arial"/>
            </a:endParaRPr>
          </a:p>
        </p:txBody>
      </p:sp>
      <p:sp>
        <p:nvSpPr>
          <p:cNvPr id="212" name="CustomShape 4"/>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213" name="CustomShape 5"/>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FFFFFF"/>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Introducción</a:t>
            </a:r>
            <a:r>
              <a:rPr lang="es-MX" sz="800" b="1" u="sng" strike="noStrike" spc="-1">
                <a:solidFill>
                  <a:srgbClr val="7F7F7F"/>
                </a:solidFill>
                <a:uFill>
                  <a:solidFill>
                    <a:srgbClr val="000000"/>
                  </a:solidFill>
                </a:uFill>
                <a:latin typeface="Times New Roman"/>
                <a:ea typeface="DejaVu Sans"/>
              </a:rPr>
              <a:t>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4" name="CustomShape 1"/>
          <p:cNvSpPr/>
          <p:nvPr/>
        </p:nvSpPr>
        <p:spPr>
          <a:xfrm>
            <a:off x="304920" y="1752480"/>
            <a:ext cx="8441280" cy="4554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0560">
              <a:lnSpc>
                <a:spcPct val="100000"/>
              </a:lnSpc>
              <a:spcBef>
                <a:spcPts val="479"/>
              </a:spcBef>
              <a:buSzPct val="100000"/>
              <a:buBlip>
                <a:blip r:embed="rId2"/>
              </a:buBlip>
            </a:pPr>
            <a:r>
              <a:rPr lang="es-MX" sz="2400" b="0" i="1" strike="noStrike" spc="-1">
                <a:solidFill>
                  <a:srgbClr val="000000"/>
                </a:solidFill>
                <a:latin typeface="Times New Roman"/>
                <a:ea typeface="DejaVu Sans"/>
              </a:rPr>
              <a:t>Datos del Gobierno: no se actualiza de manera constante.</a:t>
            </a:r>
            <a:endParaRPr lang="es-MX" sz="2400" b="0" strike="noStrike" spc="-1">
              <a:latin typeface="Arial"/>
            </a:endParaRPr>
          </a:p>
          <a:p>
            <a:pPr marL="343080" indent="-340560">
              <a:lnSpc>
                <a:spcPct val="100000"/>
              </a:lnSpc>
              <a:spcBef>
                <a:spcPts val="479"/>
              </a:spcBef>
              <a:buSzPct val="100000"/>
              <a:buBlip>
                <a:blip r:embed="rId2"/>
              </a:buBlip>
            </a:pPr>
            <a:r>
              <a:rPr lang="es-MX" sz="2400" b="0" i="1" strike="noStrike" spc="-1">
                <a:solidFill>
                  <a:srgbClr val="000000"/>
                </a:solidFill>
                <a:latin typeface="Times New Roman"/>
                <a:ea typeface="DejaVu Sans"/>
              </a:rPr>
              <a:t>Datos meteorológicos de terceros: Tienen costo.</a:t>
            </a:r>
            <a:endParaRPr lang="es-MX" sz="2400" b="0" strike="noStrike" spc="-1">
              <a:latin typeface="Arial"/>
            </a:endParaRPr>
          </a:p>
          <a:p>
            <a:pPr marL="343080" indent="-340560">
              <a:lnSpc>
                <a:spcPct val="100000"/>
              </a:lnSpc>
              <a:spcBef>
                <a:spcPts val="479"/>
              </a:spcBef>
              <a:buSzPct val="100000"/>
              <a:buBlip>
                <a:blip r:embed="rId2"/>
              </a:buBlip>
            </a:pPr>
            <a:r>
              <a:rPr lang="es-MX" sz="2400" b="0" i="1" strike="noStrike" spc="-1">
                <a:solidFill>
                  <a:srgbClr val="000000"/>
                </a:solidFill>
                <a:latin typeface="Times New Roman"/>
                <a:ea typeface="DejaVu Sans"/>
              </a:rPr>
              <a:t>Precisión y manipulación de los datos de nuestras fuentes de datos.</a:t>
            </a:r>
            <a:endParaRPr lang="es-MX" sz="2400" b="0" strike="noStrike" spc="-1">
              <a:latin typeface="Arial"/>
            </a:endParaRPr>
          </a:p>
          <a:p>
            <a:pPr marL="343080" indent="-340560">
              <a:lnSpc>
                <a:spcPct val="100000"/>
              </a:lnSpc>
              <a:spcBef>
                <a:spcPts val="479"/>
              </a:spcBef>
              <a:buSzPct val="100000"/>
              <a:buBlip>
                <a:blip r:embed="rId2"/>
              </a:buBlip>
            </a:pPr>
            <a:r>
              <a:rPr lang="es-MX" sz="2400" b="0" i="1" strike="noStrike" spc="-1">
                <a:solidFill>
                  <a:srgbClr val="000000"/>
                </a:solidFill>
                <a:latin typeface="Times New Roman"/>
                <a:ea typeface="DejaVu Sans"/>
              </a:rPr>
              <a:t>Estabilidad y precisión de la toma de registros en el sensor. Tuvimos interrupciones del suministro eléctrico.</a:t>
            </a:r>
            <a:endParaRPr lang="es-MX" sz="2400" b="0" strike="noStrike" spc="-1">
              <a:latin typeface="Arial"/>
            </a:endParaRPr>
          </a:p>
          <a:p>
            <a:pPr marL="343080" indent="-340560">
              <a:lnSpc>
                <a:spcPct val="100000"/>
              </a:lnSpc>
              <a:spcBef>
                <a:spcPts val="479"/>
              </a:spcBef>
              <a:buSzPct val="100000"/>
              <a:buBlip>
                <a:blip r:embed="rId2"/>
              </a:buBlip>
            </a:pPr>
            <a:r>
              <a:rPr lang="es-MX" sz="2400" b="0" i="1" strike="noStrike" spc="-1">
                <a:solidFill>
                  <a:srgbClr val="000000"/>
                </a:solidFill>
                <a:latin typeface="Times New Roman"/>
                <a:ea typeface="DejaVu Sans"/>
              </a:rPr>
              <a:t>Algoritmo cerrado del sensor para convertir de la variable gasResistance a la variable IAQ; el cual es cerrado.</a:t>
            </a:r>
            <a:endParaRPr lang="es-MX" sz="2400" b="0" strike="noStrike" spc="-1">
              <a:latin typeface="Arial"/>
            </a:endParaRPr>
          </a:p>
        </p:txBody>
      </p:sp>
      <p:sp>
        <p:nvSpPr>
          <p:cNvPr id="215" name="CustomShape 2"/>
          <p:cNvSpPr/>
          <p:nvPr/>
        </p:nvSpPr>
        <p:spPr>
          <a:xfrm>
            <a:off x="38160" y="780120"/>
            <a:ext cx="910332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2800" b="0" strike="noStrike" spc="-1">
                <a:solidFill>
                  <a:srgbClr val="FFFFFF"/>
                </a:solidFill>
                <a:latin typeface="Times New Roman"/>
                <a:ea typeface="DejaVu Sans"/>
              </a:rPr>
              <a:t>Introducción: Problemáticas</a:t>
            </a:r>
            <a:endParaRPr lang="es-MX" sz="2800" b="0" strike="noStrike" spc="-1">
              <a:latin typeface="Arial"/>
            </a:endParaRPr>
          </a:p>
        </p:txBody>
      </p:sp>
      <p:sp>
        <p:nvSpPr>
          <p:cNvPr id="216" name="CustomShape 3"/>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A23DFF33-14F7-45EC-9C17-6FC23618E5DF}" type="slidenum">
              <a:rPr lang="es-MX" sz="1200" b="0" strike="noStrike" spc="-1">
                <a:solidFill>
                  <a:srgbClr val="FFFFFF"/>
                </a:solidFill>
                <a:latin typeface="Calibri"/>
                <a:ea typeface="DejaVu Sans"/>
              </a:rPr>
              <a:t>17</a:t>
            </a:fld>
            <a:endParaRPr lang="es-MX" sz="1200" b="0" strike="noStrike" spc="-1">
              <a:latin typeface="Arial"/>
            </a:endParaRPr>
          </a:p>
        </p:txBody>
      </p:sp>
      <p:sp>
        <p:nvSpPr>
          <p:cNvPr id="217" name="CustomShape 4"/>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218" name="CustomShape 5"/>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Introducción</a:t>
            </a:r>
            <a:r>
              <a:rPr lang="es-MX" sz="800" b="1" u="sng" strike="noStrike" spc="-1">
                <a:solidFill>
                  <a:srgbClr val="7F7F7F"/>
                </a:solidFill>
                <a:uFill>
                  <a:solidFill>
                    <a:srgbClr val="000000"/>
                  </a:solidFill>
                </a:uFill>
                <a:latin typeface="Times New Roman"/>
                <a:ea typeface="DejaVu Sans"/>
              </a:rPr>
              <a:t>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9" name="CustomShape 1"/>
          <p:cNvSpPr/>
          <p:nvPr/>
        </p:nvSpPr>
        <p:spPr>
          <a:xfrm>
            <a:off x="251640" y="1730160"/>
            <a:ext cx="8441280" cy="4554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0560">
              <a:lnSpc>
                <a:spcPct val="100000"/>
              </a:lnSpc>
              <a:spcBef>
                <a:spcPts val="400"/>
              </a:spcBef>
              <a:buSzPct val="100101"/>
              <a:buBlip>
                <a:blip r:embed="rId2"/>
              </a:buBlip>
            </a:pPr>
            <a:r>
              <a:rPr lang="es-MX" sz="2000" b="1" i="1" strike="noStrike" spc="-1">
                <a:solidFill>
                  <a:srgbClr val="000000"/>
                </a:solidFill>
                <a:latin typeface="Times New Roman"/>
                <a:ea typeface="DejaVu Sans"/>
              </a:rPr>
              <a:t>IAQ</a:t>
            </a:r>
            <a:r>
              <a:rPr lang="es-MX" sz="2000" b="0" i="1" strike="noStrike" spc="-1">
                <a:solidFill>
                  <a:srgbClr val="000000"/>
                </a:solidFill>
                <a:latin typeface="Times New Roman"/>
                <a:ea typeface="DejaVu Sans"/>
              </a:rPr>
              <a:t>: variable numérica medida en el índice de calidad del aire americano en interior con una resolución de 1 IAQ. La precisión del sensor variable que no excede 5% se guarda en una variable independiente.</a:t>
            </a:r>
            <a:endParaRPr lang="es-MX" sz="2000" b="0" strike="noStrike" spc="-1">
              <a:latin typeface="Arial"/>
            </a:endParaRPr>
          </a:p>
          <a:p>
            <a:pPr marL="343080" indent="-340560">
              <a:lnSpc>
                <a:spcPct val="100000"/>
              </a:lnSpc>
              <a:spcBef>
                <a:spcPts val="400"/>
              </a:spcBef>
              <a:buSzPct val="100101"/>
              <a:buBlip>
                <a:blip r:embed="rId2"/>
              </a:buBlip>
            </a:pPr>
            <a:r>
              <a:rPr lang="es-MX" sz="2000" b="1" i="1" strike="noStrike" spc="-1">
                <a:solidFill>
                  <a:srgbClr val="000000"/>
                </a:solidFill>
                <a:latin typeface="Times New Roman"/>
                <a:ea typeface="DejaVu Sans"/>
              </a:rPr>
              <a:t>Resistencia del Gas</a:t>
            </a:r>
            <a:r>
              <a:rPr lang="es-MX" sz="2000" b="0" i="1" strike="noStrike" spc="-1">
                <a:solidFill>
                  <a:srgbClr val="000000"/>
                </a:solidFill>
                <a:latin typeface="Times New Roman"/>
                <a:ea typeface="DejaVu Sans"/>
              </a:rPr>
              <a:t>: variable numérica de la resistencia eléctrica opuesta al elemento sensible del sensor medida en Ohms. </a:t>
            </a:r>
            <a:endParaRPr lang="es-MX" sz="2000" b="0" strike="noStrike" spc="-1">
              <a:latin typeface="Arial"/>
            </a:endParaRPr>
          </a:p>
        </p:txBody>
      </p:sp>
      <p:sp>
        <p:nvSpPr>
          <p:cNvPr id="220" name="CustomShape 2"/>
          <p:cNvSpPr/>
          <p:nvPr/>
        </p:nvSpPr>
        <p:spPr>
          <a:xfrm>
            <a:off x="38160" y="780120"/>
            <a:ext cx="910332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2800" b="0" strike="noStrike" spc="-1">
                <a:solidFill>
                  <a:srgbClr val="FFFFFF"/>
                </a:solidFill>
                <a:latin typeface="Times New Roman"/>
                <a:ea typeface="DejaVu Sans"/>
              </a:rPr>
              <a:t>Introducción: Variables a Predecir.</a:t>
            </a:r>
            <a:endParaRPr lang="es-MX" sz="2800" b="0" strike="noStrike" spc="-1">
              <a:latin typeface="Arial"/>
            </a:endParaRPr>
          </a:p>
        </p:txBody>
      </p:sp>
      <p:sp>
        <p:nvSpPr>
          <p:cNvPr id="221" name="CustomShape 3"/>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4C7232ED-BB22-44E2-A816-01949712B28B}" type="slidenum">
              <a:rPr lang="es-MX" sz="1200" b="0" strike="noStrike" spc="-1">
                <a:solidFill>
                  <a:srgbClr val="FFFFFF"/>
                </a:solidFill>
                <a:latin typeface="Calibri"/>
                <a:ea typeface="DejaVu Sans"/>
              </a:rPr>
              <a:t>18</a:t>
            </a:fld>
            <a:endParaRPr lang="es-MX" sz="1200" b="0" strike="noStrike" spc="-1">
              <a:latin typeface="Arial"/>
            </a:endParaRPr>
          </a:p>
        </p:txBody>
      </p:sp>
      <p:sp>
        <p:nvSpPr>
          <p:cNvPr id="222" name="CustomShape 4"/>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223" name="CustomShape 5"/>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Introducción</a:t>
            </a:r>
            <a:r>
              <a:rPr lang="es-MX" sz="800" b="1" u="sng" strike="noStrike" spc="-1">
                <a:solidFill>
                  <a:srgbClr val="7F7F7F"/>
                </a:solidFill>
                <a:uFill>
                  <a:solidFill>
                    <a:srgbClr val="000000"/>
                  </a:solidFill>
                </a:uFill>
                <a:latin typeface="Times New Roman"/>
                <a:ea typeface="DejaVu Sans"/>
              </a:rPr>
              <a:t>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4" name="CustomShape 1"/>
          <p:cNvSpPr/>
          <p:nvPr/>
        </p:nvSpPr>
        <p:spPr>
          <a:xfrm>
            <a:off x="304920" y="1752480"/>
            <a:ext cx="8441280" cy="4554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0560">
              <a:lnSpc>
                <a:spcPct val="100000"/>
              </a:lnSpc>
              <a:spcBef>
                <a:spcPts val="479"/>
              </a:spcBef>
              <a:buSzPct val="100000"/>
              <a:buBlip>
                <a:blip r:embed="rId2"/>
              </a:buBlip>
            </a:pPr>
            <a:r>
              <a:rPr lang="es-MX" sz="2400" b="1" i="1" strike="noStrike" spc="-1">
                <a:solidFill>
                  <a:srgbClr val="000000"/>
                </a:solidFill>
                <a:latin typeface="Times New Roman"/>
                <a:ea typeface="DejaVu Sans"/>
              </a:rPr>
              <a:t>Temperatura</a:t>
            </a:r>
            <a:r>
              <a:rPr lang="es-MX" sz="2400" b="0" i="1" strike="noStrike" spc="-1">
                <a:solidFill>
                  <a:srgbClr val="000000"/>
                </a:solidFill>
                <a:latin typeface="Times New Roman"/>
                <a:ea typeface="DejaVu Sans"/>
              </a:rPr>
              <a:t>: variable numérica en grados Celsius (C) con una resolución de 0.01C y una precisión de ±0.5C.</a:t>
            </a:r>
            <a:endParaRPr lang="es-MX" sz="2400" b="0" strike="noStrike" spc="-1">
              <a:latin typeface="Arial"/>
            </a:endParaRPr>
          </a:p>
          <a:p>
            <a:pPr marL="343080" indent="-340560">
              <a:lnSpc>
                <a:spcPct val="100000"/>
              </a:lnSpc>
              <a:spcBef>
                <a:spcPts val="479"/>
              </a:spcBef>
              <a:buSzPct val="100000"/>
              <a:buBlip>
                <a:blip r:embed="rId2"/>
              </a:buBlip>
            </a:pPr>
            <a:r>
              <a:rPr lang="es-MX" sz="2400" b="1" i="1" strike="noStrike" spc="-1">
                <a:solidFill>
                  <a:srgbClr val="000000"/>
                </a:solidFill>
                <a:latin typeface="Times New Roman"/>
                <a:ea typeface="DejaVu Sans"/>
              </a:rPr>
              <a:t>Presión</a:t>
            </a:r>
            <a:r>
              <a:rPr lang="es-MX" sz="2400" b="0" i="1" strike="noStrike" spc="-1">
                <a:solidFill>
                  <a:srgbClr val="000000"/>
                </a:solidFill>
                <a:latin typeface="Times New Roman"/>
                <a:ea typeface="DejaVu Sans"/>
              </a:rPr>
              <a:t>: variable numérica en hectopascales (hPa) con una resolución de 0.18 hPa y una precisión de ±0.12 hPa.</a:t>
            </a:r>
            <a:endParaRPr lang="es-MX" sz="2400" b="0" strike="noStrike" spc="-1">
              <a:latin typeface="Arial"/>
            </a:endParaRPr>
          </a:p>
          <a:p>
            <a:pPr marL="343080" indent="-340560">
              <a:lnSpc>
                <a:spcPct val="100000"/>
              </a:lnSpc>
              <a:spcBef>
                <a:spcPts val="479"/>
              </a:spcBef>
              <a:buSzPct val="100000"/>
              <a:buBlip>
                <a:blip r:embed="rId2"/>
              </a:buBlip>
            </a:pPr>
            <a:r>
              <a:rPr lang="es-MX" sz="2400" b="1" i="1" strike="noStrike" spc="-1">
                <a:solidFill>
                  <a:srgbClr val="000000"/>
                </a:solidFill>
                <a:latin typeface="Times New Roman"/>
                <a:ea typeface="DejaVu Sans"/>
              </a:rPr>
              <a:t>Humedad</a:t>
            </a:r>
            <a:r>
              <a:rPr lang="es-MX" sz="2400" b="0" i="1" strike="noStrike" spc="-1">
                <a:solidFill>
                  <a:srgbClr val="000000"/>
                </a:solidFill>
                <a:latin typeface="Times New Roman"/>
                <a:ea typeface="DejaVu Sans"/>
              </a:rPr>
              <a:t>: variable numérica en porcentaje de humedad relativa (%rH) con una resolución de 0.008%rH y una precisión de ±3%rH.</a:t>
            </a:r>
            <a:endParaRPr lang="es-MX" sz="2400" b="0" strike="noStrike" spc="-1">
              <a:latin typeface="Arial"/>
            </a:endParaRPr>
          </a:p>
          <a:p>
            <a:pPr marL="343080" indent="-340560">
              <a:lnSpc>
                <a:spcPct val="100000"/>
              </a:lnSpc>
              <a:spcBef>
                <a:spcPts val="400"/>
              </a:spcBef>
              <a:buSzPct val="100101"/>
              <a:buBlip>
                <a:blip r:embed="rId3"/>
              </a:buBlip>
            </a:pPr>
            <a:r>
              <a:rPr lang="es-MX" sz="2000" b="1" i="1" strike="noStrike" spc="-1">
                <a:solidFill>
                  <a:srgbClr val="000000"/>
                </a:solidFill>
                <a:latin typeface="Times New Roman"/>
                <a:ea typeface="DejaVu Sans"/>
              </a:rPr>
              <a:t>Fecha y hora</a:t>
            </a:r>
            <a:r>
              <a:rPr lang="es-MX" sz="2000" b="0" i="1" strike="noStrike" spc="-1">
                <a:solidFill>
                  <a:srgbClr val="000000"/>
                </a:solidFill>
                <a:latin typeface="Times New Roman"/>
                <a:ea typeface="DejaVu Sans"/>
              </a:rPr>
              <a:t>: variable numérica basado en UNIX/POSIX epoch que denota el tiempo desde el 01/01/1970 00:00:00.0 UTC. El tiempo está sincronizado por NTP al Centro Nacional de Metrología de México (Hora Oficial del País).</a:t>
            </a:r>
            <a:endParaRPr lang="es-MX" sz="2000" b="0" strike="noStrike" spc="-1">
              <a:latin typeface="Arial"/>
            </a:endParaRPr>
          </a:p>
          <a:p>
            <a:pPr>
              <a:lnSpc>
                <a:spcPct val="100000"/>
              </a:lnSpc>
              <a:spcBef>
                <a:spcPts val="479"/>
              </a:spcBef>
            </a:pPr>
            <a:endParaRPr lang="es-MX" sz="2000" b="0" strike="noStrike" spc="-1">
              <a:latin typeface="Arial"/>
            </a:endParaRPr>
          </a:p>
        </p:txBody>
      </p:sp>
      <p:sp>
        <p:nvSpPr>
          <p:cNvPr id="225" name="CustomShape 2"/>
          <p:cNvSpPr/>
          <p:nvPr/>
        </p:nvSpPr>
        <p:spPr>
          <a:xfrm>
            <a:off x="38160" y="780120"/>
            <a:ext cx="910332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2800" b="0" strike="noStrike" spc="-1">
                <a:solidFill>
                  <a:srgbClr val="FFFFFF"/>
                </a:solidFill>
                <a:latin typeface="Times New Roman"/>
                <a:ea typeface="DejaVu Sans"/>
              </a:rPr>
              <a:t>Introducción: Variables Predictoras.</a:t>
            </a:r>
            <a:endParaRPr lang="es-MX" sz="2800" b="0" strike="noStrike" spc="-1">
              <a:latin typeface="Arial"/>
            </a:endParaRPr>
          </a:p>
        </p:txBody>
      </p:sp>
      <p:sp>
        <p:nvSpPr>
          <p:cNvPr id="226" name="CustomShape 3"/>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1472AB5D-80D9-4DB5-B9D6-01682E69F9AA}" type="slidenum">
              <a:rPr lang="es-MX" sz="1200" b="0" strike="noStrike" spc="-1">
                <a:solidFill>
                  <a:srgbClr val="FFFFFF"/>
                </a:solidFill>
                <a:latin typeface="Calibri"/>
                <a:ea typeface="DejaVu Sans"/>
              </a:rPr>
              <a:t>19</a:t>
            </a:fld>
            <a:endParaRPr lang="es-MX" sz="1200" b="0" strike="noStrike" spc="-1">
              <a:latin typeface="Arial"/>
            </a:endParaRPr>
          </a:p>
        </p:txBody>
      </p:sp>
      <p:sp>
        <p:nvSpPr>
          <p:cNvPr id="227" name="CustomShape 4"/>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228" name="CustomShape 5"/>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Introducción</a:t>
            </a:r>
            <a:r>
              <a:rPr lang="es-MX" sz="800" b="1" u="sng" strike="noStrike" spc="-1">
                <a:solidFill>
                  <a:srgbClr val="7F7F7F"/>
                </a:solidFill>
                <a:uFill>
                  <a:solidFill>
                    <a:srgbClr val="000000"/>
                  </a:solidFill>
                </a:uFill>
                <a:latin typeface="Times New Roman"/>
                <a:ea typeface="DejaVu Sans"/>
              </a:rPr>
              <a:t>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38160" y="780120"/>
            <a:ext cx="910332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2800" b="0" strike="noStrike" spc="-1">
                <a:solidFill>
                  <a:srgbClr val="FFFFFF"/>
                </a:solidFill>
                <a:latin typeface="Times New Roman"/>
                <a:ea typeface="DejaVu Sans"/>
              </a:rPr>
              <a:t>Introducción: Fuente de datos</a:t>
            </a:r>
            <a:endParaRPr lang="es-MX" sz="2800" b="0" strike="noStrike" spc="-1">
              <a:latin typeface="Arial"/>
            </a:endParaRPr>
          </a:p>
        </p:txBody>
      </p:sp>
      <p:sp>
        <p:nvSpPr>
          <p:cNvPr id="100"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56074B16-8922-48DA-9D88-885C9B45D702}" type="slidenum">
              <a:rPr lang="es-MX" sz="1200" b="0" strike="noStrike" spc="-1">
                <a:solidFill>
                  <a:srgbClr val="FFFFFF"/>
                </a:solidFill>
                <a:latin typeface="Calibri"/>
                <a:ea typeface="DejaVu Sans"/>
              </a:rPr>
              <a:t>2</a:t>
            </a:fld>
            <a:endParaRPr lang="es-MX" sz="1200" b="0" strike="noStrike" spc="-1">
              <a:latin typeface="Arial"/>
            </a:endParaRPr>
          </a:p>
        </p:txBody>
      </p:sp>
      <p:sp>
        <p:nvSpPr>
          <p:cNvPr id="101"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102"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FFFFFF"/>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Introducción</a:t>
            </a:r>
            <a:r>
              <a:rPr lang="es-MX" sz="800" b="1" u="sng" strike="noStrike" spc="-1">
                <a:solidFill>
                  <a:srgbClr val="7F7F7F"/>
                </a:solidFill>
                <a:uFill>
                  <a:solidFill>
                    <a:srgbClr val="000000"/>
                  </a:solidFill>
                </a:uFill>
                <a:latin typeface="Times New Roman"/>
                <a:ea typeface="DejaVu Sans"/>
              </a:rPr>
              <a:t>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graphicFrame>
        <p:nvGraphicFramePr>
          <p:cNvPr id="103" name="Table 5"/>
          <p:cNvGraphicFramePr/>
          <p:nvPr>
            <p:extLst>
              <p:ext uri="{D42A27DB-BD31-4B8C-83A1-F6EECF244321}">
                <p14:modId xmlns:p14="http://schemas.microsoft.com/office/powerpoint/2010/main" val="1319692100"/>
              </p:ext>
            </p:extLst>
          </p:nvPr>
        </p:nvGraphicFramePr>
        <p:xfrm>
          <a:off x="216000" y="1994760"/>
          <a:ext cx="8856000" cy="3202200"/>
        </p:xfrm>
        <a:graphic>
          <a:graphicData uri="http://schemas.openxmlformats.org/drawingml/2006/table">
            <a:tbl>
              <a:tblPr/>
              <a:tblGrid>
                <a:gridCol w="1611000">
                  <a:extLst>
                    <a:ext uri="{9D8B030D-6E8A-4147-A177-3AD203B41FA5}">
                      <a16:colId xmlns:a16="http://schemas.microsoft.com/office/drawing/2014/main" val="20000"/>
                    </a:ext>
                  </a:extLst>
                </a:gridCol>
                <a:gridCol w="2190600">
                  <a:extLst>
                    <a:ext uri="{9D8B030D-6E8A-4147-A177-3AD203B41FA5}">
                      <a16:colId xmlns:a16="http://schemas.microsoft.com/office/drawing/2014/main" val="20001"/>
                    </a:ext>
                  </a:extLst>
                </a:gridCol>
                <a:gridCol w="1359720">
                  <a:extLst>
                    <a:ext uri="{9D8B030D-6E8A-4147-A177-3AD203B41FA5}">
                      <a16:colId xmlns:a16="http://schemas.microsoft.com/office/drawing/2014/main" val="20002"/>
                    </a:ext>
                  </a:extLst>
                </a:gridCol>
                <a:gridCol w="3694680">
                  <a:extLst>
                    <a:ext uri="{9D8B030D-6E8A-4147-A177-3AD203B41FA5}">
                      <a16:colId xmlns:a16="http://schemas.microsoft.com/office/drawing/2014/main" val="20003"/>
                    </a:ext>
                  </a:extLst>
                </a:gridCol>
              </a:tblGrid>
              <a:tr h="403920">
                <a:tc>
                  <a:txBody>
                    <a:bodyPr/>
                    <a:lstStyle/>
                    <a:p>
                      <a:pPr>
                        <a:lnSpc>
                          <a:spcPct val="100000"/>
                        </a:lnSpc>
                      </a:pPr>
                      <a:r>
                        <a:rPr lang="es-MX" sz="1800" b="1" strike="noStrike" spc="-1">
                          <a:latin typeface="Arial"/>
                        </a:rPr>
                        <a:t>Fuente</a:t>
                      </a:r>
                      <a:endParaRPr lang="es-MX"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s-MX" sz="1800" b="1" strike="noStrike" spc="-1">
                          <a:latin typeface="Arial"/>
                        </a:rPr>
                        <a:t>Descripción</a:t>
                      </a:r>
                      <a:endParaRPr lang="es-MX" sz="1800" b="0" strike="noStrike" spc="-1">
                        <a:latin typeface="Arial"/>
                      </a:endParaRP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s-MX" sz="1800" b="1" strike="noStrike" spc="-1">
                          <a:latin typeface="Arial"/>
                        </a:rPr>
                        <a:t>Registros</a:t>
                      </a:r>
                      <a:endParaRPr lang="es-MX" sz="1800" b="0" strike="noStrike" spc="-1">
                        <a:latin typeface="Arial"/>
                      </a:endParaRPr>
                    </a:p>
                  </a:txBody>
                  <a:tcPr marL="90000" marR="90000">
                    <a:lnL w="720">
                      <a:solidFill>
                        <a:srgbClr val="FFFFFF"/>
                      </a:solidFill>
                    </a:lnL>
                    <a:lnT w="720">
                      <a:solidFill>
                        <a:srgbClr val="FFFFFF"/>
                      </a:solidFill>
                    </a:lnT>
                    <a:lnB w="720">
                      <a:solidFill>
                        <a:srgbClr val="FFFFFF"/>
                      </a:solidFill>
                    </a:lnB>
                    <a:solidFill>
                      <a:srgbClr val="B3B3B3"/>
                    </a:solidFill>
                  </a:tcPr>
                </a:tc>
                <a:tc>
                  <a:txBody>
                    <a:bodyPr/>
                    <a:lstStyle/>
                    <a:p>
                      <a:pPr>
                        <a:lnSpc>
                          <a:spcPct val="100000"/>
                        </a:lnSpc>
                      </a:pPr>
                      <a:r>
                        <a:rPr lang="es-MX" sz="1800" b="1" strike="noStrike" spc="-1">
                          <a:latin typeface="Arial"/>
                        </a:rPr>
                        <a:t>Resolución</a:t>
                      </a:r>
                      <a:endParaRPr lang="es-MX" sz="1800" b="0" strike="noStrike" spc="-1">
                        <a:latin typeface="Arial"/>
                      </a:endParaRPr>
                    </a:p>
                  </a:txBody>
                  <a:tcPr marL="90000" marR="90000">
                    <a:solidFill>
                      <a:srgbClr val="B3B3B3"/>
                    </a:solidFill>
                  </a:tcPr>
                </a:tc>
                <a:extLst>
                  <a:ext uri="{0D108BD9-81ED-4DB2-BD59-A6C34878D82A}">
                    <a16:rowId xmlns:a16="http://schemas.microsoft.com/office/drawing/2014/main" val="10000"/>
                  </a:ext>
                </a:extLst>
              </a:tr>
              <a:tr h="1398960">
                <a:tc>
                  <a:txBody>
                    <a:bodyPr/>
                    <a:lstStyle/>
                    <a:p>
                      <a:endParaRPr lang="es-MX"/>
                    </a:p>
                  </a:txBody>
                  <a:tcPr marL="90000" marR="90000">
                    <a:lnL w="720">
                      <a:solidFill>
                        <a:srgbClr val="FFFFFF"/>
                      </a:solidFill>
                    </a:lnL>
                    <a:lnR w="720">
                      <a:solidFill>
                        <a:srgbClr val="FFFFFF"/>
                      </a:solidFill>
                    </a:lnR>
                    <a:lnT w="720" cap="flat" cmpd="sng" algn="ctr">
                      <a:solidFill>
                        <a:srgbClr val="FFFFFF"/>
                      </a:solidFill>
                      <a:prstDash val="solid"/>
                      <a:round/>
                      <a:headEnd type="none" w="med" len="med"/>
                      <a:tailEnd type="none" w="med" len="med"/>
                    </a:lnT>
                    <a:lnB w="720">
                      <a:solidFill>
                        <a:srgbClr val="FFFFFF"/>
                      </a:solidFill>
                    </a:lnB>
                    <a:solidFill>
                      <a:srgbClr val="CCCCCC"/>
                    </a:solidFill>
                  </a:tcPr>
                </a:tc>
                <a:tc>
                  <a:txBody>
                    <a:bodyPr/>
                    <a:lstStyle/>
                    <a:p>
                      <a:pPr>
                        <a:lnSpc>
                          <a:spcPct val="100000"/>
                        </a:lnSpc>
                      </a:pPr>
                      <a:r>
                        <a:rPr lang="es-MX" sz="1800" b="0" strike="noStrike" spc="-1">
                          <a:latin typeface="Arial"/>
                        </a:rPr>
                        <a:t>Sensor Bosch para medir contaminantes en interior.</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s-MX" sz="1800" b="0" strike="noStrike" spc="-1">
                          <a:latin typeface="Arial"/>
                        </a:rPr>
                        <a:t>+2 Millones</a:t>
                      </a:r>
                    </a:p>
                  </a:txBody>
                  <a:tcPr marL="90000" marR="90000">
                    <a:lnL w="720">
                      <a:solidFill>
                        <a:srgbClr val="FFFFFF"/>
                      </a:solidFill>
                    </a:lnL>
                    <a:lnT w="720">
                      <a:solidFill>
                        <a:srgbClr val="FFFFFF"/>
                      </a:solidFill>
                    </a:lnT>
                    <a:lnB w="720">
                      <a:solidFill>
                        <a:srgbClr val="FFFFFF"/>
                      </a:solidFill>
                    </a:lnB>
                    <a:solidFill>
                      <a:srgbClr val="CCCCCC"/>
                    </a:solidFill>
                  </a:tcPr>
                </a:tc>
                <a:tc>
                  <a:txBody>
                    <a:bodyPr/>
                    <a:lstStyle/>
                    <a:p>
                      <a:pPr marL="1800" indent="0">
                        <a:lnSpc>
                          <a:spcPct val="100000"/>
                        </a:lnSpc>
                        <a:buClr>
                          <a:srgbClr val="000000"/>
                        </a:buClr>
                        <a:buSzPct val="45000"/>
                        <a:buFont typeface="Wingdings" charset="2"/>
                        <a:buNone/>
                      </a:pPr>
                      <a:r>
                        <a:rPr lang="es-MX" sz="1800" b="0" strike="noStrike" spc="-1">
                          <a:latin typeface="Arial"/>
                        </a:rPr>
                        <a:t>Cada 3 segundos</a:t>
                      </a:r>
                    </a:p>
                  </a:txBody>
                  <a:tcPr marL="90000" marR="90000">
                    <a:solidFill>
                      <a:srgbClr val="CCCCCC"/>
                    </a:solidFill>
                  </a:tcPr>
                </a:tc>
                <a:extLst>
                  <a:ext uri="{0D108BD9-81ED-4DB2-BD59-A6C34878D82A}">
                    <a16:rowId xmlns:a16="http://schemas.microsoft.com/office/drawing/2014/main" val="10001"/>
                  </a:ext>
                </a:extLst>
              </a:tr>
              <a:tr h="1399320">
                <a:tc>
                  <a:txBody>
                    <a:bodyPr/>
                    <a:lstStyle/>
                    <a:p>
                      <a:endParaRPr lang="es-MX"/>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s-MX" sz="1800" b="0" strike="noStrike" spc="-1">
                          <a:latin typeface="Arial"/>
                        </a:rPr>
                        <a:t>Datos del Gobierno de las Estaciones de Monitoreo Ambiental.</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s-MX" sz="1800" b="0" strike="noStrike" spc="-1">
                          <a:latin typeface="Arial"/>
                        </a:rPr>
                        <a:t>+2,100 </a:t>
                      </a:r>
                    </a:p>
                  </a:txBody>
                  <a:tcPr marL="90000" marR="90000">
                    <a:lnL w="720">
                      <a:solidFill>
                        <a:srgbClr val="FFFFFF"/>
                      </a:solidFill>
                    </a:lnL>
                    <a:lnT w="720">
                      <a:solidFill>
                        <a:srgbClr val="FFFFFF"/>
                      </a:solidFill>
                    </a:lnT>
                    <a:lnB w="720">
                      <a:solidFill>
                        <a:srgbClr val="FFFFFF"/>
                      </a:solidFill>
                    </a:lnB>
                    <a:solidFill>
                      <a:srgbClr val="E6E6E6"/>
                    </a:solidFill>
                  </a:tcPr>
                </a:tc>
                <a:tc>
                  <a:txBody>
                    <a:bodyPr/>
                    <a:lstStyle/>
                    <a:p>
                      <a:pPr>
                        <a:lnSpc>
                          <a:spcPct val="100000"/>
                        </a:lnSpc>
                      </a:pPr>
                      <a:r>
                        <a:rPr lang="es-MX" sz="1800" b="0" strike="noStrike" spc="-1" dirty="0">
                          <a:latin typeface="Arial"/>
                        </a:rPr>
                        <a:t>Cada 60 minutos</a:t>
                      </a:r>
                    </a:p>
                  </a:txBody>
                  <a:tcPr marL="90000" marR="90000">
                    <a:solidFill>
                      <a:srgbClr val="E6E6E6"/>
                    </a:solidFill>
                  </a:tcPr>
                </a:tc>
                <a:extLst>
                  <a:ext uri="{0D108BD9-81ED-4DB2-BD59-A6C34878D82A}">
                    <a16:rowId xmlns:a16="http://schemas.microsoft.com/office/drawing/2014/main" val="10002"/>
                  </a:ext>
                </a:extLst>
              </a:tr>
            </a:tbl>
          </a:graphicData>
        </a:graphic>
      </p:graphicFrame>
      <p:pic>
        <p:nvPicPr>
          <p:cNvPr id="104" name="Imagen 103"/>
          <p:cNvPicPr/>
          <p:nvPr/>
        </p:nvPicPr>
        <p:blipFill>
          <a:blip r:embed="rId2"/>
          <a:stretch/>
        </p:blipFill>
        <p:spPr>
          <a:xfrm>
            <a:off x="360000" y="2592000"/>
            <a:ext cx="1387800" cy="1006200"/>
          </a:xfrm>
          <a:prstGeom prst="rect">
            <a:avLst/>
          </a:prstGeom>
          <a:ln>
            <a:noFill/>
          </a:ln>
        </p:spPr>
      </p:pic>
      <p:pic>
        <p:nvPicPr>
          <p:cNvPr id="105" name="Imagen 104"/>
          <p:cNvPicPr/>
          <p:nvPr/>
        </p:nvPicPr>
        <p:blipFill>
          <a:blip r:embed="rId3"/>
          <a:stretch/>
        </p:blipFill>
        <p:spPr>
          <a:xfrm>
            <a:off x="-72000" y="3827160"/>
            <a:ext cx="2052360" cy="1367640"/>
          </a:xfrm>
          <a:prstGeom prst="rect">
            <a:avLst/>
          </a:prstGeom>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9" name="CustomShape 1"/>
          <p:cNvSpPr/>
          <p:nvPr/>
        </p:nvSpPr>
        <p:spPr>
          <a:xfrm>
            <a:off x="304920" y="1752480"/>
            <a:ext cx="8441280" cy="4554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0560">
              <a:lnSpc>
                <a:spcPct val="100000"/>
              </a:lnSpc>
              <a:spcBef>
                <a:spcPts val="479"/>
              </a:spcBef>
              <a:buSzPct val="100000"/>
              <a:buBlip>
                <a:blip r:embed="rId2"/>
              </a:buBlip>
            </a:pPr>
            <a:r>
              <a:rPr lang="es-MX" sz="2400" b="1" i="1" strike="noStrike" spc="-1">
                <a:solidFill>
                  <a:srgbClr val="000000"/>
                </a:solidFill>
                <a:latin typeface="Times New Roman"/>
                <a:ea typeface="DejaVu Sans"/>
              </a:rPr>
              <a:t>Temperatura</a:t>
            </a:r>
            <a:r>
              <a:rPr lang="es-MX" sz="2400" b="0" i="1" strike="noStrike" spc="-1">
                <a:solidFill>
                  <a:srgbClr val="000000"/>
                </a:solidFill>
                <a:latin typeface="Times New Roman"/>
                <a:ea typeface="DejaVu Sans"/>
              </a:rPr>
              <a:t>: variable numérica en grados Celsius (C) con una resolución de 0.01C y una precisión de ±0.5C.</a:t>
            </a:r>
            <a:endParaRPr lang="es-MX" sz="2400" b="0" strike="noStrike" spc="-1">
              <a:latin typeface="Arial"/>
            </a:endParaRPr>
          </a:p>
          <a:p>
            <a:pPr marL="343080" indent="-340560">
              <a:lnSpc>
                <a:spcPct val="100000"/>
              </a:lnSpc>
              <a:spcBef>
                <a:spcPts val="479"/>
              </a:spcBef>
              <a:buSzPct val="100000"/>
              <a:buBlip>
                <a:blip r:embed="rId2"/>
              </a:buBlip>
            </a:pPr>
            <a:r>
              <a:rPr lang="es-MX" sz="2400" b="1" i="1" strike="noStrike" spc="-1">
                <a:solidFill>
                  <a:srgbClr val="000000"/>
                </a:solidFill>
                <a:latin typeface="Times New Roman"/>
                <a:ea typeface="DejaVu Sans"/>
              </a:rPr>
              <a:t>Presión</a:t>
            </a:r>
            <a:r>
              <a:rPr lang="es-MX" sz="2400" b="0" i="1" strike="noStrike" spc="-1">
                <a:solidFill>
                  <a:srgbClr val="000000"/>
                </a:solidFill>
                <a:latin typeface="Times New Roman"/>
                <a:ea typeface="DejaVu Sans"/>
              </a:rPr>
              <a:t>: variable numérica en hectopascales (hPa) con una resolución de 0.18 hPa y una precisión de ±0.12 hPa.</a:t>
            </a:r>
            <a:endParaRPr lang="es-MX" sz="2400" b="0" strike="noStrike" spc="-1">
              <a:latin typeface="Arial"/>
            </a:endParaRPr>
          </a:p>
          <a:p>
            <a:pPr marL="343080" indent="-340560">
              <a:lnSpc>
                <a:spcPct val="100000"/>
              </a:lnSpc>
              <a:spcBef>
                <a:spcPts val="479"/>
              </a:spcBef>
              <a:buSzPct val="100000"/>
              <a:buBlip>
                <a:blip r:embed="rId2"/>
              </a:buBlip>
            </a:pPr>
            <a:r>
              <a:rPr lang="es-MX" sz="2400" b="1" i="1" strike="noStrike" spc="-1">
                <a:solidFill>
                  <a:srgbClr val="000000"/>
                </a:solidFill>
                <a:latin typeface="Times New Roman"/>
                <a:ea typeface="DejaVu Sans"/>
              </a:rPr>
              <a:t>Humedad</a:t>
            </a:r>
            <a:r>
              <a:rPr lang="es-MX" sz="2400" b="0" i="1" strike="noStrike" spc="-1">
                <a:solidFill>
                  <a:srgbClr val="000000"/>
                </a:solidFill>
                <a:latin typeface="Times New Roman"/>
                <a:ea typeface="DejaVu Sans"/>
              </a:rPr>
              <a:t>: variable numérica en porcentaje de humedad relativa (%rH) con una resolución de 0.008%rH y una precisión de ±3%rH.</a:t>
            </a:r>
            <a:endParaRPr lang="es-MX" sz="2400" b="0" strike="noStrike" spc="-1">
              <a:latin typeface="Arial"/>
            </a:endParaRPr>
          </a:p>
          <a:p>
            <a:pPr marL="343080" indent="-340560">
              <a:lnSpc>
                <a:spcPct val="100000"/>
              </a:lnSpc>
              <a:spcBef>
                <a:spcPts val="479"/>
              </a:spcBef>
              <a:buSzPct val="100000"/>
              <a:buBlip>
                <a:blip r:embed="rId2"/>
              </a:buBlip>
            </a:pPr>
            <a:r>
              <a:rPr lang="es-MX" sz="2400" b="1" i="1" strike="noStrike" spc="-1">
                <a:solidFill>
                  <a:srgbClr val="000000"/>
                </a:solidFill>
                <a:latin typeface="Times New Roman"/>
                <a:ea typeface="DejaVu Sans"/>
              </a:rPr>
              <a:t>Resistencia del Gas</a:t>
            </a:r>
            <a:r>
              <a:rPr lang="es-MX" sz="2400" b="0" i="1" strike="noStrike" spc="-1">
                <a:solidFill>
                  <a:srgbClr val="000000"/>
                </a:solidFill>
                <a:latin typeface="Times New Roman"/>
                <a:ea typeface="DejaVu Sans"/>
              </a:rPr>
              <a:t>: variable numérica de la resistencia eléctrica opuesta al elemento sensible del sensor medida en Ohms.</a:t>
            </a:r>
            <a:endParaRPr lang="es-MX" sz="2400" b="0" strike="noStrike" spc="-1">
              <a:latin typeface="Arial"/>
            </a:endParaRPr>
          </a:p>
        </p:txBody>
      </p:sp>
      <p:sp>
        <p:nvSpPr>
          <p:cNvPr id="230" name="CustomShape 2"/>
          <p:cNvSpPr/>
          <p:nvPr/>
        </p:nvSpPr>
        <p:spPr>
          <a:xfrm>
            <a:off x="38160" y="780120"/>
            <a:ext cx="910332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2800" b="0" strike="noStrike" spc="-1">
                <a:solidFill>
                  <a:srgbClr val="FFFFFF"/>
                </a:solidFill>
                <a:latin typeface="Times New Roman"/>
                <a:ea typeface="DejaVu Sans"/>
              </a:rPr>
              <a:t>Introducción: Variables de Interés</a:t>
            </a:r>
            <a:endParaRPr lang="es-MX" sz="2800" b="0" strike="noStrike" spc="-1">
              <a:latin typeface="Arial"/>
            </a:endParaRPr>
          </a:p>
        </p:txBody>
      </p:sp>
      <p:sp>
        <p:nvSpPr>
          <p:cNvPr id="231" name="CustomShape 3"/>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E4FBDA1A-CC87-4A19-821C-23FDA36C97F8}" type="slidenum">
              <a:rPr lang="es-MX" sz="1200" b="0" strike="noStrike" spc="-1">
                <a:solidFill>
                  <a:srgbClr val="FFFFFF"/>
                </a:solidFill>
                <a:latin typeface="Calibri"/>
                <a:ea typeface="DejaVu Sans"/>
              </a:rPr>
              <a:t>20</a:t>
            </a:fld>
            <a:endParaRPr lang="es-MX" sz="1200" b="0" strike="noStrike" spc="-1">
              <a:latin typeface="Arial"/>
            </a:endParaRPr>
          </a:p>
        </p:txBody>
      </p:sp>
      <p:sp>
        <p:nvSpPr>
          <p:cNvPr id="232" name="CustomShape 4"/>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233" name="CustomShape 5"/>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Introducción</a:t>
            </a:r>
            <a:r>
              <a:rPr lang="es-MX" sz="800" b="1" u="sng" strike="noStrike" spc="-1">
                <a:solidFill>
                  <a:srgbClr val="7F7F7F"/>
                </a:solidFill>
                <a:uFill>
                  <a:solidFill>
                    <a:srgbClr val="000000"/>
                  </a:solidFill>
                </a:uFill>
                <a:latin typeface="Times New Roman"/>
                <a:ea typeface="DejaVu Sans"/>
              </a:rPr>
              <a:t>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4" name="CustomShape 1"/>
          <p:cNvSpPr/>
          <p:nvPr/>
        </p:nvSpPr>
        <p:spPr>
          <a:xfrm>
            <a:off x="38160" y="780120"/>
            <a:ext cx="910332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2800" b="0" strike="noStrike" spc="-1">
                <a:solidFill>
                  <a:srgbClr val="FFFFFF"/>
                </a:solidFill>
                <a:latin typeface="Times New Roman"/>
                <a:ea typeface="DejaVu Sans"/>
              </a:rPr>
              <a:t>EDA</a:t>
            </a:r>
            <a:endParaRPr lang="es-MX" sz="2800" b="0" strike="noStrike" spc="-1">
              <a:latin typeface="Arial"/>
            </a:endParaRPr>
          </a:p>
        </p:txBody>
      </p:sp>
      <p:sp>
        <p:nvSpPr>
          <p:cNvPr id="235"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AD8D2660-B6C0-4237-B6D4-CC340BD8B6E7}" type="slidenum">
              <a:rPr lang="es-MX" sz="1200" b="0" strike="noStrike" spc="-1">
                <a:solidFill>
                  <a:srgbClr val="FFFFFF"/>
                </a:solidFill>
                <a:latin typeface="Calibri"/>
                <a:ea typeface="DejaVu Sans"/>
              </a:rPr>
              <a:t>21</a:t>
            </a:fld>
            <a:endParaRPr lang="es-MX" sz="1200" b="0" strike="noStrike" spc="-1">
              <a:latin typeface="Arial"/>
            </a:endParaRPr>
          </a:p>
        </p:txBody>
      </p:sp>
      <p:sp>
        <p:nvSpPr>
          <p:cNvPr id="236"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237"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Introducción</a:t>
            </a:r>
            <a:r>
              <a:rPr lang="es-MX" sz="800" b="1" u="sng" strike="noStrike" spc="-1">
                <a:solidFill>
                  <a:srgbClr val="7F7F7F"/>
                </a:solidFill>
                <a:uFill>
                  <a:solidFill>
                    <a:srgbClr val="000000"/>
                  </a:solidFill>
                </a:uFill>
                <a:latin typeface="Times New Roman"/>
                <a:ea typeface="DejaVu Sans"/>
              </a:rPr>
              <a:t>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pic>
        <p:nvPicPr>
          <p:cNvPr id="238" name="Picture 2"/>
          <p:cNvPicPr/>
          <p:nvPr/>
        </p:nvPicPr>
        <p:blipFill>
          <a:blip r:embed="rId2"/>
          <a:stretch/>
        </p:blipFill>
        <p:spPr>
          <a:xfrm>
            <a:off x="1288440" y="1730520"/>
            <a:ext cx="6365880" cy="4553640"/>
          </a:xfrm>
          <a:prstGeom prst="rect">
            <a:avLst/>
          </a:prstGeom>
          <a:ln w="9360">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9" name="CustomShape 1"/>
          <p:cNvSpPr/>
          <p:nvPr/>
        </p:nvSpPr>
        <p:spPr>
          <a:xfrm>
            <a:off x="38160" y="780120"/>
            <a:ext cx="910332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2800" b="0" strike="noStrike" spc="-1">
                <a:solidFill>
                  <a:srgbClr val="FFFFFF"/>
                </a:solidFill>
                <a:latin typeface="Times New Roman"/>
                <a:ea typeface="DejaVu Sans"/>
              </a:rPr>
              <a:t>EDA</a:t>
            </a:r>
            <a:endParaRPr lang="es-MX" sz="2800" b="0" strike="noStrike" spc="-1">
              <a:latin typeface="Arial"/>
            </a:endParaRPr>
          </a:p>
        </p:txBody>
      </p:sp>
      <p:sp>
        <p:nvSpPr>
          <p:cNvPr id="240"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D8F6AD6D-B889-45AD-B72D-7B7A0C3F6E75}" type="slidenum">
              <a:rPr lang="es-MX" sz="1200" b="0" strike="noStrike" spc="-1">
                <a:solidFill>
                  <a:srgbClr val="FFFFFF"/>
                </a:solidFill>
                <a:latin typeface="Calibri"/>
                <a:ea typeface="DejaVu Sans"/>
              </a:rPr>
              <a:t>22</a:t>
            </a:fld>
            <a:endParaRPr lang="es-MX" sz="1200" b="0" strike="noStrike" spc="-1">
              <a:latin typeface="Arial"/>
            </a:endParaRPr>
          </a:p>
        </p:txBody>
      </p:sp>
      <p:sp>
        <p:nvSpPr>
          <p:cNvPr id="241"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242"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Introducción</a:t>
            </a:r>
            <a:r>
              <a:rPr lang="es-MX" sz="800" b="1" u="sng" strike="noStrike" spc="-1">
                <a:solidFill>
                  <a:srgbClr val="7F7F7F"/>
                </a:solidFill>
                <a:uFill>
                  <a:solidFill>
                    <a:srgbClr val="000000"/>
                  </a:solidFill>
                </a:uFill>
                <a:latin typeface="Times New Roman"/>
                <a:ea typeface="DejaVu Sans"/>
              </a:rPr>
              <a:t>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pic>
        <p:nvPicPr>
          <p:cNvPr id="243" name="Picture 4"/>
          <p:cNvPicPr/>
          <p:nvPr/>
        </p:nvPicPr>
        <p:blipFill>
          <a:blip r:embed="rId2"/>
          <a:stretch/>
        </p:blipFill>
        <p:spPr>
          <a:xfrm>
            <a:off x="1173240" y="1752480"/>
            <a:ext cx="6642360" cy="4371120"/>
          </a:xfrm>
          <a:prstGeom prst="rect">
            <a:avLst/>
          </a:prstGeom>
          <a:ln w="9360">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4" name="CustomShape 1"/>
          <p:cNvSpPr/>
          <p:nvPr/>
        </p:nvSpPr>
        <p:spPr>
          <a:xfrm>
            <a:off x="38160" y="780120"/>
            <a:ext cx="910332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2800" b="0" strike="noStrike" spc="-1">
                <a:solidFill>
                  <a:srgbClr val="FFFFFF"/>
                </a:solidFill>
                <a:latin typeface="Times New Roman"/>
                <a:ea typeface="DejaVu Sans"/>
              </a:rPr>
              <a:t>EDA</a:t>
            </a:r>
            <a:endParaRPr lang="es-MX" sz="2800" b="0" strike="noStrike" spc="-1">
              <a:latin typeface="Arial"/>
            </a:endParaRPr>
          </a:p>
        </p:txBody>
      </p:sp>
      <p:sp>
        <p:nvSpPr>
          <p:cNvPr id="245"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6CCC8DBF-0CA5-4F0B-9EF2-0E1D7DE7620A}" type="slidenum">
              <a:rPr lang="es-MX" sz="1200" b="0" strike="noStrike" spc="-1">
                <a:solidFill>
                  <a:srgbClr val="FFFFFF"/>
                </a:solidFill>
                <a:latin typeface="Calibri"/>
                <a:ea typeface="DejaVu Sans"/>
              </a:rPr>
              <a:t>23</a:t>
            </a:fld>
            <a:endParaRPr lang="es-MX" sz="1200" b="0" strike="noStrike" spc="-1">
              <a:latin typeface="Arial"/>
            </a:endParaRPr>
          </a:p>
        </p:txBody>
      </p:sp>
      <p:sp>
        <p:nvSpPr>
          <p:cNvPr id="246"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247"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Introducción</a:t>
            </a:r>
            <a:r>
              <a:rPr lang="es-MX" sz="800" b="1" u="sng" strike="noStrike" spc="-1">
                <a:solidFill>
                  <a:srgbClr val="7F7F7F"/>
                </a:solidFill>
                <a:uFill>
                  <a:solidFill>
                    <a:srgbClr val="000000"/>
                  </a:solidFill>
                </a:uFill>
                <a:latin typeface="Times New Roman"/>
                <a:ea typeface="DejaVu Sans"/>
              </a:rPr>
              <a:t>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pic>
        <p:nvPicPr>
          <p:cNvPr id="248" name="Picture 4"/>
          <p:cNvPicPr/>
          <p:nvPr/>
        </p:nvPicPr>
        <p:blipFill>
          <a:blip r:embed="rId2"/>
          <a:stretch/>
        </p:blipFill>
        <p:spPr>
          <a:xfrm>
            <a:off x="1473120" y="1767600"/>
            <a:ext cx="6042600" cy="4340880"/>
          </a:xfrm>
          <a:prstGeom prst="rect">
            <a:avLst/>
          </a:prstGeom>
          <a:ln w="9360">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9" name="CustomShape 1"/>
          <p:cNvSpPr/>
          <p:nvPr/>
        </p:nvSpPr>
        <p:spPr>
          <a:xfrm>
            <a:off x="38160" y="780120"/>
            <a:ext cx="910332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2800" b="0" strike="noStrike" spc="-1">
                <a:solidFill>
                  <a:srgbClr val="FFFFFF"/>
                </a:solidFill>
                <a:latin typeface="Times New Roman"/>
                <a:ea typeface="DejaVu Sans"/>
              </a:rPr>
              <a:t>EDA</a:t>
            </a:r>
            <a:endParaRPr lang="es-MX" sz="2800" b="0" strike="noStrike" spc="-1">
              <a:latin typeface="Arial"/>
            </a:endParaRPr>
          </a:p>
        </p:txBody>
      </p:sp>
      <p:sp>
        <p:nvSpPr>
          <p:cNvPr id="250"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A7031F0F-8C0B-4373-B378-61BC3C7893B4}" type="slidenum">
              <a:rPr lang="es-MX" sz="1200" b="0" strike="noStrike" spc="-1">
                <a:solidFill>
                  <a:srgbClr val="FFFFFF"/>
                </a:solidFill>
                <a:latin typeface="Calibri"/>
                <a:ea typeface="DejaVu Sans"/>
              </a:rPr>
              <a:t>24</a:t>
            </a:fld>
            <a:endParaRPr lang="es-MX" sz="1200" b="0" strike="noStrike" spc="-1">
              <a:latin typeface="Arial"/>
            </a:endParaRPr>
          </a:p>
        </p:txBody>
      </p:sp>
      <p:sp>
        <p:nvSpPr>
          <p:cNvPr id="251"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252"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Introducción</a:t>
            </a:r>
            <a:r>
              <a:rPr lang="es-MX" sz="800" b="1" u="sng" strike="noStrike" spc="-1">
                <a:solidFill>
                  <a:srgbClr val="7F7F7F"/>
                </a:solidFill>
                <a:uFill>
                  <a:solidFill>
                    <a:srgbClr val="000000"/>
                  </a:solidFill>
                </a:uFill>
                <a:latin typeface="Times New Roman"/>
                <a:ea typeface="DejaVu Sans"/>
              </a:rPr>
              <a:t>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pic>
        <p:nvPicPr>
          <p:cNvPr id="253" name="Picture 2"/>
          <p:cNvPicPr/>
          <p:nvPr/>
        </p:nvPicPr>
        <p:blipFill>
          <a:blip r:embed="rId2"/>
          <a:stretch/>
        </p:blipFill>
        <p:spPr>
          <a:xfrm>
            <a:off x="1511280" y="1767600"/>
            <a:ext cx="5966640" cy="4340880"/>
          </a:xfrm>
          <a:prstGeom prst="rect">
            <a:avLst/>
          </a:prstGeom>
          <a:ln w="9360">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4" name="CustomShape 1"/>
          <p:cNvSpPr/>
          <p:nvPr/>
        </p:nvSpPr>
        <p:spPr>
          <a:xfrm>
            <a:off x="38160" y="780120"/>
            <a:ext cx="910332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2800" b="0" strike="noStrike" spc="-1">
                <a:solidFill>
                  <a:srgbClr val="FFFFFF"/>
                </a:solidFill>
                <a:latin typeface="Times New Roman"/>
                <a:ea typeface="DejaVu Sans"/>
              </a:rPr>
              <a:t>EDA</a:t>
            </a:r>
            <a:endParaRPr lang="es-MX" sz="2800" b="0" strike="noStrike" spc="-1">
              <a:latin typeface="Arial"/>
            </a:endParaRPr>
          </a:p>
        </p:txBody>
      </p:sp>
      <p:sp>
        <p:nvSpPr>
          <p:cNvPr id="255"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A7741898-8978-4E4F-BE39-D82D720EDB5E}" type="slidenum">
              <a:rPr lang="es-MX" sz="1200" b="0" strike="noStrike" spc="-1">
                <a:solidFill>
                  <a:srgbClr val="FFFFFF"/>
                </a:solidFill>
                <a:latin typeface="Calibri"/>
                <a:ea typeface="DejaVu Sans"/>
              </a:rPr>
              <a:t>25</a:t>
            </a:fld>
            <a:endParaRPr lang="es-MX" sz="1200" b="0" strike="noStrike" spc="-1">
              <a:latin typeface="Arial"/>
            </a:endParaRPr>
          </a:p>
        </p:txBody>
      </p:sp>
      <p:sp>
        <p:nvSpPr>
          <p:cNvPr id="256"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257"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Introducción</a:t>
            </a:r>
            <a:r>
              <a:rPr lang="es-MX" sz="800" b="1" u="sng" strike="noStrike" spc="-1">
                <a:solidFill>
                  <a:srgbClr val="7F7F7F"/>
                </a:solidFill>
                <a:uFill>
                  <a:solidFill>
                    <a:srgbClr val="000000"/>
                  </a:solidFill>
                </a:uFill>
                <a:latin typeface="Times New Roman"/>
                <a:ea typeface="DejaVu Sans"/>
              </a:rPr>
              <a:t>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pic>
        <p:nvPicPr>
          <p:cNvPr id="258" name="Picture 2"/>
          <p:cNvPicPr/>
          <p:nvPr/>
        </p:nvPicPr>
        <p:blipFill>
          <a:blip r:embed="rId2"/>
          <a:stretch/>
        </p:blipFill>
        <p:spPr>
          <a:xfrm>
            <a:off x="1473120" y="1767600"/>
            <a:ext cx="6042600" cy="4340880"/>
          </a:xfrm>
          <a:prstGeom prst="rect">
            <a:avLst/>
          </a:prstGeom>
          <a:ln w="9360">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9" name="CustomShape 1"/>
          <p:cNvSpPr/>
          <p:nvPr/>
        </p:nvSpPr>
        <p:spPr>
          <a:xfrm>
            <a:off x="38160" y="780120"/>
            <a:ext cx="910332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2800" b="0" strike="noStrike" spc="-1">
                <a:solidFill>
                  <a:srgbClr val="FFFFFF"/>
                </a:solidFill>
                <a:latin typeface="Times New Roman"/>
                <a:ea typeface="DejaVu Sans"/>
              </a:rPr>
              <a:t>EDA</a:t>
            </a:r>
            <a:endParaRPr lang="es-MX" sz="2800" b="0" strike="noStrike" spc="-1">
              <a:latin typeface="Arial"/>
            </a:endParaRPr>
          </a:p>
        </p:txBody>
      </p:sp>
      <p:sp>
        <p:nvSpPr>
          <p:cNvPr id="260"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57977CB5-3BC4-4EBB-A45C-036458C73BD8}" type="slidenum">
              <a:rPr lang="es-MX" sz="1200" b="0" strike="noStrike" spc="-1">
                <a:solidFill>
                  <a:srgbClr val="FFFFFF"/>
                </a:solidFill>
                <a:latin typeface="Calibri"/>
                <a:ea typeface="DejaVu Sans"/>
              </a:rPr>
              <a:t>26</a:t>
            </a:fld>
            <a:endParaRPr lang="es-MX" sz="1200" b="0" strike="noStrike" spc="-1">
              <a:latin typeface="Arial"/>
            </a:endParaRPr>
          </a:p>
        </p:txBody>
      </p:sp>
      <p:sp>
        <p:nvSpPr>
          <p:cNvPr id="261"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262"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Introducción</a:t>
            </a:r>
            <a:r>
              <a:rPr lang="es-MX" sz="800" b="1" u="sng" strike="noStrike" spc="-1">
                <a:solidFill>
                  <a:srgbClr val="7F7F7F"/>
                </a:solidFill>
                <a:uFill>
                  <a:solidFill>
                    <a:srgbClr val="000000"/>
                  </a:solidFill>
                </a:uFill>
                <a:latin typeface="Times New Roman"/>
                <a:ea typeface="DejaVu Sans"/>
              </a:rPr>
              <a:t>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pic>
        <p:nvPicPr>
          <p:cNvPr id="263" name="Picture 2"/>
          <p:cNvPicPr/>
          <p:nvPr/>
        </p:nvPicPr>
        <p:blipFill>
          <a:blip r:embed="rId2"/>
          <a:stretch/>
        </p:blipFill>
        <p:spPr>
          <a:xfrm>
            <a:off x="1542960" y="1767600"/>
            <a:ext cx="5902920" cy="4340880"/>
          </a:xfrm>
          <a:prstGeom prst="rect">
            <a:avLst/>
          </a:prstGeom>
          <a:ln w="9360">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4" name="CustomShape 1"/>
          <p:cNvSpPr/>
          <p:nvPr/>
        </p:nvSpPr>
        <p:spPr>
          <a:xfrm>
            <a:off x="38160" y="780120"/>
            <a:ext cx="900504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3600" b="0" strike="noStrike" spc="-1">
                <a:solidFill>
                  <a:srgbClr val="FFFFFF"/>
                </a:solidFill>
                <a:latin typeface="Times New Roman"/>
                <a:ea typeface="DejaVu Sans"/>
              </a:rPr>
              <a:t>Conclusión</a:t>
            </a:r>
            <a:endParaRPr lang="es-MX" sz="3600" b="0" strike="noStrike" spc="-1">
              <a:latin typeface="Arial"/>
            </a:endParaRPr>
          </a:p>
        </p:txBody>
      </p:sp>
      <p:sp>
        <p:nvSpPr>
          <p:cNvPr id="265"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8575D453-2B19-4649-A3F1-C229915DBE66}" type="slidenum">
              <a:rPr lang="es-MX" sz="1200" b="0" strike="noStrike" spc="-1">
                <a:solidFill>
                  <a:srgbClr val="FFFFFF"/>
                </a:solidFill>
                <a:latin typeface="Calibri"/>
                <a:ea typeface="DejaVu Sans"/>
              </a:rPr>
              <a:t>27</a:t>
            </a:fld>
            <a:endParaRPr lang="es-MX" sz="1200" b="0" strike="noStrike" spc="-1">
              <a:latin typeface="Arial"/>
            </a:endParaRPr>
          </a:p>
        </p:txBody>
      </p:sp>
      <p:sp>
        <p:nvSpPr>
          <p:cNvPr id="266"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267"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Introducción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sp>
        <p:nvSpPr>
          <p:cNvPr id="268" name="CustomShape 5"/>
          <p:cNvSpPr/>
          <p:nvPr/>
        </p:nvSpPr>
        <p:spPr>
          <a:xfrm>
            <a:off x="251640" y="1730160"/>
            <a:ext cx="8441280" cy="4554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479"/>
              </a:spcBef>
            </a:pPr>
            <a:r>
              <a:rPr lang="es-MX" sz="2400" b="0" i="1" strike="noStrike" spc="-1">
                <a:solidFill>
                  <a:srgbClr val="000000"/>
                </a:solidFill>
                <a:latin typeface="Times New Roman"/>
                <a:ea typeface="DejaVu Sans"/>
              </a:rPr>
              <a:t>El beneficio de usar </a:t>
            </a:r>
            <a:r>
              <a:rPr lang="es-MX" sz="2400" b="1" i="1" strike="noStrike" spc="-1">
                <a:solidFill>
                  <a:srgbClr val="000000"/>
                </a:solidFill>
                <a:latin typeface="Times New Roman"/>
                <a:ea typeface="DejaVu Sans"/>
              </a:rPr>
              <a:t>CNN-1D</a:t>
            </a:r>
            <a:r>
              <a:rPr lang="es-MX" sz="2400" b="0" i="1" strike="noStrike" spc="-1">
                <a:solidFill>
                  <a:srgbClr val="000000"/>
                </a:solidFill>
                <a:latin typeface="Times New Roman"/>
                <a:ea typeface="DejaVu Sans"/>
              </a:rPr>
              <a:t> para la clasificación de secuencias es que pueden aprender directamente de los datos de series de tiempo sin procesar y, a su vez, no requieren experiencia en el dominio para diseñar manualmente las características de entrada. El modelo aprendió una representación interna de los datos de la serie temporal y logró el mejor rendimiento comparable al de los modelos que se ajustan a una versión del conjunto de datos con características diseñadas.</a:t>
            </a:r>
            <a:endParaRPr lang="es-MX" sz="2400" b="0" strike="noStrike" spc="-1">
              <a:latin typeface="Arial"/>
            </a:endParaRPr>
          </a:p>
          <a:p>
            <a:pPr>
              <a:lnSpc>
                <a:spcPct val="100000"/>
              </a:lnSpc>
              <a:spcBef>
                <a:spcPts val="479"/>
              </a:spcBef>
            </a:pPr>
            <a:r>
              <a:rPr lang="es-MX" sz="2400" b="0" i="1" strike="noStrike" spc="-1">
                <a:solidFill>
                  <a:srgbClr val="000000"/>
                </a:solidFill>
                <a:latin typeface="Times New Roman"/>
                <a:ea typeface="DejaVu Sans"/>
              </a:rPr>
              <a:t>La idea clave en el modelado del </a:t>
            </a:r>
            <a:r>
              <a:rPr lang="es-MX" sz="2400" b="1" i="1" strike="noStrike" spc="-1">
                <a:solidFill>
                  <a:srgbClr val="000000"/>
                </a:solidFill>
                <a:latin typeface="Times New Roman"/>
                <a:ea typeface="DejaVu Sans"/>
              </a:rPr>
              <a:t>DNN</a:t>
            </a:r>
            <a:r>
              <a:rPr lang="es-MX" sz="2400" b="0" i="1" strike="noStrike" spc="-1">
                <a:solidFill>
                  <a:srgbClr val="000000"/>
                </a:solidFill>
                <a:latin typeface="Times New Roman"/>
                <a:ea typeface="DejaVu Sans"/>
              </a:rPr>
              <a:t>: consideramos series de tiempo como modelo lineal: {X (i)… X (i + t)} ~ Y (i + t + 1). Usamos la series de tiempo de entrada de t pasos para predecir el siguiente paso, que es Y (i + t + 1).</a:t>
            </a:r>
            <a:endParaRPr lang="es-MX" sz="2400" b="0" strike="noStrike" spc="-1">
              <a:latin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9" name="CustomShape 1"/>
          <p:cNvSpPr/>
          <p:nvPr/>
        </p:nvSpPr>
        <p:spPr>
          <a:xfrm>
            <a:off x="38160" y="780120"/>
            <a:ext cx="910332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2800" b="0" strike="noStrike" spc="-1">
                <a:solidFill>
                  <a:srgbClr val="FFFFFF"/>
                </a:solidFill>
                <a:latin typeface="Times New Roman"/>
                <a:ea typeface="DejaVu Sans"/>
              </a:rPr>
              <a:t>EDA: datos SINAICA</a:t>
            </a:r>
            <a:endParaRPr lang="es-MX" sz="2800" b="0" strike="noStrike" spc="-1">
              <a:latin typeface="Arial"/>
            </a:endParaRPr>
          </a:p>
        </p:txBody>
      </p:sp>
      <p:sp>
        <p:nvSpPr>
          <p:cNvPr id="270"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3C886369-8F23-4599-88D6-E88084D2F2B0}" type="slidenum">
              <a:rPr lang="es-MX" sz="1200" b="0" strike="noStrike" spc="-1">
                <a:solidFill>
                  <a:srgbClr val="FFFFFF"/>
                </a:solidFill>
                <a:latin typeface="Calibri"/>
                <a:ea typeface="DejaVu Sans"/>
              </a:rPr>
              <a:t>28</a:t>
            </a:fld>
            <a:endParaRPr lang="es-MX" sz="1200" b="0" strike="noStrike" spc="-1">
              <a:latin typeface="Arial"/>
            </a:endParaRPr>
          </a:p>
        </p:txBody>
      </p:sp>
      <p:sp>
        <p:nvSpPr>
          <p:cNvPr id="271"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272"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Introducción</a:t>
            </a:r>
            <a:r>
              <a:rPr lang="es-MX" sz="800" b="1" u="sng" strike="noStrike" spc="-1">
                <a:solidFill>
                  <a:srgbClr val="7F7F7F"/>
                </a:solidFill>
                <a:uFill>
                  <a:solidFill>
                    <a:srgbClr val="000000"/>
                  </a:solidFill>
                </a:uFill>
                <a:latin typeface="Times New Roman"/>
                <a:ea typeface="DejaVu Sans"/>
              </a:rPr>
              <a:t>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pic>
        <p:nvPicPr>
          <p:cNvPr id="273" name="Picture 2"/>
          <p:cNvPicPr/>
          <p:nvPr/>
        </p:nvPicPr>
        <p:blipFill>
          <a:blip r:embed="rId2"/>
          <a:stretch/>
        </p:blipFill>
        <p:spPr>
          <a:xfrm>
            <a:off x="2124000" y="1721880"/>
            <a:ext cx="5681880" cy="4494600"/>
          </a:xfrm>
          <a:prstGeom prst="rect">
            <a:avLst/>
          </a:prstGeom>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4" name="CustomShape 1"/>
          <p:cNvSpPr/>
          <p:nvPr/>
        </p:nvSpPr>
        <p:spPr>
          <a:xfrm>
            <a:off x="38160" y="780120"/>
            <a:ext cx="900504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3600" b="0" strike="noStrike" spc="-1">
                <a:solidFill>
                  <a:srgbClr val="FFFFFF"/>
                </a:solidFill>
                <a:latin typeface="Times New Roman"/>
                <a:ea typeface="DejaVu Sans"/>
              </a:rPr>
              <a:t>Trabajo relacionado</a:t>
            </a:r>
            <a:endParaRPr lang="es-MX" sz="3600" b="0" strike="noStrike" spc="-1">
              <a:latin typeface="Arial"/>
            </a:endParaRPr>
          </a:p>
        </p:txBody>
      </p:sp>
      <p:sp>
        <p:nvSpPr>
          <p:cNvPr id="275"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448A888D-C2EC-4F49-8D63-FD469EEC9EE6}" type="slidenum">
              <a:rPr lang="es-MX" sz="1200" b="0" strike="noStrike" spc="-1">
                <a:solidFill>
                  <a:srgbClr val="FFFFFF"/>
                </a:solidFill>
                <a:latin typeface="Calibri"/>
                <a:ea typeface="DejaVu Sans"/>
              </a:rPr>
              <a:t>29</a:t>
            </a:fld>
            <a:endParaRPr lang="es-MX" sz="1200" b="0" strike="noStrike" spc="-1">
              <a:latin typeface="Arial"/>
            </a:endParaRPr>
          </a:p>
        </p:txBody>
      </p:sp>
      <p:sp>
        <p:nvSpPr>
          <p:cNvPr id="276"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277"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Introducción </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sp>
        <p:nvSpPr>
          <p:cNvPr id="278" name="CustomShape 5"/>
          <p:cNvSpPr/>
          <p:nvPr/>
        </p:nvSpPr>
        <p:spPr>
          <a:xfrm>
            <a:off x="251640" y="1730160"/>
            <a:ext cx="8441280" cy="4554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400"/>
              </a:spcBef>
            </a:pPr>
            <a:r>
              <a:rPr lang="es-MX" sz="2000" b="0" i="1" strike="noStrike" spc="-1">
                <a:solidFill>
                  <a:srgbClr val="000000"/>
                </a:solidFill>
                <a:latin typeface="Times New Roman"/>
                <a:ea typeface="DejaVu Sans"/>
              </a:rPr>
              <a:t>Hemos realizado algunos trabajos previos (1) y buscado artículos relacionados que describimos a continuación:</a:t>
            </a:r>
            <a:endParaRPr lang="es-MX" sz="2000" b="0" strike="noStrike" spc="-1">
              <a:latin typeface="Arial"/>
            </a:endParaRPr>
          </a:p>
          <a:p>
            <a:pPr>
              <a:lnSpc>
                <a:spcPct val="100000"/>
              </a:lnSpc>
              <a:spcBef>
                <a:spcPts val="400"/>
              </a:spcBef>
            </a:pPr>
            <a:endParaRPr lang="es-MX" sz="2000" b="0" strike="noStrike" spc="-1">
              <a:latin typeface="Arial"/>
            </a:endParaRPr>
          </a:p>
          <a:p>
            <a:pPr marL="343080" indent="-340560">
              <a:lnSpc>
                <a:spcPct val="100000"/>
              </a:lnSpc>
              <a:spcBef>
                <a:spcPts val="400"/>
              </a:spcBef>
              <a:buSzPct val="100101"/>
              <a:buBlip>
                <a:blip r:embed="rId2"/>
              </a:buBlip>
            </a:pPr>
            <a:r>
              <a:rPr lang="es-MX" sz="2000" b="0" i="1" strike="noStrike" spc="-1">
                <a:solidFill>
                  <a:srgbClr val="000000"/>
                </a:solidFill>
                <a:latin typeface="Times New Roman"/>
                <a:ea typeface="DejaVu Sans"/>
              </a:rPr>
              <a:t>Examen final para la materia de "Modelos de Gran Escala" con la Prof. Liliana Millán, donde se estudiaron la relación de las estaciones de biciletas "Ecobici" con la calidad del aire en las inmediaciones.</a:t>
            </a:r>
            <a:endParaRPr lang="es-MX" sz="2000" b="0" strike="noStrike" spc="-1">
              <a:latin typeface="Arial"/>
            </a:endParaRPr>
          </a:p>
          <a:p>
            <a:pPr>
              <a:lnSpc>
                <a:spcPct val="100000"/>
              </a:lnSpc>
              <a:spcBef>
                <a:spcPts val="400"/>
              </a:spcBef>
            </a:pPr>
            <a:endParaRPr lang="es-MX" sz="2000" b="0" strike="noStrike" spc="-1">
              <a:latin typeface="Arial"/>
            </a:endParaRPr>
          </a:p>
          <a:p>
            <a:pPr marL="343080" indent="-340560">
              <a:lnSpc>
                <a:spcPct val="100000"/>
              </a:lnSpc>
              <a:spcBef>
                <a:spcPts val="400"/>
              </a:spcBef>
              <a:buSzPct val="100101"/>
              <a:buBlip>
                <a:blip r:embed="rId2"/>
              </a:buBlip>
            </a:pPr>
            <a:r>
              <a:rPr lang="es-MX" sz="2000" b="0" i="1" strike="noStrike" spc="-1">
                <a:solidFill>
                  <a:srgbClr val="000000"/>
                </a:solidFill>
                <a:latin typeface="Times New Roman"/>
                <a:ea typeface="DejaVu Sans"/>
              </a:rPr>
              <a:t>Development of indoor environmental index: Air quality index and thermal comfort index. Referido en la bibliografía.</a:t>
            </a:r>
            <a:endParaRPr lang="es-MX" sz="20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CustomShape 1"/>
          <p:cNvSpPr/>
          <p:nvPr/>
        </p:nvSpPr>
        <p:spPr>
          <a:xfrm>
            <a:off x="38160" y="780120"/>
            <a:ext cx="910332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2800" b="0" strike="noStrike" spc="-1">
                <a:solidFill>
                  <a:srgbClr val="FFFFFF"/>
                </a:solidFill>
                <a:latin typeface="Times New Roman"/>
                <a:ea typeface="DejaVu Sans"/>
              </a:rPr>
              <a:t>Introducción: Variables.</a:t>
            </a:r>
            <a:endParaRPr lang="es-MX" sz="2800" b="0" strike="noStrike" spc="-1">
              <a:latin typeface="Arial"/>
            </a:endParaRPr>
          </a:p>
        </p:txBody>
      </p:sp>
      <p:sp>
        <p:nvSpPr>
          <p:cNvPr id="107"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E613D064-AB01-49F0-A2AF-A2E9111F7320}" type="slidenum">
              <a:rPr lang="es-MX" sz="1200" b="0" strike="noStrike" spc="-1">
                <a:solidFill>
                  <a:srgbClr val="FFFFFF"/>
                </a:solidFill>
                <a:latin typeface="Calibri"/>
                <a:ea typeface="DejaVu Sans"/>
              </a:rPr>
              <a:t>3</a:t>
            </a:fld>
            <a:endParaRPr lang="es-MX" sz="1200" b="0" strike="noStrike" spc="-1">
              <a:latin typeface="Arial"/>
            </a:endParaRPr>
          </a:p>
        </p:txBody>
      </p:sp>
      <p:sp>
        <p:nvSpPr>
          <p:cNvPr id="108"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109"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Introducción</a:t>
            </a:r>
            <a:r>
              <a:rPr lang="es-MX" sz="800" b="1" u="sng" strike="noStrike" spc="-1">
                <a:solidFill>
                  <a:srgbClr val="7F7F7F"/>
                </a:solidFill>
                <a:uFill>
                  <a:solidFill>
                    <a:srgbClr val="000000"/>
                  </a:solidFill>
                </a:uFill>
                <a:latin typeface="Times New Roman"/>
                <a:ea typeface="DejaVu Sans"/>
              </a:rPr>
              <a:t>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graphicFrame>
        <p:nvGraphicFramePr>
          <p:cNvPr id="110" name="Table 5"/>
          <p:cNvGraphicFramePr/>
          <p:nvPr>
            <p:extLst>
              <p:ext uri="{D42A27DB-BD31-4B8C-83A1-F6EECF244321}">
                <p14:modId xmlns:p14="http://schemas.microsoft.com/office/powerpoint/2010/main" val="1752053645"/>
              </p:ext>
            </p:extLst>
          </p:nvPr>
        </p:nvGraphicFramePr>
        <p:xfrm>
          <a:off x="1080000" y="1692000"/>
          <a:ext cx="7919280" cy="4702450"/>
        </p:xfrm>
        <a:graphic>
          <a:graphicData uri="http://schemas.openxmlformats.org/drawingml/2006/table">
            <a:tbl>
              <a:tblPr/>
              <a:tblGrid>
                <a:gridCol w="1644150">
                  <a:extLst>
                    <a:ext uri="{9D8B030D-6E8A-4147-A177-3AD203B41FA5}">
                      <a16:colId xmlns:a16="http://schemas.microsoft.com/office/drawing/2014/main" val="20000"/>
                    </a:ext>
                  </a:extLst>
                </a:gridCol>
                <a:gridCol w="2228850">
                  <a:extLst>
                    <a:ext uri="{9D8B030D-6E8A-4147-A177-3AD203B41FA5}">
                      <a16:colId xmlns:a16="http://schemas.microsoft.com/office/drawing/2014/main" val="20001"/>
                    </a:ext>
                  </a:extLst>
                </a:gridCol>
                <a:gridCol w="2705100">
                  <a:extLst>
                    <a:ext uri="{9D8B030D-6E8A-4147-A177-3AD203B41FA5}">
                      <a16:colId xmlns:a16="http://schemas.microsoft.com/office/drawing/2014/main" val="20002"/>
                    </a:ext>
                  </a:extLst>
                </a:gridCol>
                <a:gridCol w="1341180">
                  <a:extLst>
                    <a:ext uri="{9D8B030D-6E8A-4147-A177-3AD203B41FA5}">
                      <a16:colId xmlns:a16="http://schemas.microsoft.com/office/drawing/2014/main" val="20003"/>
                    </a:ext>
                  </a:extLst>
                </a:gridCol>
              </a:tblGrid>
              <a:tr h="628535">
                <a:tc>
                  <a:txBody>
                    <a:bodyPr/>
                    <a:lstStyle/>
                    <a:p>
                      <a:r>
                        <a:rPr lang="es-MX" b="1" dirty="0"/>
                        <a:t>Fuentes</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s-MX" sz="1800" b="1" strike="noStrike" spc="-1">
                          <a:latin typeface="Arial"/>
                        </a:rPr>
                        <a:t>Variable</a:t>
                      </a:r>
                      <a:endParaRPr lang="es-MX"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s-MX" sz="1800" b="1" strike="noStrike" spc="-1">
                          <a:latin typeface="Arial"/>
                        </a:rPr>
                        <a:t>Rango de Valores</a:t>
                      </a:r>
                      <a:endParaRPr lang="es-MX"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s-MX" sz="1800" b="1" strike="noStrike" spc="-1" dirty="0">
                          <a:latin typeface="Arial"/>
                        </a:rPr>
                        <a:t>Tipo de </a:t>
                      </a:r>
                    </a:p>
                    <a:p>
                      <a:pPr>
                        <a:lnSpc>
                          <a:spcPct val="100000"/>
                        </a:lnSpc>
                      </a:pPr>
                      <a:r>
                        <a:rPr lang="es-MX" sz="1800" b="1" strike="noStrike" spc="-1" dirty="0">
                          <a:latin typeface="Arial"/>
                        </a:rPr>
                        <a:t>Variable</a:t>
                      </a:r>
                      <a:endParaRPr lang="es-MX"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515418">
                <a:tc>
                  <a:txBody>
                    <a:bodyPr/>
                    <a:lstStyle/>
                    <a:p>
                      <a:endParaRPr lang="es-MX"/>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s-MX" sz="1800" b="0" strike="noStrike" spc="-1" dirty="0">
                          <a:latin typeface="Arial"/>
                        </a:rPr>
                        <a:t>Temperatura</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s-MX" sz="1800" b="0" strike="noStrike" spc="-1" dirty="0">
                          <a:latin typeface="Arial"/>
                        </a:rPr>
                        <a:t>-40C a 85C</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s-MX" sz="1800" b="0" strike="noStrike" spc="-1">
                          <a:latin typeface="Arial"/>
                        </a:rPr>
                        <a:t>Continua</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515418">
                <a:tc>
                  <a:txBody>
                    <a:bodyPr/>
                    <a:lstStyle/>
                    <a:p>
                      <a:endParaRPr lang="es-MX"/>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s-MX" sz="1800" b="0" strike="noStrike" spc="-1">
                          <a:latin typeface="Arial"/>
                        </a:rPr>
                        <a:t>Humedad</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s-MX" sz="1800" b="0" strike="noStrike" spc="-1" dirty="0">
                          <a:latin typeface="Arial"/>
                        </a:rPr>
                        <a:t>10% a 95%</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s-MX" sz="1800" b="0" strike="noStrike" spc="-1">
                          <a:latin typeface="Arial"/>
                        </a:rPr>
                        <a:t>Continua</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628535">
                <a:tc>
                  <a:txBody>
                    <a:bodyPr/>
                    <a:lstStyle/>
                    <a:p>
                      <a:endParaRPr lang="es-MX"/>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s-MX" sz="1800" b="0" strike="noStrike" spc="-1" dirty="0">
                          <a:latin typeface="Arial"/>
                        </a:rPr>
                        <a:t>Presión Atmosférica</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s-MX" sz="1800" b="0" strike="noStrike" spc="-1" dirty="0">
                          <a:latin typeface="Arial"/>
                        </a:rPr>
                        <a:t>300 hPa - 1100 hPa</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s-MX" sz="1800" b="0" strike="noStrike" spc="-1">
                          <a:latin typeface="Arial"/>
                        </a:rPr>
                        <a:t>Continua</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r h="628535">
                <a:tc>
                  <a:txBody>
                    <a:bodyPr/>
                    <a:lstStyle/>
                    <a:p>
                      <a:endParaRPr lang="es-MX"/>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s-MX" sz="1800" b="0" strike="noStrike" spc="-1" dirty="0">
                          <a:latin typeface="Arial"/>
                        </a:rPr>
                        <a:t>Fechas y Hora</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s-MX" sz="1800" b="0" strike="noStrike" spc="-1" dirty="0">
                          <a:latin typeface="Arial"/>
                        </a:rPr>
                        <a:t>12/02/2021 - 24/04/2021</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s-MX" sz="1800" b="0" strike="noStrike" spc="-1">
                          <a:latin typeface="Arial"/>
                        </a:rPr>
                        <a:t>*</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4"/>
                  </a:ext>
                </a:extLst>
              </a:tr>
              <a:tr h="628535">
                <a:tc>
                  <a:txBody>
                    <a:bodyPr/>
                    <a:lstStyle/>
                    <a:p>
                      <a:endParaRPr lang="es-MX"/>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s-MX" sz="1800" b="0" strike="noStrike" spc="-1" dirty="0">
                          <a:latin typeface="Arial"/>
                        </a:rPr>
                        <a:t>Contaminantes</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s-MX" sz="1800" b="0" strike="noStrike" spc="-1" dirty="0">
                          <a:latin typeface="Arial"/>
                        </a:rPr>
                        <a:t>ppm principalmente</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s-MX" sz="1800" b="0" strike="noStrike" spc="-1">
                          <a:latin typeface="Arial"/>
                        </a:rPr>
                        <a:t>Discreta</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5"/>
                  </a:ext>
                </a:extLst>
              </a:tr>
              <a:tr h="628535">
                <a:tc>
                  <a:txBody>
                    <a:bodyPr/>
                    <a:lstStyle/>
                    <a:p>
                      <a:endParaRPr lang="es-MX"/>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s-MX" sz="1800" b="0" strike="noStrike" spc="-1">
                          <a:latin typeface="Arial"/>
                        </a:rPr>
                        <a:t>Resistencia del Gas</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s-MX" sz="1800" b="0" strike="noStrike" spc="-1" dirty="0">
                          <a:latin typeface="Arial"/>
                        </a:rPr>
                        <a:t>0 </a:t>
                      </a:r>
                      <a:r>
                        <a:rPr lang="es-MX" sz="1800" b="0" strike="noStrike" spc="-1" dirty="0" err="1">
                          <a:latin typeface="Arial"/>
                        </a:rPr>
                        <a:t>Ohms</a:t>
                      </a:r>
                      <a:r>
                        <a:rPr lang="es-MX" sz="1800" b="0" strike="noStrike" spc="-1" dirty="0">
                          <a:latin typeface="Arial"/>
                        </a:rPr>
                        <a:t> - 3 Mega </a:t>
                      </a:r>
                      <a:r>
                        <a:rPr lang="es-MX" sz="1800" b="0" strike="noStrike" spc="-1" dirty="0" err="1">
                          <a:latin typeface="Arial"/>
                        </a:rPr>
                        <a:t>Ohms</a:t>
                      </a:r>
                      <a:endParaRPr lang="es-MX" sz="1800" b="0" strike="noStrike" spc="-1" dirty="0">
                        <a:latin typeface="Arial"/>
                      </a:endParaRP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s-MX" sz="1800" b="0" strike="noStrike" spc="-1">
                          <a:latin typeface="Arial"/>
                        </a:rPr>
                        <a:t>Continua</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6"/>
                  </a:ext>
                </a:extLst>
              </a:tr>
              <a:tr h="517394">
                <a:tc>
                  <a:txBody>
                    <a:bodyPr/>
                    <a:lstStyle/>
                    <a:p>
                      <a:endParaRPr lang="es-MX"/>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s-MX" sz="1800" b="0" strike="noStrike" spc="-1">
                          <a:latin typeface="Arial"/>
                        </a:rPr>
                        <a:t>IAQ</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s-MX" sz="1800" b="0" strike="noStrike" spc="-1" dirty="0">
                          <a:latin typeface="Arial"/>
                        </a:rPr>
                        <a:t>0 IAQ - 500 IAQ</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s-MX" sz="1800" b="0" strike="noStrike" spc="-1" dirty="0">
                          <a:latin typeface="Arial"/>
                        </a:rPr>
                        <a:t>Continua</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7"/>
                  </a:ext>
                </a:extLst>
              </a:tr>
            </a:tbl>
          </a:graphicData>
        </a:graphic>
      </p:graphicFrame>
      <p:grpSp>
        <p:nvGrpSpPr>
          <p:cNvPr id="111" name="Group 6"/>
          <p:cNvGrpSpPr/>
          <p:nvPr/>
        </p:nvGrpSpPr>
        <p:grpSpPr>
          <a:xfrm>
            <a:off x="134475" y="2339610"/>
            <a:ext cx="2681280" cy="4108978"/>
            <a:chOff x="144000" y="2304000"/>
            <a:chExt cx="2681280" cy="4077556"/>
          </a:xfrm>
        </p:grpSpPr>
        <p:pic>
          <p:nvPicPr>
            <p:cNvPr id="112" name="Imagen 111"/>
            <p:cNvPicPr/>
            <p:nvPr/>
          </p:nvPicPr>
          <p:blipFill>
            <a:blip r:embed="rId2"/>
            <a:stretch/>
          </p:blipFill>
          <p:spPr>
            <a:xfrm>
              <a:off x="1224000" y="2322000"/>
              <a:ext cx="718200" cy="520560"/>
            </a:xfrm>
            <a:prstGeom prst="rect">
              <a:avLst/>
            </a:prstGeom>
            <a:ln>
              <a:noFill/>
            </a:ln>
          </p:spPr>
        </p:pic>
        <p:pic>
          <p:nvPicPr>
            <p:cNvPr id="113" name="Imagen 112"/>
            <p:cNvPicPr/>
            <p:nvPr/>
          </p:nvPicPr>
          <p:blipFill>
            <a:blip r:embed="rId2"/>
            <a:stretch/>
          </p:blipFill>
          <p:spPr>
            <a:xfrm>
              <a:off x="1224000" y="2879095"/>
              <a:ext cx="718200" cy="520560"/>
            </a:xfrm>
            <a:prstGeom prst="rect">
              <a:avLst/>
            </a:prstGeom>
            <a:ln>
              <a:noFill/>
            </a:ln>
          </p:spPr>
        </p:pic>
        <p:pic>
          <p:nvPicPr>
            <p:cNvPr id="114" name="Imagen 113"/>
            <p:cNvPicPr/>
            <p:nvPr/>
          </p:nvPicPr>
          <p:blipFill>
            <a:blip r:embed="rId2"/>
            <a:stretch/>
          </p:blipFill>
          <p:spPr>
            <a:xfrm>
              <a:off x="1224000" y="3455096"/>
              <a:ext cx="718200" cy="520560"/>
            </a:xfrm>
            <a:prstGeom prst="rect">
              <a:avLst/>
            </a:prstGeom>
            <a:ln>
              <a:noFill/>
            </a:ln>
          </p:spPr>
        </p:pic>
        <p:pic>
          <p:nvPicPr>
            <p:cNvPr id="115" name="Imagen 114"/>
            <p:cNvPicPr/>
            <p:nvPr/>
          </p:nvPicPr>
          <p:blipFill>
            <a:blip r:embed="rId2"/>
            <a:stretch/>
          </p:blipFill>
          <p:spPr>
            <a:xfrm>
              <a:off x="1224000" y="5276713"/>
              <a:ext cx="718200" cy="520560"/>
            </a:xfrm>
            <a:prstGeom prst="rect">
              <a:avLst/>
            </a:prstGeom>
            <a:ln>
              <a:noFill/>
            </a:ln>
          </p:spPr>
        </p:pic>
        <p:pic>
          <p:nvPicPr>
            <p:cNvPr id="116" name="Imagen 115"/>
            <p:cNvPicPr/>
            <p:nvPr/>
          </p:nvPicPr>
          <p:blipFill>
            <a:blip r:embed="rId2"/>
            <a:stretch/>
          </p:blipFill>
          <p:spPr>
            <a:xfrm>
              <a:off x="1224000" y="5860996"/>
              <a:ext cx="718200" cy="520560"/>
            </a:xfrm>
            <a:prstGeom prst="rect">
              <a:avLst/>
            </a:prstGeom>
            <a:ln>
              <a:noFill/>
            </a:ln>
          </p:spPr>
        </p:pic>
        <p:pic>
          <p:nvPicPr>
            <p:cNvPr id="117" name="Imagen 116"/>
            <p:cNvPicPr/>
            <p:nvPr/>
          </p:nvPicPr>
          <p:blipFill>
            <a:blip r:embed="rId3"/>
            <a:stretch/>
          </p:blipFill>
          <p:spPr>
            <a:xfrm>
              <a:off x="2088000" y="4032259"/>
              <a:ext cx="737280" cy="491040"/>
            </a:xfrm>
            <a:prstGeom prst="rect">
              <a:avLst/>
            </a:prstGeom>
            <a:ln>
              <a:noFill/>
            </a:ln>
          </p:spPr>
        </p:pic>
        <p:pic>
          <p:nvPicPr>
            <p:cNvPr id="118" name="Imagen 117"/>
            <p:cNvPicPr/>
            <p:nvPr/>
          </p:nvPicPr>
          <p:blipFill>
            <a:blip r:embed="rId2"/>
            <a:stretch/>
          </p:blipFill>
          <p:spPr>
            <a:xfrm>
              <a:off x="1224000" y="4050904"/>
              <a:ext cx="718200" cy="520560"/>
            </a:xfrm>
            <a:prstGeom prst="rect">
              <a:avLst/>
            </a:prstGeom>
            <a:ln>
              <a:noFill/>
            </a:ln>
          </p:spPr>
        </p:pic>
        <p:pic>
          <p:nvPicPr>
            <p:cNvPr id="119" name="Imagen 118"/>
            <p:cNvPicPr/>
            <p:nvPr/>
          </p:nvPicPr>
          <p:blipFill>
            <a:blip r:embed="rId3"/>
            <a:stretch/>
          </p:blipFill>
          <p:spPr>
            <a:xfrm>
              <a:off x="2088000" y="4630930"/>
              <a:ext cx="737280" cy="491040"/>
            </a:xfrm>
            <a:prstGeom prst="rect">
              <a:avLst/>
            </a:prstGeom>
            <a:ln>
              <a:noFill/>
            </a:ln>
          </p:spPr>
        </p:pic>
        <p:sp>
          <p:nvSpPr>
            <p:cNvPr id="120" name="CustomShape 7"/>
            <p:cNvSpPr/>
            <p:nvPr/>
          </p:nvSpPr>
          <p:spPr>
            <a:xfrm>
              <a:off x="792000" y="2304000"/>
              <a:ext cx="215280" cy="2807280"/>
            </a:xfrm>
            <a:custGeom>
              <a:avLst/>
              <a:gdLst/>
              <a:ahLst/>
              <a:cxnLst/>
              <a:rect l="l" t="t" r="r" b="b"/>
              <a:pathLst>
                <a:path w="602" h="7802">
                  <a:moveTo>
                    <a:pt x="601" y="0"/>
                  </a:moveTo>
                  <a:cubicBezTo>
                    <a:pt x="450" y="0"/>
                    <a:pt x="300" y="325"/>
                    <a:pt x="300" y="650"/>
                  </a:cubicBezTo>
                  <a:lnTo>
                    <a:pt x="300" y="3250"/>
                  </a:lnTo>
                  <a:cubicBezTo>
                    <a:pt x="300" y="3575"/>
                    <a:pt x="150" y="3900"/>
                    <a:pt x="0" y="3900"/>
                  </a:cubicBezTo>
                  <a:cubicBezTo>
                    <a:pt x="150" y="3900"/>
                    <a:pt x="300" y="4225"/>
                    <a:pt x="300" y="4550"/>
                  </a:cubicBezTo>
                  <a:lnTo>
                    <a:pt x="300" y="7150"/>
                  </a:lnTo>
                  <a:cubicBezTo>
                    <a:pt x="300" y="7475"/>
                    <a:pt x="450" y="7801"/>
                    <a:pt x="601" y="7801"/>
                  </a:cubicBezTo>
                </a:path>
              </a:pathLst>
            </a:custGeom>
            <a:noFill/>
            <a:ln>
              <a:solidFill>
                <a:srgbClr val="3465A4"/>
              </a:solidFill>
            </a:ln>
          </p:spPr>
          <p:style>
            <a:lnRef idx="0">
              <a:scrgbClr r="0" g="0" b="0"/>
            </a:lnRef>
            <a:fillRef idx="0">
              <a:scrgbClr r="0" g="0" b="0"/>
            </a:fillRef>
            <a:effectRef idx="0">
              <a:scrgbClr r="0" g="0" b="0"/>
            </a:effectRef>
            <a:fontRef idx="minor"/>
          </p:style>
        </p:sp>
        <p:sp>
          <p:nvSpPr>
            <p:cNvPr id="121" name="CustomShape 8"/>
            <p:cNvSpPr/>
            <p:nvPr/>
          </p:nvSpPr>
          <p:spPr>
            <a:xfrm>
              <a:off x="792000" y="5256000"/>
              <a:ext cx="215280" cy="1079280"/>
            </a:xfrm>
            <a:custGeom>
              <a:avLst/>
              <a:gdLst/>
              <a:ahLst/>
              <a:cxnLst/>
              <a:rect l="l" t="t" r="r" b="b"/>
              <a:pathLst>
                <a:path w="602" h="3002">
                  <a:moveTo>
                    <a:pt x="601" y="0"/>
                  </a:moveTo>
                  <a:cubicBezTo>
                    <a:pt x="450" y="0"/>
                    <a:pt x="300" y="125"/>
                    <a:pt x="300" y="250"/>
                  </a:cubicBezTo>
                  <a:lnTo>
                    <a:pt x="300" y="1250"/>
                  </a:lnTo>
                  <a:cubicBezTo>
                    <a:pt x="300" y="1375"/>
                    <a:pt x="150" y="1500"/>
                    <a:pt x="0" y="1500"/>
                  </a:cubicBezTo>
                  <a:cubicBezTo>
                    <a:pt x="150" y="1500"/>
                    <a:pt x="300" y="1625"/>
                    <a:pt x="300" y="1750"/>
                  </a:cubicBezTo>
                  <a:lnTo>
                    <a:pt x="300" y="2750"/>
                  </a:lnTo>
                  <a:cubicBezTo>
                    <a:pt x="300" y="2875"/>
                    <a:pt x="450" y="3001"/>
                    <a:pt x="601" y="3001"/>
                  </a:cubicBezTo>
                </a:path>
              </a:pathLst>
            </a:custGeom>
            <a:noFill/>
            <a:ln>
              <a:solidFill>
                <a:srgbClr val="3465A4"/>
              </a:solidFill>
            </a:ln>
          </p:spPr>
          <p:style>
            <a:lnRef idx="0">
              <a:scrgbClr r="0" g="0" b="0"/>
            </a:lnRef>
            <a:fillRef idx="0">
              <a:scrgbClr r="0" g="0" b="0"/>
            </a:fillRef>
            <a:effectRef idx="0">
              <a:scrgbClr r="0" g="0" b="0"/>
            </a:effectRef>
            <a:fontRef idx="minor"/>
          </p:style>
        </p:sp>
        <p:sp>
          <p:nvSpPr>
            <p:cNvPr id="122" name="CustomShape 9"/>
            <p:cNvSpPr/>
            <p:nvPr/>
          </p:nvSpPr>
          <p:spPr>
            <a:xfrm>
              <a:off x="144000" y="3384000"/>
              <a:ext cx="57528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MX" sz="3600" b="0" strike="noStrike" spc="-1" dirty="0">
                  <a:solidFill>
                    <a:srgbClr val="000000"/>
                  </a:solidFill>
                  <a:latin typeface="MathJax_Caligraphic"/>
                  <a:ea typeface="DejaVu Sans"/>
                </a:rPr>
                <a:t>X</a:t>
              </a:r>
              <a:endParaRPr lang="es-MX" sz="3600" b="0" strike="noStrike" spc="-1" dirty="0">
                <a:latin typeface="Arial"/>
              </a:endParaRPr>
            </a:p>
          </p:txBody>
        </p:sp>
        <p:sp>
          <p:nvSpPr>
            <p:cNvPr id="123" name="CustomShape 10"/>
            <p:cNvSpPr/>
            <p:nvPr/>
          </p:nvSpPr>
          <p:spPr>
            <a:xfrm>
              <a:off x="144000" y="5472000"/>
              <a:ext cx="57528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MX" sz="3600" b="0" strike="noStrike" spc="-1">
                  <a:solidFill>
                    <a:srgbClr val="000000"/>
                  </a:solidFill>
                  <a:latin typeface="MathJax_Caligraphic"/>
                  <a:ea typeface="DejaVu Sans"/>
                </a:rPr>
                <a:t>Y</a:t>
              </a:r>
              <a:endParaRPr lang="es-MX" sz="3600" b="0" strike="noStrike" spc="-1">
                <a:latin typeface="Arial"/>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9" name="CustomShape 1"/>
          <p:cNvSpPr/>
          <p:nvPr/>
        </p:nvSpPr>
        <p:spPr>
          <a:xfrm>
            <a:off x="38160" y="780120"/>
            <a:ext cx="900504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3600" b="0" strike="noStrike" spc="-1">
                <a:solidFill>
                  <a:srgbClr val="FFFFFF"/>
                </a:solidFill>
                <a:latin typeface="Times New Roman"/>
                <a:ea typeface="DejaVu Sans"/>
              </a:rPr>
              <a:t>Solución</a:t>
            </a:r>
            <a:endParaRPr lang="es-MX" sz="3600" b="0" strike="noStrike" spc="-1">
              <a:latin typeface="Arial"/>
            </a:endParaRPr>
          </a:p>
        </p:txBody>
      </p:sp>
      <p:sp>
        <p:nvSpPr>
          <p:cNvPr id="280"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058A10DD-1B94-4FC7-A0B6-AC0260EB2D1F}" type="slidenum">
              <a:rPr lang="es-MX" sz="1200" b="0" strike="noStrike" spc="-1">
                <a:solidFill>
                  <a:srgbClr val="FFFFFF"/>
                </a:solidFill>
                <a:latin typeface="Calibri"/>
                <a:ea typeface="DejaVu Sans"/>
              </a:rPr>
              <a:t>30</a:t>
            </a:fld>
            <a:endParaRPr lang="es-MX" sz="1200" b="0" strike="noStrike" spc="-1">
              <a:latin typeface="Arial"/>
            </a:endParaRPr>
          </a:p>
        </p:txBody>
      </p:sp>
      <p:sp>
        <p:nvSpPr>
          <p:cNvPr id="281"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282"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Introducción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sp>
        <p:nvSpPr>
          <p:cNvPr id="283" name="CustomShape 5"/>
          <p:cNvSpPr/>
          <p:nvPr/>
        </p:nvSpPr>
        <p:spPr>
          <a:xfrm>
            <a:off x="251640" y="1730160"/>
            <a:ext cx="8441280" cy="4554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360"/>
              </a:spcBef>
            </a:pPr>
            <a:r>
              <a:rPr lang="es-MX" sz="1800" b="0" i="1" strike="noStrike" spc="-1">
                <a:solidFill>
                  <a:srgbClr val="000000"/>
                </a:solidFill>
                <a:latin typeface="Times New Roman"/>
                <a:ea typeface="DejaVu Sans"/>
              </a:rPr>
              <a:t>El uso de Deep Learning para el pronóstico de series temporales supera las desventajas tradicionales del aprendizaje automático con muchos enfoques diferentes. En este proyecto se presentan 5 arquitecturas de aprendizaje profundo diferentes para el pronóstico de nuestra serie temporale:</a:t>
            </a:r>
            <a:endParaRPr lang="es-MX" sz="1800" b="0" strike="noStrike" spc="-1">
              <a:latin typeface="Arial"/>
            </a:endParaRPr>
          </a:p>
          <a:p>
            <a:pPr marL="343080" indent="-340560">
              <a:lnSpc>
                <a:spcPct val="100000"/>
              </a:lnSpc>
              <a:spcBef>
                <a:spcPts val="360"/>
              </a:spcBef>
              <a:buSzPct val="100045"/>
              <a:buBlip>
                <a:blip r:embed="rId2"/>
              </a:buBlip>
            </a:pPr>
            <a:r>
              <a:rPr lang="es-MX" sz="1800" b="0" i="1" strike="noStrike" spc="-1">
                <a:solidFill>
                  <a:srgbClr val="000000"/>
                </a:solidFill>
                <a:latin typeface="Times New Roman"/>
                <a:ea typeface="DejaVu Sans"/>
              </a:rPr>
              <a:t>Redes neuronales recurrentes (</a:t>
            </a:r>
            <a:r>
              <a:rPr lang="es-MX" sz="1800" b="1" i="1" strike="noStrike" spc="-1">
                <a:solidFill>
                  <a:srgbClr val="000000"/>
                </a:solidFill>
                <a:latin typeface="Times New Roman"/>
                <a:ea typeface="DejaVu Sans"/>
              </a:rPr>
              <a:t>RNN</a:t>
            </a:r>
            <a:r>
              <a:rPr lang="es-MX" sz="1800" b="0" i="1" strike="noStrike" spc="-1">
                <a:solidFill>
                  <a:srgbClr val="000000"/>
                </a:solidFill>
                <a:latin typeface="Times New Roman"/>
                <a:ea typeface="DejaVu Sans"/>
              </a:rPr>
              <a:t>), que son la arquitectura más clásica y utilizada para problemas de predicción de series temporales;</a:t>
            </a:r>
            <a:endParaRPr lang="es-MX" sz="1800" b="0" strike="noStrike" spc="-1">
              <a:latin typeface="Arial"/>
            </a:endParaRPr>
          </a:p>
          <a:p>
            <a:pPr marL="343080" indent="-340560">
              <a:lnSpc>
                <a:spcPct val="100000"/>
              </a:lnSpc>
              <a:spcBef>
                <a:spcPts val="360"/>
              </a:spcBef>
              <a:buSzPct val="100045"/>
              <a:buBlip>
                <a:blip r:embed="rId2"/>
              </a:buBlip>
            </a:pPr>
            <a:r>
              <a:rPr lang="es-MX" sz="1800" b="0" i="1" strike="noStrike" spc="-1">
                <a:solidFill>
                  <a:srgbClr val="000000"/>
                </a:solidFill>
                <a:latin typeface="Times New Roman"/>
                <a:ea typeface="DejaVu Sans"/>
              </a:rPr>
              <a:t>Long Short-Term Memory (</a:t>
            </a:r>
            <a:r>
              <a:rPr lang="es-MX" sz="1800" b="1" i="1" strike="noStrike" spc="-1">
                <a:solidFill>
                  <a:srgbClr val="000000"/>
                </a:solidFill>
                <a:latin typeface="Times New Roman"/>
                <a:ea typeface="DejaVu Sans"/>
              </a:rPr>
              <a:t>LSTM</a:t>
            </a:r>
            <a:r>
              <a:rPr lang="es-MX" sz="1800" b="0" i="1" strike="noStrike" spc="-1">
                <a:solidFill>
                  <a:srgbClr val="000000"/>
                </a:solidFill>
                <a:latin typeface="Times New Roman"/>
                <a:ea typeface="DejaVu Sans"/>
              </a:rPr>
              <a:t>), que son una evolución de las RNN desarrolladas para superar el problema del gradiente que desaparece;</a:t>
            </a:r>
            <a:endParaRPr lang="es-MX" sz="1800" b="0" strike="noStrike" spc="-1">
              <a:latin typeface="Arial"/>
            </a:endParaRPr>
          </a:p>
          <a:p>
            <a:pPr marL="343080" indent="-340560">
              <a:lnSpc>
                <a:spcPct val="100000"/>
              </a:lnSpc>
              <a:spcBef>
                <a:spcPts val="360"/>
              </a:spcBef>
              <a:buSzPct val="100045"/>
              <a:buBlip>
                <a:blip r:embed="rId2"/>
              </a:buBlip>
            </a:pPr>
            <a:r>
              <a:rPr lang="es-MX" sz="1800" b="0" i="1" strike="noStrike" spc="-1">
                <a:solidFill>
                  <a:srgbClr val="000000"/>
                </a:solidFill>
                <a:latin typeface="Times New Roman"/>
                <a:ea typeface="DejaVu Sans"/>
              </a:rPr>
              <a:t>Redes neuronales convolucionales (</a:t>
            </a:r>
            <a:r>
              <a:rPr lang="es-MX" sz="1800" b="1" i="1" strike="noStrike" spc="-1">
                <a:solidFill>
                  <a:srgbClr val="000000"/>
                </a:solidFill>
                <a:latin typeface="Times New Roman"/>
                <a:ea typeface="DejaVu Sans"/>
              </a:rPr>
              <a:t>CNN</a:t>
            </a:r>
            <a:r>
              <a:rPr lang="es-MX" sz="1800" b="0" i="1" strike="noStrike" spc="-1">
                <a:solidFill>
                  <a:srgbClr val="000000"/>
                </a:solidFill>
                <a:latin typeface="Times New Roman"/>
                <a:ea typeface="DejaVu Sans"/>
              </a:rPr>
              <a:t>), aunque es popular en conjuntos de datos de imágenes, también se puede usar (y puede ser más práctico que los RNN) en datos de series de tiempo;</a:t>
            </a:r>
            <a:endParaRPr lang="es-MX" sz="1800" b="0" strike="noStrike" spc="-1">
              <a:latin typeface="Arial"/>
            </a:endParaRPr>
          </a:p>
          <a:p>
            <a:pPr marL="343080" indent="-340560">
              <a:lnSpc>
                <a:spcPct val="100000"/>
              </a:lnSpc>
              <a:spcBef>
                <a:spcPts val="360"/>
              </a:spcBef>
              <a:buSzPct val="100045"/>
              <a:buBlip>
                <a:blip r:embed="rId2"/>
              </a:buBlip>
            </a:pPr>
            <a:r>
              <a:rPr lang="es-MX" sz="1800" b="0" i="1" strike="noStrike" spc="-1">
                <a:solidFill>
                  <a:srgbClr val="000000"/>
                </a:solidFill>
                <a:latin typeface="Times New Roman"/>
                <a:ea typeface="DejaVu Sans"/>
              </a:rPr>
              <a:t>Redes neuronales densas (</a:t>
            </a:r>
            <a:r>
              <a:rPr lang="es-MX" sz="1800" b="1" i="1" strike="noStrike" spc="-1">
                <a:solidFill>
                  <a:srgbClr val="000000"/>
                </a:solidFill>
                <a:latin typeface="Times New Roman"/>
                <a:ea typeface="DejaVu Sans"/>
              </a:rPr>
              <a:t>DNN</a:t>
            </a:r>
            <a:r>
              <a:rPr lang="es-MX" sz="1800" b="0" i="1" strike="noStrike" spc="-1">
                <a:solidFill>
                  <a:srgbClr val="000000"/>
                </a:solidFill>
                <a:latin typeface="Times New Roman"/>
                <a:ea typeface="DejaVu Sans"/>
              </a:rPr>
              <a:t>) Una red neuronal profunda (DNN) es una red neuronal artificial (ANN) con múltiples capas entre las capas de entrada y salida;</a:t>
            </a:r>
            <a:endParaRPr lang="es-MX" sz="1800" b="0" strike="noStrike" spc="-1">
              <a:latin typeface="Arial"/>
            </a:endParaRPr>
          </a:p>
          <a:p>
            <a:pPr marL="343080" indent="-340560">
              <a:lnSpc>
                <a:spcPct val="100000"/>
              </a:lnSpc>
              <a:spcBef>
                <a:spcPts val="360"/>
              </a:spcBef>
              <a:buSzPct val="100045"/>
              <a:buBlip>
                <a:blip r:embed="rId2"/>
              </a:buBlip>
            </a:pPr>
            <a:r>
              <a:rPr lang="es-MX" sz="1800" b="0" i="1" strike="noStrike" spc="-1">
                <a:solidFill>
                  <a:srgbClr val="000000"/>
                </a:solidFill>
                <a:latin typeface="Times New Roman"/>
                <a:ea typeface="DejaVu Sans"/>
              </a:rPr>
              <a:t>Mezcla de los mejores modelos</a:t>
            </a:r>
            <a:endParaRPr lang="es-MX" sz="1800" b="0" strike="noStrike" spc="-1">
              <a:latin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4" name="CustomShape 1"/>
          <p:cNvSpPr/>
          <p:nvPr/>
        </p:nvSpPr>
        <p:spPr>
          <a:xfrm>
            <a:off x="38160" y="780120"/>
            <a:ext cx="900504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2800" b="0" strike="noStrike" spc="-1">
                <a:solidFill>
                  <a:srgbClr val="FFFFFF"/>
                </a:solidFill>
                <a:latin typeface="Times New Roman"/>
                <a:ea typeface="DejaVu Sans"/>
              </a:rPr>
              <a:t>CNN: red neuronal convolucional. IAQ</a:t>
            </a:r>
            <a:endParaRPr lang="es-MX" sz="2800" b="0" strike="noStrike" spc="-1">
              <a:latin typeface="Arial"/>
            </a:endParaRPr>
          </a:p>
        </p:txBody>
      </p:sp>
      <p:sp>
        <p:nvSpPr>
          <p:cNvPr id="285"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070B3B91-474D-40F6-A3DC-3CDF96E8D14F}" type="slidenum">
              <a:rPr lang="es-MX" sz="1200" b="0" strike="noStrike" spc="-1">
                <a:solidFill>
                  <a:srgbClr val="FFFFFF"/>
                </a:solidFill>
                <a:latin typeface="Calibri"/>
                <a:ea typeface="DejaVu Sans"/>
              </a:rPr>
              <a:t>31</a:t>
            </a:fld>
            <a:endParaRPr lang="es-MX" sz="1200" b="0" strike="noStrike" spc="-1">
              <a:latin typeface="Arial"/>
            </a:endParaRPr>
          </a:p>
        </p:txBody>
      </p:sp>
      <p:sp>
        <p:nvSpPr>
          <p:cNvPr id="286"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287"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Introducción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sp>
        <p:nvSpPr>
          <p:cNvPr id="288" name="CustomShape 5"/>
          <p:cNvSpPr/>
          <p:nvPr/>
        </p:nvSpPr>
        <p:spPr>
          <a:xfrm>
            <a:off x="1296000" y="2654640"/>
            <a:ext cx="3606840" cy="2964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641"/>
              </a:spcBef>
            </a:pPr>
            <a:r>
              <a:rPr lang="es-MX" sz="3200" b="0" strike="noStrike" spc="-1">
                <a:solidFill>
                  <a:srgbClr val="000000"/>
                </a:solidFill>
                <a:latin typeface="Calibri"/>
                <a:ea typeface="DejaVu Sans"/>
              </a:rPr>
              <a:t> </a:t>
            </a:r>
            <a:endParaRPr lang="es-MX" sz="3200" b="0" strike="noStrike" spc="-1">
              <a:latin typeface="Arial"/>
            </a:endParaRPr>
          </a:p>
        </p:txBody>
      </p:sp>
      <p:pic>
        <p:nvPicPr>
          <p:cNvPr id="289" name="Picture 2"/>
          <p:cNvPicPr/>
          <p:nvPr/>
        </p:nvPicPr>
        <p:blipFill>
          <a:blip r:embed="rId2"/>
          <a:stretch/>
        </p:blipFill>
        <p:spPr>
          <a:xfrm>
            <a:off x="79200" y="1640880"/>
            <a:ext cx="2917440" cy="4650480"/>
          </a:xfrm>
          <a:prstGeom prst="rect">
            <a:avLst/>
          </a:prstGeom>
          <a:ln>
            <a:noFill/>
          </a:ln>
        </p:spPr>
      </p:pic>
      <p:pic>
        <p:nvPicPr>
          <p:cNvPr id="290" name="Picture 4"/>
          <p:cNvPicPr/>
          <p:nvPr/>
        </p:nvPicPr>
        <p:blipFill>
          <a:blip r:embed="rId3"/>
          <a:srcRect t="9052"/>
          <a:stretch/>
        </p:blipFill>
        <p:spPr>
          <a:xfrm>
            <a:off x="2946240" y="1740240"/>
            <a:ext cx="6142320" cy="4362480"/>
          </a:xfrm>
          <a:prstGeom prst="rect">
            <a:avLst/>
          </a:prstGeom>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1" name="CustomShape 1"/>
          <p:cNvSpPr/>
          <p:nvPr/>
        </p:nvSpPr>
        <p:spPr>
          <a:xfrm>
            <a:off x="38160" y="780120"/>
            <a:ext cx="900504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2800" b="0" strike="noStrike" spc="-1">
                <a:solidFill>
                  <a:srgbClr val="FFFFFF"/>
                </a:solidFill>
                <a:latin typeface="Times New Roman"/>
                <a:ea typeface="DejaVu Sans"/>
              </a:rPr>
              <a:t>LSTM. IAQ</a:t>
            </a:r>
            <a:endParaRPr lang="es-MX" sz="2800" b="0" strike="noStrike" spc="-1">
              <a:latin typeface="Arial"/>
            </a:endParaRPr>
          </a:p>
        </p:txBody>
      </p:sp>
      <p:sp>
        <p:nvSpPr>
          <p:cNvPr id="292"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947A5217-6549-4DB3-A8F0-15DF2EDFA054}" type="slidenum">
              <a:rPr lang="es-MX" sz="1200" b="0" strike="noStrike" spc="-1">
                <a:solidFill>
                  <a:srgbClr val="FFFFFF"/>
                </a:solidFill>
                <a:latin typeface="Calibri"/>
                <a:ea typeface="DejaVu Sans"/>
              </a:rPr>
              <a:t>32</a:t>
            </a:fld>
            <a:endParaRPr lang="es-MX" sz="1200" b="0" strike="noStrike" spc="-1">
              <a:latin typeface="Arial"/>
            </a:endParaRPr>
          </a:p>
        </p:txBody>
      </p:sp>
      <p:sp>
        <p:nvSpPr>
          <p:cNvPr id="293"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294"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Introducción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pic>
        <p:nvPicPr>
          <p:cNvPr id="295" name="Picture 2"/>
          <p:cNvPicPr/>
          <p:nvPr/>
        </p:nvPicPr>
        <p:blipFill>
          <a:blip r:embed="rId2"/>
          <a:stretch/>
        </p:blipFill>
        <p:spPr>
          <a:xfrm>
            <a:off x="135000" y="2205000"/>
            <a:ext cx="3001320" cy="3407760"/>
          </a:xfrm>
          <a:prstGeom prst="rect">
            <a:avLst/>
          </a:prstGeom>
          <a:ln w="9360">
            <a:noFill/>
          </a:ln>
        </p:spPr>
      </p:pic>
      <p:pic>
        <p:nvPicPr>
          <p:cNvPr id="296" name="Picture 4"/>
          <p:cNvPicPr/>
          <p:nvPr/>
        </p:nvPicPr>
        <p:blipFill>
          <a:blip r:embed="rId3"/>
          <a:srcRect t="8000"/>
          <a:stretch/>
        </p:blipFill>
        <p:spPr>
          <a:xfrm>
            <a:off x="3138840" y="1839600"/>
            <a:ext cx="5708880" cy="4130640"/>
          </a:xfrm>
          <a:prstGeom prst="rect">
            <a:avLst/>
          </a:prstGeom>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7" name="CustomShape 1"/>
          <p:cNvSpPr/>
          <p:nvPr/>
        </p:nvSpPr>
        <p:spPr>
          <a:xfrm>
            <a:off x="38160" y="780120"/>
            <a:ext cx="900504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2800" b="0" strike="noStrike" spc="-1">
                <a:solidFill>
                  <a:srgbClr val="FFFFFF"/>
                </a:solidFill>
                <a:latin typeface="Times New Roman"/>
                <a:ea typeface="DejaVu Sans"/>
              </a:rPr>
              <a:t>RNN: red neuronal recurrente. IAQ</a:t>
            </a:r>
            <a:endParaRPr lang="es-MX" sz="2800" b="0" strike="noStrike" spc="-1">
              <a:latin typeface="Arial"/>
            </a:endParaRPr>
          </a:p>
        </p:txBody>
      </p:sp>
      <p:sp>
        <p:nvSpPr>
          <p:cNvPr id="298"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561ECDAE-FC84-4E86-A32B-BB39311B86DA}" type="slidenum">
              <a:rPr lang="es-MX" sz="1200" b="0" strike="noStrike" spc="-1">
                <a:solidFill>
                  <a:srgbClr val="FFFFFF"/>
                </a:solidFill>
                <a:latin typeface="Calibri"/>
                <a:ea typeface="DejaVu Sans"/>
              </a:rPr>
              <a:t>33</a:t>
            </a:fld>
            <a:endParaRPr lang="es-MX" sz="1200" b="0" strike="noStrike" spc="-1">
              <a:latin typeface="Arial"/>
            </a:endParaRPr>
          </a:p>
        </p:txBody>
      </p:sp>
      <p:sp>
        <p:nvSpPr>
          <p:cNvPr id="299"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300"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Introducción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pic>
        <p:nvPicPr>
          <p:cNvPr id="301" name="Picture 2"/>
          <p:cNvPicPr/>
          <p:nvPr/>
        </p:nvPicPr>
        <p:blipFill>
          <a:blip r:embed="rId2"/>
          <a:stretch/>
        </p:blipFill>
        <p:spPr>
          <a:xfrm>
            <a:off x="749160" y="1748880"/>
            <a:ext cx="7490520" cy="492840"/>
          </a:xfrm>
          <a:prstGeom prst="rect">
            <a:avLst/>
          </a:prstGeom>
          <a:ln w="9360">
            <a:noFill/>
          </a:ln>
        </p:spPr>
      </p:pic>
      <p:pic>
        <p:nvPicPr>
          <p:cNvPr id="302" name="Picture 6"/>
          <p:cNvPicPr/>
          <p:nvPr/>
        </p:nvPicPr>
        <p:blipFill>
          <a:blip r:embed="rId3"/>
          <a:srcRect t="7321"/>
          <a:stretch/>
        </p:blipFill>
        <p:spPr>
          <a:xfrm>
            <a:off x="1672560" y="2323080"/>
            <a:ext cx="5560560" cy="4082760"/>
          </a:xfrm>
          <a:prstGeom prst="rect">
            <a:avLst/>
          </a:prstGeom>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3" name="CustomShape 1"/>
          <p:cNvSpPr/>
          <p:nvPr/>
        </p:nvSpPr>
        <p:spPr>
          <a:xfrm>
            <a:off x="38160" y="780120"/>
            <a:ext cx="900504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2800" b="0" strike="noStrike" spc="-1">
                <a:solidFill>
                  <a:srgbClr val="FFFFFF"/>
                </a:solidFill>
                <a:latin typeface="Times New Roman"/>
                <a:ea typeface="DejaVu Sans"/>
              </a:rPr>
              <a:t>Modelo baseline. IAQ</a:t>
            </a:r>
            <a:endParaRPr lang="es-MX" sz="2800" b="0" strike="noStrike" spc="-1">
              <a:latin typeface="Arial"/>
            </a:endParaRPr>
          </a:p>
        </p:txBody>
      </p:sp>
      <p:sp>
        <p:nvSpPr>
          <p:cNvPr id="304"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7C119E2C-7F60-4EDD-8BFD-FDA44FF962F3}" type="slidenum">
              <a:rPr lang="es-MX" sz="1200" b="0" strike="noStrike" spc="-1">
                <a:solidFill>
                  <a:srgbClr val="FFFFFF"/>
                </a:solidFill>
                <a:latin typeface="Calibri"/>
                <a:ea typeface="DejaVu Sans"/>
              </a:rPr>
              <a:t>34</a:t>
            </a:fld>
            <a:endParaRPr lang="es-MX" sz="1200" b="0" strike="noStrike" spc="-1">
              <a:latin typeface="Arial"/>
            </a:endParaRPr>
          </a:p>
        </p:txBody>
      </p:sp>
      <p:sp>
        <p:nvSpPr>
          <p:cNvPr id="305"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306"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Introducción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pic>
        <p:nvPicPr>
          <p:cNvPr id="307" name="Picture 2"/>
          <p:cNvPicPr/>
          <p:nvPr/>
        </p:nvPicPr>
        <p:blipFill>
          <a:blip r:embed="rId2"/>
          <a:stretch/>
        </p:blipFill>
        <p:spPr>
          <a:xfrm>
            <a:off x="2784240" y="1700640"/>
            <a:ext cx="3573360" cy="548640"/>
          </a:xfrm>
          <a:prstGeom prst="rect">
            <a:avLst/>
          </a:prstGeom>
          <a:ln w="9360">
            <a:noFill/>
          </a:ln>
        </p:spPr>
      </p:pic>
      <p:pic>
        <p:nvPicPr>
          <p:cNvPr id="308" name="Picture 4"/>
          <p:cNvPicPr/>
          <p:nvPr/>
        </p:nvPicPr>
        <p:blipFill>
          <a:blip r:embed="rId3"/>
          <a:srcRect t="8000"/>
          <a:stretch/>
        </p:blipFill>
        <p:spPr>
          <a:xfrm>
            <a:off x="1605960" y="2225880"/>
            <a:ext cx="5929920" cy="4290480"/>
          </a:xfrm>
          <a:prstGeom prst="rect">
            <a:avLst/>
          </a:prstGeom>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9" name="CustomShape 1"/>
          <p:cNvSpPr/>
          <p:nvPr/>
        </p:nvSpPr>
        <p:spPr>
          <a:xfrm>
            <a:off x="38160" y="780120"/>
            <a:ext cx="900504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2800" b="0" strike="noStrike" spc="-1">
                <a:solidFill>
                  <a:srgbClr val="FFFFFF"/>
                </a:solidFill>
                <a:latin typeface="Times New Roman"/>
                <a:ea typeface="DejaVu Sans"/>
              </a:rPr>
              <a:t>DNN: red neuronal datos secuenciales. IAQ</a:t>
            </a:r>
            <a:endParaRPr lang="es-MX" sz="2800" b="0" strike="noStrike" spc="-1">
              <a:latin typeface="Arial"/>
            </a:endParaRPr>
          </a:p>
        </p:txBody>
      </p:sp>
      <p:sp>
        <p:nvSpPr>
          <p:cNvPr id="310"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C2262455-B84D-4F22-A4F1-FEE1496A800B}" type="slidenum">
              <a:rPr lang="es-MX" sz="1200" b="0" strike="noStrike" spc="-1">
                <a:solidFill>
                  <a:srgbClr val="FFFFFF"/>
                </a:solidFill>
                <a:latin typeface="Calibri"/>
                <a:ea typeface="DejaVu Sans"/>
              </a:rPr>
              <a:t>35</a:t>
            </a:fld>
            <a:endParaRPr lang="es-MX" sz="1200" b="0" strike="noStrike" spc="-1">
              <a:latin typeface="Arial"/>
            </a:endParaRPr>
          </a:p>
        </p:txBody>
      </p:sp>
      <p:sp>
        <p:nvSpPr>
          <p:cNvPr id="311"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312"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Introducción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pic>
        <p:nvPicPr>
          <p:cNvPr id="313" name="Picture 2"/>
          <p:cNvPicPr/>
          <p:nvPr/>
        </p:nvPicPr>
        <p:blipFill>
          <a:blip r:embed="rId2"/>
          <a:stretch/>
        </p:blipFill>
        <p:spPr>
          <a:xfrm>
            <a:off x="351000" y="1742040"/>
            <a:ext cx="8379360" cy="473400"/>
          </a:xfrm>
          <a:prstGeom prst="rect">
            <a:avLst/>
          </a:prstGeom>
          <a:ln w="9360">
            <a:noFill/>
          </a:ln>
        </p:spPr>
      </p:pic>
      <p:pic>
        <p:nvPicPr>
          <p:cNvPr id="314" name="Picture 4"/>
          <p:cNvPicPr/>
          <p:nvPr/>
        </p:nvPicPr>
        <p:blipFill>
          <a:blip r:embed="rId3"/>
          <a:srcRect l="-888" t="8000" r="888"/>
          <a:stretch/>
        </p:blipFill>
        <p:spPr>
          <a:xfrm>
            <a:off x="1477800" y="2134440"/>
            <a:ext cx="6185880" cy="4439520"/>
          </a:xfrm>
          <a:prstGeom prst="rect">
            <a:avLst/>
          </a:prstGeom>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5" name="CustomShape 1"/>
          <p:cNvSpPr/>
          <p:nvPr/>
        </p:nvSpPr>
        <p:spPr>
          <a:xfrm>
            <a:off x="38160" y="780120"/>
            <a:ext cx="900504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3600" b="0" strike="noStrike" spc="-1">
                <a:solidFill>
                  <a:srgbClr val="FFFFFF"/>
                </a:solidFill>
                <a:latin typeface="Times New Roman"/>
                <a:ea typeface="DejaVu Sans"/>
              </a:rPr>
              <a:t>Resultado.</a:t>
            </a:r>
            <a:endParaRPr lang="es-MX" sz="3600" b="0" strike="noStrike" spc="-1">
              <a:latin typeface="Arial"/>
            </a:endParaRPr>
          </a:p>
        </p:txBody>
      </p:sp>
      <p:sp>
        <p:nvSpPr>
          <p:cNvPr id="316"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B534747B-0098-4D7A-9152-F8DC3262D9CB}" type="slidenum">
              <a:rPr lang="es-MX" sz="1200" b="0" strike="noStrike" spc="-1">
                <a:solidFill>
                  <a:srgbClr val="FFFFFF"/>
                </a:solidFill>
                <a:latin typeface="Calibri"/>
                <a:ea typeface="DejaVu Sans"/>
              </a:rPr>
              <a:t>36</a:t>
            </a:fld>
            <a:endParaRPr lang="es-MX" sz="1200" b="0" strike="noStrike" spc="-1">
              <a:latin typeface="Arial"/>
            </a:endParaRPr>
          </a:p>
        </p:txBody>
      </p:sp>
      <p:sp>
        <p:nvSpPr>
          <p:cNvPr id="317"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318"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Introducción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sp>
        <p:nvSpPr>
          <p:cNvPr id="319" name="CustomShape 5"/>
          <p:cNvSpPr/>
          <p:nvPr/>
        </p:nvSpPr>
        <p:spPr>
          <a:xfrm>
            <a:off x="846360" y="2049480"/>
            <a:ext cx="7389000" cy="3626280"/>
          </a:xfrm>
          <a:prstGeom prst="rect">
            <a:avLst/>
          </a:prstGeom>
          <a:solidFill>
            <a:schemeClr val="accent1">
              <a:lumMod val="20000"/>
              <a:lumOff val="80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MX" sz="3200" b="1" strike="noStrike" spc="-1">
                <a:solidFill>
                  <a:srgbClr val="000000"/>
                </a:solidFill>
                <a:latin typeface="Times New Roman"/>
                <a:ea typeface="DejaVu Sans"/>
              </a:rPr>
              <a:t>Resaltamos: </a:t>
            </a:r>
            <a:endParaRPr lang="es-MX" sz="3200" b="0" strike="noStrike" spc="-1">
              <a:latin typeface="Arial"/>
            </a:endParaRPr>
          </a:p>
          <a:p>
            <a:pPr marL="571680" indent="-569160">
              <a:lnSpc>
                <a:spcPct val="100000"/>
              </a:lnSpc>
              <a:buClr>
                <a:srgbClr val="000000"/>
              </a:buClr>
              <a:buFont typeface="Wingdings" charset="2"/>
              <a:buChar char=""/>
            </a:pPr>
            <a:r>
              <a:rPr lang="es-MX" sz="2000" b="1" strike="noStrike" spc="-1">
                <a:solidFill>
                  <a:srgbClr val="000000"/>
                </a:solidFill>
                <a:latin typeface="Times New Roman"/>
                <a:ea typeface="DejaVu Sans"/>
              </a:rPr>
              <a:t>Usar los datos de la calidad del aire de la Ciudad de México mejoró nuestros modelos en todos los casos.</a:t>
            </a:r>
            <a:endParaRPr lang="es-MX" sz="2000" b="0" strike="noStrike" spc="-1">
              <a:latin typeface="Arial"/>
            </a:endParaRPr>
          </a:p>
          <a:p>
            <a:pPr marL="571680" indent="-569160">
              <a:lnSpc>
                <a:spcPct val="100000"/>
              </a:lnSpc>
              <a:buClr>
                <a:srgbClr val="000000"/>
              </a:buClr>
              <a:buFont typeface="Wingdings" charset="2"/>
              <a:buChar char=""/>
            </a:pPr>
            <a:r>
              <a:rPr lang="es-MX" sz="2000" b="1" strike="noStrike" spc="-1">
                <a:solidFill>
                  <a:srgbClr val="000000"/>
                </a:solidFill>
                <a:latin typeface="Times New Roman"/>
                <a:ea typeface="DejaVu Sans"/>
              </a:rPr>
              <a:t>Usar el paquete de keras: </a:t>
            </a:r>
            <a:r>
              <a:rPr lang="es-MX" sz="2000" b="0" strike="noStrike" spc="-1">
                <a:solidFill>
                  <a:srgbClr val="000000"/>
                </a:solidFill>
                <a:latin typeface="Arial"/>
                <a:ea typeface="DejaVu Sans"/>
              </a:rPr>
              <a:t>tf</a:t>
            </a:r>
            <a:r>
              <a:rPr lang="es-MX" sz="2000" b="1" strike="noStrike" spc="-1">
                <a:solidFill>
                  <a:srgbClr val="000000"/>
                </a:solidFill>
                <a:latin typeface="Arial"/>
                <a:ea typeface="DejaVu Sans"/>
              </a:rPr>
              <a:t>.</a:t>
            </a:r>
            <a:r>
              <a:rPr lang="es-MX" sz="2000" b="0" strike="noStrike" spc="-1">
                <a:solidFill>
                  <a:srgbClr val="000000"/>
                </a:solidFill>
                <a:latin typeface="Arial"/>
                <a:ea typeface="DejaVu Sans"/>
              </a:rPr>
              <a:t>keras</a:t>
            </a:r>
            <a:r>
              <a:rPr lang="es-MX" sz="2000" b="1" strike="noStrike" spc="-1">
                <a:solidFill>
                  <a:srgbClr val="000000"/>
                </a:solidFill>
                <a:latin typeface="Arial"/>
                <a:ea typeface="DejaVu Sans"/>
              </a:rPr>
              <a:t>.</a:t>
            </a:r>
            <a:r>
              <a:rPr lang="es-MX" sz="2000" b="0" strike="noStrike" spc="-1">
                <a:solidFill>
                  <a:srgbClr val="000000"/>
                </a:solidFill>
                <a:latin typeface="Arial"/>
                <a:ea typeface="DejaVu Sans"/>
              </a:rPr>
              <a:t>preprocessing</a:t>
            </a:r>
            <a:r>
              <a:rPr lang="es-MX" sz="2000" b="1" strike="noStrike" spc="-1">
                <a:solidFill>
                  <a:srgbClr val="000000"/>
                </a:solidFill>
                <a:latin typeface="Arial"/>
                <a:ea typeface="DejaVu Sans"/>
              </a:rPr>
              <a:t>.</a:t>
            </a:r>
            <a:r>
              <a:rPr lang="es-MX" sz="2000" b="0" strike="noStrike" spc="-1">
                <a:solidFill>
                  <a:srgbClr val="000000"/>
                </a:solidFill>
                <a:latin typeface="Arial"/>
                <a:ea typeface="DejaVu Sans"/>
              </a:rPr>
              <a:t>timeseries_dataset_from_array </a:t>
            </a:r>
            <a:r>
              <a:rPr lang="es-MX" sz="2000" b="1" strike="noStrike" spc="-1">
                <a:solidFill>
                  <a:srgbClr val="000000"/>
                </a:solidFill>
                <a:latin typeface="Times New Roman"/>
                <a:ea typeface="DejaVu Sans"/>
              </a:rPr>
              <a:t>para interactuar con los modelos nos ayudó con el problema de </a:t>
            </a:r>
            <a:r>
              <a:rPr lang="es-MX" sz="2000" b="1" i="1" strike="noStrike" spc="-1">
                <a:solidFill>
                  <a:srgbClr val="000000"/>
                </a:solidFill>
                <a:latin typeface="Times New Roman"/>
                <a:ea typeface="DejaVu Sans"/>
              </a:rPr>
              <a:t>data leakage</a:t>
            </a:r>
            <a:r>
              <a:rPr lang="es-MX" sz="2000" b="1" strike="noStrike" spc="-1">
                <a:solidFill>
                  <a:srgbClr val="000000"/>
                </a:solidFill>
                <a:latin typeface="Times New Roman"/>
                <a:ea typeface="DejaVu Sans"/>
              </a:rPr>
              <a:t>.</a:t>
            </a:r>
            <a:endParaRPr lang="es-MX" sz="2000" b="0" strike="noStrike" spc="-1">
              <a:latin typeface="Arial"/>
            </a:endParaRPr>
          </a:p>
          <a:p>
            <a:pPr marL="571680" indent="-569160">
              <a:lnSpc>
                <a:spcPct val="100000"/>
              </a:lnSpc>
              <a:buClr>
                <a:srgbClr val="000000"/>
              </a:buClr>
              <a:buFont typeface="Wingdings" charset="2"/>
              <a:buChar char=""/>
            </a:pPr>
            <a:r>
              <a:rPr lang="es-MX" sz="2000" b="1" strike="noStrike" spc="-1">
                <a:solidFill>
                  <a:srgbClr val="000000"/>
                </a:solidFill>
                <a:latin typeface="Times New Roman"/>
                <a:ea typeface="DejaVu Sans"/>
              </a:rPr>
              <a:t>Los modelos más complejos no siempre fueron mejores.</a:t>
            </a:r>
            <a:endParaRPr lang="es-MX" sz="2000" b="0" strike="noStrike" spc="-1">
              <a:latin typeface="Arial"/>
            </a:endParaRPr>
          </a:p>
          <a:p>
            <a:pPr marL="571680" indent="-569160">
              <a:lnSpc>
                <a:spcPct val="100000"/>
              </a:lnSpc>
              <a:buClr>
                <a:srgbClr val="000000"/>
              </a:buClr>
              <a:buFont typeface="Wingdings" charset="2"/>
              <a:buChar char=""/>
            </a:pPr>
            <a:r>
              <a:rPr lang="es-MX" sz="2000" b="1" strike="noStrike" spc="-1">
                <a:solidFill>
                  <a:srgbClr val="000000"/>
                </a:solidFill>
                <a:latin typeface="Times New Roman"/>
                <a:ea typeface="DejaVu Sans"/>
              </a:rPr>
              <a:t>Mejora al utilizar técnicas de series de tiempo, estadística frecuentista y bayesiana para el análisis de los datos.</a:t>
            </a:r>
            <a:endParaRPr lang="es-MX" sz="2000" b="0" strike="noStrike" spc="-1">
              <a:latin typeface="Arial"/>
            </a:endParaRPr>
          </a:p>
          <a:p>
            <a:pPr>
              <a:lnSpc>
                <a:spcPct val="100000"/>
              </a:lnSpc>
            </a:pPr>
            <a:r>
              <a:rPr lang="es-MX" sz="2000" b="1" strike="noStrike" spc="-1">
                <a:solidFill>
                  <a:srgbClr val="000000"/>
                </a:solidFill>
                <a:latin typeface="Times New Roman"/>
                <a:ea typeface="DejaVu Sans"/>
              </a:rPr>
              <a:t> </a:t>
            </a:r>
            <a:endParaRPr lang="es-MX" sz="2000" b="0" strike="noStrike" spc="-1">
              <a:latin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0" name="CustomShape 1"/>
          <p:cNvSpPr/>
          <p:nvPr/>
        </p:nvSpPr>
        <p:spPr>
          <a:xfrm>
            <a:off x="38160" y="780120"/>
            <a:ext cx="900504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2800" b="0" strike="noStrike" spc="-1">
                <a:solidFill>
                  <a:srgbClr val="FFFFFF"/>
                </a:solidFill>
                <a:latin typeface="Times New Roman"/>
                <a:ea typeface="DejaVu Sans"/>
              </a:rPr>
              <a:t>Resultados. Comparación de modelos: IAQ</a:t>
            </a:r>
            <a:endParaRPr lang="es-MX" sz="2800" b="0" strike="noStrike" spc="-1">
              <a:latin typeface="Arial"/>
            </a:endParaRPr>
          </a:p>
        </p:txBody>
      </p:sp>
      <p:sp>
        <p:nvSpPr>
          <p:cNvPr id="321"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02977B72-F8C4-405E-BDED-73A57F55D2BE}" type="slidenum">
              <a:rPr lang="es-MX" sz="1200" b="0" strike="noStrike" spc="-1">
                <a:solidFill>
                  <a:srgbClr val="FFFFFF"/>
                </a:solidFill>
                <a:latin typeface="Calibri"/>
                <a:ea typeface="DejaVu Sans"/>
              </a:rPr>
              <a:t>37</a:t>
            </a:fld>
            <a:endParaRPr lang="es-MX" sz="1200" b="0" strike="noStrike" spc="-1">
              <a:latin typeface="Arial"/>
            </a:endParaRPr>
          </a:p>
        </p:txBody>
      </p:sp>
      <p:sp>
        <p:nvSpPr>
          <p:cNvPr id="322"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pic>
        <p:nvPicPr>
          <p:cNvPr id="323" name="Content Placeholder 11"/>
          <p:cNvPicPr/>
          <p:nvPr/>
        </p:nvPicPr>
        <p:blipFill>
          <a:blip r:embed="rId2"/>
          <a:stretch/>
        </p:blipFill>
        <p:spPr>
          <a:xfrm>
            <a:off x="2336760" y="1824840"/>
            <a:ext cx="4315320" cy="4226760"/>
          </a:xfrm>
          <a:prstGeom prst="rect">
            <a:avLst/>
          </a:prstGeom>
          <a:ln w="9360">
            <a:noFill/>
          </a:ln>
        </p:spPr>
      </p:pic>
      <p:sp>
        <p:nvSpPr>
          <p:cNvPr id="324"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Introducción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5" name="CustomShape 1"/>
          <p:cNvSpPr/>
          <p:nvPr/>
        </p:nvSpPr>
        <p:spPr>
          <a:xfrm>
            <a:off x="38160" y="780120"/>
            <a:ext cx="900504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3600" b="0" strike="noStrike" spc="-1">
                <a:solidFill>
                  <a:srgbClr val="FFFFFF"/>
                </a:solidFill>
                <a:latin typeface="Times New Roman"/>
                <a:ea typeface="DejaVu Sans"/>
              </a:rPr>
              <a:t>Conclusión</a:t>
            </a:r>
            <a:endParaRPr lang="es-MX" sz="3600" b="0" strike="noStrike" spc="-1">
              <a:latin typeface="Arial"/>
            </a:endParaRPr>
          </a:p>
        </p:txBody>
      </p:sp>
      <p:sp>
        <p:nvSpPr>
          <p:cNvPr id="326"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88B2858D-6876-4AE6-9FC1-82A8AE2F7797}" type="slidenum">
              <a:rPr lang="es-MX" sz="1200" b="0" strike="noStrike" spc="-1">
                <a:solidFill>
                  <a:srgbClr val="FFFFFF"/>
                </a:solidFill>
                <a:latin typeface="Calibri"/>
                <a:ea typeface="DejaVu Sans"/>
              </a:rPr>
              <a:t>38</a:t>
            </a:fld>
            <a:endParaRPr lang="es-MX" sz="1200" b="0" strike="noStrike" spc="-1">
              <a:latin typeface="Arial"/>
            </a:endParaRPr>
          </a:p>
        </p:txBody>
      </p:sp>
      <p:sp>
        <p:nvSpPr>
          <p:cNvPr id="327"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328"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Introducción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sp>
        <p:nvSpPr>
          <p:cNvPr id="329" name="CustomShape 5"/>
          <p:cNvSpPr/>
          <p:nvPr/>
        </p:nvSpPr>
        <p:spPr>
          <a:xfrm>
            <a:off x="251640" y="1730160"/>
            <a:ext cx="8441280" cy="4554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479"/>
              </a:spcBef>
            </a:pPr>
            <a:r>
              <a:rPr lang="es-MX" sz="2400" b="0" i="1" strike="noStrike" spc="-1">
                <a:solidFill>
                  <a:srgbClr val="000000"/>
                </a:solidFill>
                <a:latin typeface="Times New Roman"/>
                <a:ea typeface="DejaVu Sans"/>
              </a:rPr>
              <a:t>Las redes neuronales recurrentes son la técnica de aprendizaje profundo más popular para la predicción de series temporales, ya que permiten realizar predicciones fiables sobre series temporales en muchos problemas diferentes. El principal problema con los </a:t>
            </a:r>
            <a:r>
              <a:rPr lang="es-MX" sz="2400" b="1" i="1" strike="noStrike" spc="-1">
                <a:solidFill>
                  <a:srgbClr val="000000"/>
                </a:solidFill>
                <a:latin typeface="Times New Roman"/>
                <a:ea typeface="DejaVu Sans"/>
              </a:rPr>
              <a:t>RNN</a:t>
            </a:r>
            <a:r>
              <a:rPr lang="es-MX" sz="2400" b="0" i="1" strike="noStrike" spc="-1">
                <a:solidFill>
                  <a:srgbClr val="000000"/>
                </a:solidFill>
                <a:latin typeface="Times New Roman"/>
                <a:ea typeface="DejaVu Sans"/>
              </a:rPr>
              <a:t> es que sufren el problema del gradiente de desaparición cuando se aplican a secuencias largas.</a:t>
            </a:r>
            <a:endParaRPr lang="es-MX" sz="2400" b="0" strike="noStrike" spc="-1">
              <a:latin typeface="Arial"/>
            </a:endParaRPr>
          </a:p>
          <a:p>
            <a:pPr>
              <a:lnSpc>
                <a:spcPct val="100000"/>
              </a:lnSpc>
              <a:spcBef>
                <a:spcPts val="479"/>
              </a:spcBef>
            </a:pPr>
            <a:r>
              <a:rPr lang="es-MX" sz="2400" b="1" i="1" strike="noStrike" spc="-1">
                <a:solidFill>
                  <a:srgbClr val="000000"/>
                </a:solidFill>
                <a:latin typeface="Times New Roman"/>
                <a:ea typeface="DejaVu Sans"/>
              </a:rPr>
              <a:t>LSTM</a:t>
            </a:r>
            <a:r>
              <a:rPr lang="es-MX" sz="2400" b="0" i="1" strike="noStrike" spc="-1">
                <a:solidFill>
                  <a:srgbClr val="000000"/>
                </a:solidFill>
                <a:latin typeface="Times New Roman"/>
                <a:ea typeface="DejaVu Sans"/>
              </a:rPr>
              <a:t> se creó para mitigar el problema del gradiente de desaparición de los RNN con el uso de puertas, que regulan el flujo de información a través de la cadena de secuencia. El uso de LSTM da resultados notables en aplicaciones como reconocimiento de voz, síntesis de voz, comprensión del lenguaje natural, etc.</a:t>
            </a:r>
            <a:endParaRPr lang="es-MX" sz="24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ustomShape 1"/>
          <p:cNvSpPr/>
          <p:nvPr/>
        </p:nvSpPr>
        <p:spPr>
          <a:xfrm>
            <a:off x="38160" y="780120"/>
            <a:ext cx="910332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2800" b="0" strike="noStrike" spc="-1">
                <a:solidFill>
                  <a:srgbClr val="FFFFFF"/>
                </a:solidFill>
                <a:latin typeface="Times New Roman"/>
                <a:ea typeface="DejaVu Sans"/>
              </a:rPr>
              <a:t>Introducción: Exploración de Datos del Sensor</a:t>
            </a:r>
            <a:endParaRPr lang="es-MX" sz="2800" b="0" strike="noStrike" spc="-1">
              <a:latin typeface="Arial"/>
            </a:endParaRPr>
          </a:p>
        </p:txBody>
      </p:sp>
      <p:sp>
        <p:nvSpPr>
          <p:cNvPr id="125"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879770A9-02C4-453C-BF41-541D35450A34}" type="slidenum">
              <a:rPr lang="es-MX" sz="1200" b="0" strike="noStrike" spc="-1">
                <a:solidFill>
                  <a:srgbClr val="FFFFFF"/>
                </a:solidFill>
                <a:latin typeface="Calibri"/>
                <a:ea typeface="DejaVu Sans"/>
              </a:rPr>
              <a:t>4</a:t>
            </a:fld>
            <a:endParaRPr lang="es-MX" sz="1200" b="0" strike="noStrike" spc="-1">
              <a:latin typeface="Arial"/>
            </a:endParaRPr>
          </a:p>
        </p:txBody>
      </p:sp>
      <p:sp>
        <p:nvSpPr>
          <p:cNvPr id="126"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127"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Introducción</a:t>
            </a:r>
            <a:r>
              <a:rPr lang="es-MX" sz="800" b="1" u="sng" strike="noStrike" spc="-1">
                <a:solidFill>
                  <a:srgbClr val="7F7F7F"/>
                </a:solidFill>
                <a:uFill>
                  <a:solidFill>
                    <a:srgbClr val="000000"/>
                  </a:solidFill>
                </a:uFill>
                <a:latin typeface="Times New Roman"/>
                <a:ea typeface="DejaVu Sans"/>
              </a:rPr>
              <a:t>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pic>
        <p:nvPicPr>
          <p:cNvPr id="128" name="Picture 2"/>
          <p:cNvPicPr/>
          <p:nvPr/>
        </p:nvPicPr>
        <p:blipFill>
          <a:blip r:embed="rId2"/>
          <a:stretch/>
        </p:blipFill>
        <p:spPr>
          <a:xfrm>
            <a:off x="144000" y="2201760"/>
            <a:ext cx="4163040" cy="2977560"/>
          </a:xfrm>
          <a:prstGeom prst="rect">
            <a:avLst/>
          </a:prstGeom>
          <a:ln w="9360">
            <a:noFill/>
          </a:ln>
        </p:spPr>
      </p:pic>
      <p:pic>
        <p:nvPicPr>
          <p:cNvPr id="129" name="Imagen 128"/>
          <p:cNvPicPr/>
          <p:nvPr/>
        </p:nvPicPr>
        <p:blipFill>
          <a:blip r:embed="rId3"/>
          <a:stretch/>
        </p:blipFill>
        <p:spPr>
          <a:xfrm>
            <a:off x="4413600" y="2160000"/>
            <a:ext cx="4656240" cy="3060720"/>
          </a:xfrm>
          <a:prstGeom prst="rect">
            <a:avLst/>
          </a:prstGeom>
          <a:ln>
            <a:noFill/>
          </a:ln>
        </p:spPr>
      </p:pic>
      <p:sp>
        <p:nvSpPr>
          <p:cNvPr id="130" name="CustomShape 5"/>
          <p:cNvSpPr/>
          <p:nvPr/>
        </p:nvSpPr>
        <p:spPr>
          <a:xfrm>
            <a:off x="38520" y="5172120"/>
            <a:ext cx="910332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2800" b="0" strike="noStrike" spc="-1">
                <a:solidFill>
                  <a:srgbClr val="000000"/>
                </a:solidFill>
                <a:latin typeface="Times New Roman"/>
                <a:ea typeface="DejaVu Sans"/>
              </a:rPr>
              <a:t>Datos faltantes: ~1%</a:t>
            </a:r>
            <a:endParaRPr lang="es-MX" sz="28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CustomShape 1"/>
          <p:cNvSpPr/>
          <p:nvPr/>
        </p:nvSpPr>
        <p:spPr>
          <a:xfrm>
            <a:off x="38160" y="780120"/>
            <a:ext cx="910332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2800" b="0" strike="noStrike" spc="-1">
                <a:solidFill>
                  <a:srgbClr val="FFFFFF"/>
                </a:solidFill>
                <a:latin typeface="Times New Roman"/>
                <a:ea typeface="DejaVu Sans"/>
              </a:rPr>
              <a:t>Introducción: Exploración de Datos SINAICA</a:t>
            </a:r>
            <a:endParaRPr lang="es-MX" sz="2800" b="0" strike="noStrike" spc="-1">
              <a:latin typeface="Arial"/>
            </a:endParaRPr>
          </a:p>
        </p:txBody>
      </p:sp>
      <p:sp>
        <p:nvSpPr>
          <p:cNvPr id="132"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F3714A65-EE69-48D8-9523-04E5F41BA196}" type="slidenum">
              <a:rPr lang="es-MX" sz="1200" b="0" strike="noStrike" spc="-1">
                <a:solidFill>
                  <a:srgbClr val="FFFFFF"/>
                </a:solidFill>
                <a:latin typeface="Calibri"/>
                <a:ea typeface="DejaVu Sans"/>
              </a:rPr>
              <a:t>5</a:t>
            </a:fld>
            <a:endParaRPr lang="es-MX" sz="1200" b="0" strike="noStrike" spc="-1">
              <a:latin typeface="Arial"/>
            </a:endParaRPr>
          </a:p>
        </p:txBody>
      </p:sp>
      <p:sp>
        <p:nvSpPr>
          <p:cNvPr id="133"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134"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Introducción</a:t>
            </a:r>
            <a:r>
              <a:rPr lang="es-MX" sz="800" b="1" u="sng" strike="noStrike" spc="-1">
                <a:solidFill>
                  <a:srgbClr val="7F7F7F"/>
                </a:solidFill>
                <a:uFill>
                  <a:solidFill>
                    <a:srgbClr val="000000"/>
                  </a:solidFill>
                </a:uFill>
                <a:latin typeface="Times New Roman"/>
                <a:ea typeface="DejaVu Sans"/>
              </a:rPr>
              <a:t>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pic>
        <p:nvPicPr>
          <p:cNvPr id="135" name="Picture 2"/>
          <p:cNvPicPr/>
          <p:nvPr/>
        </p:nvPicPr>
        <p:blipFill>
          <a:blip r:embed="rId2"/>
          <a:stretch/>
        </p:blipFill>
        <p:spPr>
          <a:xfrm>
            <a:off x="39555" y="1804815"/>
            <a:ext cx="4984560" cy="4413600"/>
          </a:xfrm>
          <a:prstGeom prst="rect">
            <a:avLst/>
          </a:prstGeom>
          <a:ln w="9360">
            <a:noFill/>
          </a:ln>
        </p:spPr>
      </p:pic>
      <p:pic>
        <p:nvPicPr>
          <p:cNvPr id="136" name="Imagen 135"/>
          <p:cNvPicPr/>
          <p:nvPr/>
        </p:nvPicPr>
        <p:blipFill>
          <a:blip r:embed="rId3"/>
          <a:stretch/>
        </p:blipFill>
        <p:spPr>
          <a:xfrm>
            <a:off x="4990320" y="2113920"/>
            <a:ext cx="4151520" cy="3283920"/>
          </a:xfrm>
          <a:prstGeom prst="rect">
            <a:avLst/>
          </a:prstGeom>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38160" y="780120"/>
            <a:ext cx="910332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2800" b="0" strike="noStrike" spc="-1">
                <a:solidFill>
                  <a:srgbClr val="FFFFFF"/>
                </a:solidFill>
                <a:latin typeface="Times New Roman"/>
                <a:ea typeface="DejaVu Sans"/>
              </a:rPr>
              <a:t>Introducción: Exploración de Datos del Gobierno</a:t>
            </a:r>
            <a:endParaRPr lang="es-MX" sz="2800" b="0" strike="noStrike" spc="-1">
              <a:latin typeface="Arial"/>
            </a:endParaRPr>
          </a:p>
        </p:txBody>
      </p:sp>
      <p:sp>
        <p:nvSpPr>
          <p:cNvPr id="138"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E4CD5906-221B-4ADE-90F1-CFB57E9FE738}" type="slidenum">
              <a:rPr lang="es-MX" sz="1200" b="0" strike="noStrike" spc="-1">
                <a:solidFill>
                  <a:srgbClr val="FFFFFF"/>
                </a:solidFill>
                <a:latin typeface="Calibri"/>
                <a:ea typeface="DejaVu Sans"/>
              </a:rPr>
              <a:t>6</a:t>
            </a:fld>
            <a:endParaRPr lang="es-MX" sz="1200" b="0" strike="noStrike" spc="-1">
              <a:latin typeface="Arial"/>
            </a:endParaRPr>
          </a:p>
        </p:txBody>
      </p:sp>
      <p:sp>
        <p:nvSpPr>
          <p:cNvPr id="139"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140"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Introducción</a:t>
            </a:r>
            <a:r>
              <a:rPr lang="es-MX" sz="800" b="1" u="sng" strike="noStrike" spc="-1">
                <a:solidFill>
                  <a:srgbClr val="7F7F7F"/>
                </a:solidFill>
                <a:uFill>
                  <a:solidFill>
                    <a:srgbClr val="000000"/>
                  </a:solidFill>
                </a:uFill>
                <a:latin typeface="Times New Roman"/>
                <a:ea typeface="DejaVu Sans"/>
              </a:rPr>
              <a:t>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pic>
        <p:nvPicPr>
          <p:cNvPr id="141" name="Picture 2"/>
          <p:cNvPicPr/>
          <p:nvPr/>
        </p:nvPicPr>
        <p:blipFill>
          <a:blip r:embed="rId2"/>
          <a:stretch/>
        </p:blipFill>
        <p:spPr>
          <a:xfrm>
            <a:off x="6840" y="1679400"/>
            <a:ext cx="4317840" cy="4714200"/>
          </a:xfrm>
          <a:prstGeom prst="rect">
            <a:avLst/>
          </a:prstGeom>
          <a:ln>
            <a:noFill/>
          </a:ln>
        </p:spPr>
      </p:pic>
      <p:pic>
        <p:nvPicPr>
          <p:cNvPr id="142" name="Picture 4"/>
          <p:cNvPicPr/>
          <p:nvPr/>
        </p:nvPicPr>
        <p:blipFill>
          <a:blip r:embed="rId3"/>
          <a:stretch/>
        </p:blipFill>
        <p:spPr>
          <a:xfrm>
            <a:off x="4315680" y="1649880"/>
            <a:ext cx="4665240" cy="4714200"/>
          </a:xfrm>
          <a:prstGeom prst="rect">
            <a:avLst/>
          </a:prstGeom>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38160" y="780120"/>
            <a:ext cx="910332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2800" b="0" strike="noStrike" spc="-1">
                <a:solidFill>
                  <a:srgbClr val="FFFFFF"/>
                </a:solidFill>
                <a:latin typeface="Times New Roman"/>
                <a:ea typeface="DejaVu Sans"/>
              </a:rPr>
              <a:t>Solución: Preprocesamiento</a:t>
            </a:r>
            <a:endParaRPr lang="es-MX" sz="2800" b="0" strike="noStrike" spc="-1">
              <a:latin typeface="Arial"/>
            </a:endParaRPr>
          </a:p>
        </p:txBody>
      </p:sp>
      <p:sp>
        <p:nvSpPr>
          <p:cNvPr id="144"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A2E4CFBC-01A9-4280-88C0-EB29208FC7E9}" type="slidenum">
              <a:rPr lang="es-MX" sz="1200" b="0" strike="noStrike" spc="-1">
                <a:solidFill>
                  <a:srgbClr val="FFFFFF"/>
                </a:solidFill>
                <a:latin typeface="Calibri"/>
                <a:ea typeface="DejaVu Sans"/>
              </a:rPr>
              <a:t>7</a:t>
            </a:fld>
            <a:endParaRPr lang="es-MX" sz="1200" b="0" strike="noStrike" spc="-1">
              <a:latin typeface="Arial"/>
            </a:endParaRPr>
          </a:p>
        </p:txBody>
      </p:sp>
      <p:sp>
        <p:nvSpPr>
          <p:cNvPr id="145"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146"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strike="noStrike" spc="-1">
                <a:solidFill>
                  <a:srgbClr val="808080"/>
                </a:solidFill>
                <a:latin typeface="Times New Roman"/>
                <a:ea typeface="DejaVu Sans"/>
              </a:rPr>
              <a:t>Introducción</a:t>
            </a:r>
            <a:r>
              <a:rPr lang="es-MX" sz="800" b="1" u="sng" strike="noStrike" spc="-1">
                <a:solidFill>
                  <a:srgbClr val="7F7F7F"/>
                </a:solidFill>
                <a:uFill>
                  <a:solidFill>
                    <a:srgbClr val="000000"/>
                  </a:solidFill>
                </a:uFill>
                <a:latin typeface="Times New Roman"/>
                <a:ea typeface="DejaVu Sans"/>
              </a:rPr>
              <a:t>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sp>
        <p:nvSpPr>
          <p:cNvPr id="147" name="CustomShape 5"/>
          <p:cNvSpPr/>
          <p:nvPr/>
        </p:nvSpPr>
        <p:spPr>
          <a:xfrm>
            <a:off x="216000" y="2664000"/>
            <a:ext cx="4756050" cy="35978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spcBef>
                <a:spcPts val="400"/>
              </a:spcBef>
            </a:pPr>
            <a:r>
              <a:rPr lang="es-MX" sz="2000" b="0" strike="noStrike" spc="-1" dirty="0">
                <a:solidFill>
                  <a:srgbClr val="000000"/>
                </a:solidFill>
                <a:latin typeface="Times New Roman" panose="02020603050405020304" pitchFamily="18" charset="0"/>
                <a:ea typeface="DejaVu Sans"/>
                <a:cs typeface="Times New Roman" panose="02020603050405020304" pitchFamily="18" charset="0"/>
              </a:rPr>
              <a:t>Procesamos los datos como una Serie de Tiempo: como en el </a:t>
            </a:r>
            <a:r>
              <a:rPr lang="es-MX" sz="2000" b="0" strike="noStrike" spc="-1" dirty="0" err="1">
                <a:solidFill>
                  <a:srgbClr val="000000"/>
                </a:solidFill>
                <a:latin typeface="Times New Roman" panose="02020603050405020304" pitchFamily="18" charset="0"/>
                <a:ea typeface="DejaVu Sans"/>
                <a:cs typeface="Times New Roman" panose="02020603050405020304" pitchFamily="18" charset="0"/>
              </a:rPr>
              <a:t>Miniproyecto</a:t>
            </a:r>
            <a:r>
              <a:rPr lang="es-MX" sz="2000" b="0" strike="noStrike" spc="-1" dirty="0">
                <a:solidFill>
                  <a:srgbClr val="000000"/>
                </a:solidFill>
                <a:latin typeface="Times New Roman" panose="02020603050405020304" pitchFamily="18" charset="0"/>
                <a:ea typeface="DejaVu Sans"/>
                <a:cs typeface="Times New Roman" panose="02020603050405020304" pitchFamily="18" charset="0"/>
              </a:rPr>
              <a:t> 4 y en un tutorial oficial de </a:t>
            </a:r>
            <a:r>
              <a:rPr lang="es-MX" sz="2000" b="0" strike="noStrike" spc="-1" dirty="0" err="1">
                <a:solidFill>
                  <a:srgbClr val="000000"/>
                </a:solidFill>
                <a:latin typeface="Times New Roman" panose="02020603050405020304" pitchFamily="18" charset="0"/>
                <a:ea typeface="DejaVu Sans"/>
                <a:cs typeface="Times New Roman" panose="02020603050405020304" pitchFamily="18" charset="0"/>
              </a:rPr>
              <a:t>Tensorflow</a:t>
            </a:r>
            <a:r>
              <a:rPr lang="es-MX" sz="2000" b="0" strike="noStrike" spc="-1" dirty="0">
                <a:solidFill>
                  <a:srgbClr val="000000"/>
                </a:solidFill>
                <a:latin typeface="Times New Roman" panose="02020603050405020304" pitchFamily="18" charset="0"/>
                <a:ea typeface="DejaVu Sans"/>
                <a:cs typeface="Times New Roman" panose="02020603050405020304" pitchFamily="18" charset="0"/>
              </a:rPr>
              <a:t> y </a:t>
            </a:r>
            <a:r>
              <a:rPr lang="es-MX" sz="2000" b="0" strike="noStrike" spc="-1" dirty="0" err="1">
                <a:solidFill>
                  <a:srgbClr val="000000"/>
                </a:solidFill>
                <a:latin typeface="Times New Roman" panose="02020603050405020304" pitchFamily="18" charset="0"/>
                <a:ea typeface="DejaVu Sans"/>
                <a:cs typeface="Times New Roman" panose="02020603050405020304" pitchFamily="18" charset="0"/>
              </a:rPr>
              <a:t>Keras</a:t>
            </a:r>
            <a:r>
              <a:rPr lang="es-MX" sz="2000" b="0" strike="noStrike" spc="-1" dirty="0">
                <a:solidFill>
                  <a:srgbClr val="000000"/>
                </a:solidFill>
                <a:latin typeface="Times New Roman" panose="02020603050405020304" pitchFamily="18" charset="0"/>
                <a:ea typeface="DejaVu Sans"/>
                <a:cs typeface="Times New Roman" panose="02020603050405020304" pitchFamily="18" charset="0"/>
              </a:rPr>
              <a:t>. </a:t>
            </a:r>
            <a:endParaRPr lang="es-MX" sz="2000" b="0" strike="noStrike" spc="-1" dirty="0">
              <a:latin typeface="Times New Roman" panose="02020603050405020304" pitchFamily="18" charset="0"/>
              <a:cs typeface="Times New Roman" panose="02020603050405020304" pitchFamily="18" charset="0"/>
            </a:endParaRPr>
          </a:p>
          <a:p>
            <a:pPr algn="just">
              <a:lnSpc>
                <a:spcPct val="100000"/>
              </a:lnSpc>
              <a:spcBef>
                <a:spcPts val="400"/>
              </a:spcBef>
            </a:pPr>
            <a:endParaRPr lang="es-MX" sz="2000" b="0" strike="noStrike" spc="-1" dirty="0">
              <a:latin typeface="Times New Roman" panose="02020603050405020304" pitchFamily="18" charset="0"/>
              <a:cs typeface="Times New Roman" panose="02020603050405020304" pitchFamily="18" charset="0"/>
            </a:endParaRPr>
          </a:p>
          <a:p>
            <a:pPr algn="just">
              <a:lnSpc>
                <a:spcPct val="100000"/>
              </a:lnSpc>
              <a:spcBef>
                <a:spcPts val="400"/>
              </a:spcBef>
            </a:pPr>
            <a:endParaRPr lang="es-MX" sz="2000" b="0" strike="noStrike" spc="-1" dirty="0">
              <a:latin typeface="Times New Roman" panose="02020603050405020304" pitchFamily="18" charset="0"/>
              <a:cs typeface="Times New Roman" panose="02020603050405020304" pitchFamily="18" charset="0"/>
            </a:endParaRPr>
          </a:p>
          <a:p>
            <a:pPr algn="just">
              <a:lnSpc>
                <a:spcPct val="100000"/>
              </a:lnSpc>
              <a:spcBef>
                <a:spcPts val="400"/>
              </a:spcBef>
            </a:pPr>
            <a:endParaRPr lang="es-MX" sz="2000" b="0" strike="noStrike" spc="-1" dirty="0">
              <a:latin typeface="Times New Roman" panose="02020603050405020304" pitchFamily="18" charset="0"/>
              <a:cs typeface="Times New Roman" panose="02020603050405020304" pitchFamily="18" charset="0"/>
            </a:endParaRPr>
          </a:p>
          <a:p>
            <a:pPr algn="just">
              <a:lnSpc>
                <a:spcPct val="100000"/>
              </a:lnSpc>
              <a:spcBef>
                <a:spcPts val="400"/>
              </a:spcBef>
            </a:pPr>
            <a:r>
              <a:rPr lang="es-MX" sz="2000" b="0" strike="noStrike" spc="-1" dirty="0">
                <a:solidFill>
                  <a:srgbClr val="000000"/>
                </a:solidFill>
                <a:latin typeface="Times New Roman" panose="02020603050405020304" pitchFamily="18" charset="0"/>
                <a:ea typeface="DejaVu Sans"/>
                <a:cs typeface="Times New Roman" panose="02020603050405020304" pitchFamily="18" charset="0"/>
              </a:rPr>
              <a:t>Tuvimos que imputar, porque </a:t>
            </a:r>
            <a:r>
              <a:rPr lang="es-MX" sz="2000" b="1" strike="noStrike" spc="-1" dirty="0">
                <a:solidFill>
                  <a:srgbClr val="000000"/>
                </a:solidFill>
                <a:latin typeface="Times New Roman" panose="02020603050405020304" pitchFamily="18" charset="0"/>
                <a:ea typeface="DejaVu Sans"/>
                <a:cs typeface="Times New Roman" panose="02020603050405020304" pitchFamily="18" charset="0"/>
              </a:rPr>
              <a:t>todos</a:t>
            </a:r>
            <a:r>
              <a:rPr lang="es-MX" sz="2000" b="0" strike="noStrike" spc="-1" dirty="0">
                <a:solidFill>
                  <a:srgbClr val="000000"/>
                </a:solidFill>
                <a:latin typeface="Times New Roman" panose="02020603050405020304" pitchFamily="18" charset="0"/>
                <a:ea typeface="DejaVu Sans"/>
                <a:cs typeface="Times New Roman" panose="02020603050405020304" pitchFamily="18" charset="0"/>
              </a:rPr>
              <a:t> los datos tenían algún faltante, como se </a:t>
            </a:r>
            <a:r>
              <a:rPr lang="es-MX" sz="2000" b="0" strike="noStrike" spc="-1" dirty="0" err="1">
                <a:solidFill>
                  <a:srgbClr val="000000"/>
                </a:solidFill>
                <a:latin typeface="Times New Roman" panose="02020603050405020304" pitchFamily="18" charset="0"/>
                <a:ea typeface="DejaVu Sans"/>
                <a:cs typeface="Times New Roman" panose="02020603050405020304" pitchFamily="18" charset="0"/>
              </a:rPr>
              <a:t>vió</a:t>
            </a:r>
            <a:r>
              <a:rPr lang="es-MX" sz="2000" b="0" strike="noStrike" spc="-1" dirty="0">
                <a:solidFill>
                  <a:srgbClr val="000000"/>
                </a:solidFill>
                <a:latin typeface="Times New Roman" panose="02020603050405020304" pitchFamily="18" charset="0"/>
                <a:ea typeface="DejaVu Sans"/>
                <a:cs typeface="Times New Roman" panose="02020603050405020304" pitchFamily="18" charset="0"/>
              </a:rPr>
              <a:t> anteriormente. Usamos interpolación, aunque exploramos KNN, Métodos Lineales Generalizados (Bayes), Medias, Hot </a:t>
            </a:r>
            <a:r>
              <a:rPr lang="es-MX" sz="2000" b="0" strike="noStrike" spc="-1" dirty="0" err="1">
                <a:solidFill>
                  <a:srgbClr val="000000"/>
                </a:solidFill>
                <a:latin typeface="Times New Roman" panose="02020603050405020304" pitchFamily="18" charset="0"/>
                <a:ea typeface="DejaVu Sans"/>
                <a:cs typeface="Times New Roman" panose="02020603050405020304" pitchFamily="18" charset="0"/>
              </a:rPr>
              <a:t>Deck</a:t>
            </a:r>
            <a:r>
              <a:rPr lang="es-MX" sz="2000" b="0" strike="noStrike" spc="-1" dirty="0">
                <a:solidFill>
                  <a:srgbClr val="000000"/>
                </a:solidFill>
                <a:latin typeface="Times New Roman" panose="02020603050405020304" pitchFamily="18" charset="0"/>
                <a:ea typeface="DejaVu Sans"/>
                <a:cs typeface="Times New Roman" panose="02020603050405020304" pitchFamily="18" charset="0"/>
              </a:rPr>
              <a:t>.</a:t>
            </a:r>
            <a:endParaRPr lang="es-MX" sz="2000" b="0" strike="noStrike" spc="-1" dirty="0">
              <a:latin typeface="Times New Roman" panose="02020603050405020304" pitchFamily="18" charset="0"/>
              <a:cs typeface="Times New Roman" panose="02020603050405020304" pitchFamily="18" charset="0"/>
            </a:endParaRPr>
          </a:p>
        </p:txBody>
      </p:sp>
      <p:pic>
        <p:nvPicPr>
          <p:cNvPr id="148" name="Imagen 147"/>
          <p:cNvPicPr/>
          <p:nvPr/>
        </p:nvPicPr>
        <p:blipFill>
          <a:blip r:embed="rId2"/>
          <a:stretch/>
        </p:blipFill>
        <p:spPr>
          <a:xfrm>
            <a:off x="1404000" y="2161440"/>
            <a:ext cx="2818800" cy="428400"/>
          </a:xfrm>
          <a:prstGeom prst="rect">
            <a:avLst/>
          </a:prstGeom>
          <a:ln>
            <a:noFill/>
          </a:ln>
        </p:spPr>
      </p:pic>
      <p:pic>
        <p:nvPicPr>
          <p:cNvPr id="149" name="Imagen 148"/>
          <p:cNvPicPr/>
          <p:nvPr/>
        </p:nvPicPr>
        <p:blipFill>
          <a:blip r:embed="rId3"/>
          <a:stretch/>
        </p:blipFill>
        <p:spPr>
          <a:xfrm>
            <a:off x="1404000" y="4033440"/>
            <a:ext cx="2818800" cy="428400"/>
          </a:xfrm>
          <a:prstGeom prst="rect">
            <a:avLst/>
          </a:prstGeom>
          <a:ln>
            <a:noFill/>
          </a:ln>
        </p:spPr>
      </p:pic>
      <p:pic>
        <p:nvPicPr>
          <p:cNvPr id="150" name="Imagen 149"/>
          <p:cNvPicPr/>
          <p:nvPr/>
        </p:nvPicPr>
        <p:blipFill>
          <a:blip r:embed="rId4"/>
          <a:stretch/>
        </p:blipFill>
        <p:spPr>
          <a:xfrm>
            <a:off x="5472000" y="3910320"/>
            <a:ext cx="3481920" cy="2387520"/>
          </a:xfrm>
          <a:prstGeom prst="rect">
            <a:avLst/>
          </a:prstGeom>
          <a:ln>
            <a:noFill/>
          </a:ln>
        </p:spPr>
      </p:pic>
      <p:sp>
        <p:nvSpPr>
          <p:cNvPr id="151" name="CustomShape 6"/>
          <p:cNvSpPr/>
          <p:nvPr/>
        </p:nvSpPr>
        <p:spPr>
          <a:xfrm>
            <a:off x="5400000" y="1800000"/>
            <a:ext cx="3597840" cy="12218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400"/>
              </a:spcBef>
            </a:pPr>
            <a:r>
              <a:rPr lang="es-MX" sz="2000" b="0" strike="noStrike" spc="-1" dirty="0">
                <a:solidFill>
                  <a:srgbClr val="000000"/>
                </a:solidFill>
                <a:latin typeface="Times New Roman" panose="02020603050405020304" pitchFamily="18" charset="0"/>
                <a:ea typeface="DejaVu Sans"/>
                <a:cs typeface="Times New Roman" panose="02020603050405020304" pitchFamily="18" charset="0"/>
              </a:rPr>
              <a:t>Escalamiento: al tener datos en diversas escalas.</a:t>
            </a:r>
            <a:endParaRPr lang="es-MX" sz="2000" b="0" strike="noStrike" spc="-1" dirty="0">
              <a:latin typeface="Times New Roman" panose="02020603050405020304" pitchFamily="18" charset="0"/>
              <a:cs typeface="Times New Roman" panose="02020603050405020304" pitchFamily="18" charset="0"/>
            </a:endParaRPr>
          </a:p>
          <a:p>
            <a:pPr>
              <a:lnSpc>
                <a:spcPct val="100000"/>
              </a:lnSpc>
              <a:spcBef>
                <a:spcPts val="400"/>
              </a:spcBef>
            </a:pPr>
            <a:r>
              <a:rPr lang="es-MX" sz="2000" b="0" strike="noStrike" spc="-1" dirty="0">
                <a:solidFill>
                  <a:srgbClr val="000000"/>
                </a:solidFill>
                <a:latin typeface="Times New Roman" panose="02020603050405020304" pitchFamily="18" charset="0"/>
                <a:ea typeface="DejaVu Sans"/>
                <a:cs typeface="Times New Roman" panose="02020603050405020304" pitchFamily="18" charset="0"/>
              </a:rPr>
              <a:t>Limpieza de Datos: descartar primeras observaciones por el </a:t>
            </a:r>
            <a:r>
              <a:rPr lang="es-MX" sz="2000" b="0" strike="noStrike" spc="-1" dirty="0" err="1">
                <a:solidFill>
                  <a:srgbClr val="000000"/>
                </a:solidFill>
                <a:latin typeface="Times New Roman" panose="02020603050405020304" pitchFamily="18" charset="0"/>
                <a:ea typeface="DejaVu Sans"/>
                <a:cs typeface="Times New Roman" panose="02020603050405020304" pitchFamily="18" charset="0"/>
              </a:rPr>
              <a:t>Windowing</a:t>
            </a:r>
            <a:r>
              <a:rPr lang="es-MX" sz="2000" b="0" strike="noStrike" spc="-1" dirty="0">
                <a:solidFill>
                  <a:srgbClr val="000000"/>
                </a:solidFill>
                <a:latin typeface="Times New Roman" panose="02020603050405020304" pitchFamily="18" charset="0"/>
                <a:ea typeface="DejaVu Sans"/>
                <a:cs typeface="Times New Roman" panose="02020603050405020304" pitchFamily="18" charset="0"/>
              </a:rPr>
              <a:t>.</a:t>
            </a:r>
            <a:endParaRPr lang="es-MX" sz="2000" b="0" strike="noStrike" spc="-1" dirty="0">
              <a:latin typeface="Times New Roman" panose="02020603050405020304" pitchFamily="18" charset="0"/>
              <a:cs typeface="Times New Roman" panose="02020603050405020304" pitchFamily="18" charset="0"/>
            </a:endParaRPr>
          </a:p>
        </p:txBody>
      </p:sp>
      <p:pic>
        <p:nvPicPr>
          <p:cNvPr id="152" name="Imagen 151"/>
          <p:cNvPicPr/>
          <p:nvPr/>
        </p:nvPicPr>
        <p:blipFill>
          <a:blip r:embed="rId5"/>
          <a:stretch/>
        </p:blipFill>
        <p:spPr>
          <a:xfrm>
            <a:off x="7625520" y="2735640"/>
            <a:ext cx="1192320" cy="1006200"/>
          </a:xfrm>
          <a:prstGeom prst="rect">
            <a:avLst/>
          </a:prstGeom>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CustomShape 1"/>
          <p:cNvSpPr/>
          <p:nvPr/>
        </p:nvSpPr>
        <p:spPr>
          <a:xfrm>
            <a:off x="38160" y="780120"/>
            <a:ext cx="900504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3600" b="0" strike="noStrike" spc="-1">
                <a:solidFill>
                  <a:srgbClr val="FFFFFF"/>
                </a:solidFill>
                <a:latin typeface="Times New Roman"/>
                <a:ea typeface="DejaVu Sans"/>
              </a:rPr>
              <a:t>Solución: Arquitectura de Redes Neuronales </a:t>
            </a:r>
            <a:endParaRPr lang="es-MX" sz="3600" b="0" strike="noStrike" spc="-1">
              <a:latin typeface="Arial"/>
            </a:endParaRPr>
          </a:p>
        </p:txBody>
      </p:sp>
      <p:sp>
        <p:nvSpPr>
          <p:cNvPr id="154"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06A42949-E399-4018-9CA3-0DC2F4A3151C}" type="slidenum">
              <a:rPr lang="es-MX" sz="1200" b="0" strike="noStrike" spc="-1">
                <a:solidFill>
                  <a:srgbClr val="FFFFFF"/>
                </a:solidFill>
                <a:latin typeface="Calibri"/>
                <a:ea typeface="DejaVu Sans"/>
              </a:rPr>
              <a:t>8</a:t>
            </a:fld>
            <a:endParaRPr lang="es-MX" sz="1200" b="0" strike="noStrike" spc="-1">
              <a:latin typeface="Arial"/>
            </a:endParaRPr>
          </a:p>
        </p:txBody>
      </p:sp>
      <p:sp>
        <p:nvSpPr>
          <p:cNvPr id="155"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156"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Introducción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pic>
        <p:nvPicPr>
          <p:cNvPr id="157" name="Imagen 156"/>
          <p:cNvPicPr/>
          <p:nvPr/>
        </p:nvPicPr>
        <p:blipFill>
          <a:blip r:embed="rId2"/>
          <a:stretch/>
        </p:blipFill>
        <p:spPr>
          <a:xfrm>
            <a:off x="6909120" y="1715760"/>
            <a:ext cx="1872720" cy="1234080"/>
          </a:xfrm>
          <a:prstGeom prst="rect">
            <a:avLst/>
          </a:prstGeom>
          <a:ln>
            <a:noFill/>
          </a:ln>
        </p:spPr>
      </p:pic>
      <p:pic>
        <p:nvPicPr>
          <p:cNvPr id="158" name="Imagen 157"/>
          <p:cNvPicPr/>
          <p:nvPr/>
        </p:nvPicPr>
        <p:blipFill>
          <a:blip r:embed="rId3"/>
          <a:stretch/>
        </p:blipFill>
        <p:spPr>
          <a:xfrm>
            <a:off x="3722040" y="1728000"/>
            <a:ext cx="1509840" cy="1509840"/>
          </a:xfrm>
          <a:prstGeom prst="rect">
            <a:avLst/>
          </a:prstGeom>
          <a:ln>
            <a:noFill/>
          </a:ln>
        </p:spPr>
      </p:pic>
      <p:pic>
        <p:nvPicPr>
          <p:cNvPr id="159" name="Imagen 158"/>
          <p:cNvPicPr/>
          <p:nvPr/>
        </p:nvPicPr>
        <p:blipFill>
          <a:blip r:embed="rId4"/>
          <a:stretch/>
        </p:blipFill>
        <p:spPr>
          <a:xfrm>
            <a:off x="288000" y="1749240"/>
            <a:ext cx="1640880" cy="1317960"/>
          </a:xfrm>
          <a:prstGeom prst="rect">
            <a:avLst/>
          </a:prstGeom>
          <a:ln>
            <a:noFill/>
          </a:ln>
        </p:spPr>
      </p:pic>
      <p:pic>
        <p:nvPicPr>
          <p:cNvPr id="160" name="Imagen 159"/>
          <p:cNvPicPr/>
          <p:nvPr/>
        </p:nvPicPr>
        <p:blipFill>
          <a:blip r:embed="rId5"/>
          <a:stretch/>
        </p:blipFill>
        <p:spPr>
          <a:xfrm>
            <a:off x="6948000" y="4965120"/>
            <a:ext cx="2089080" cy="1485360"/>
          </a:xfrm>
          <a:prstGeom prst="rect">
            <a:avLst/>
          </a:prstGeom>
          <a:ln>
            <a:noFill/>
          </a:ln>
        </p:spPr>
      </p:pic>
      <p:sp>
        <p:nvSpPr>
          <p:cNvPr id="161" name="CustomShape 5"/>
          <p:cNvSpPr/>
          <p:nvPr/>
        </p:nvSpPr>
        <p:spPr>
          <a:xfrm>
            <a:off x="6554880" y="3302640"/>
            <a:ext cx="2482200" cy="169347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spcBef>
                <a:spcPts val="400"/>
              </a:spcBef>
            </a:pPr>
            <a:r>
              <a:rPr lang="es-MX" sz="1600" b="1" i="1" strike="noStrike" spc="-1" dirty="0">
                <a:solidFill>
                  <a:srgbClr val="000000"/>
                </a:solidFill>
                <a:latin typeface="Times New Roman"/>
                <a:ea typeface="DejaVu Sans"/>
              </a:rPr>
              <a:t>LSTM:</a:t>
            </a:r>
            <a:endParaRPr lang="es-MX" sz="1600" b="0" strike="noStrike" spc="-1" dirty="0">
              <a:latin typeface="Arial"/>
            </a:endParaRPr>
          </a:p>
          <a:p>
            <a:pPr marL="343080" indent="-340560" algn="r">
              <a:lnSpc>
                <a:spcPct val="100000"/>
              </a:lnSpc>
              <a:spcBef>
                <a:spcPts val="400"/>
              </a:spcBef>
              <a:buSzPct val="100045"/>
              <a:buBlip>
                <a:blip r:embed="rId6"/>
              </a:buBlip>
            </a:pPr>
            <a:r>
              <a:rPr lang="es-MX" sz="1600" b="0" i="1" strike="noStrike" spc="-1" dirty="0">
                <a:solidFill>
                  <a:srgbClr val="000000"/>
                </a:solidFill>
                <a:latin typeface="Times New Roman"/>
                <a:ea typeface="DejaVu Sans"/>
              </a:rPr>
              <a:t>Desempeño razonable.</a:t>
            </a:r>
            <a:endParaRPr lang="es-MX" sz="1600" b="0" strike="noStrike" spc="-1" dirty="0">
              <a:latin typeface="Arial"/>
            </a:endParaRPr>
          </a:p>
          <a:p>
            <a:pPr marL="343080" indent="-340560" algn="r">
              <a:lnSpc>
                <a:spcPct val="100000"/>
              </a:lnSpc>
              <a:spcBef>
                <a:spcPts val="400"/>
              </a:spcBef>
              <a:buSzPct val="100045"/>
              <a:buBlip>
                <a:blip r:embed="rId6"/>
              </a:buBlip>
            </a:pPr>
            <a:r>
              <a:rPr lang="es-MX" sz="1600" b="0" i="1" strike="noStrike" spc="-1" dirty="0">
                <a:solidFill>
                  <a:srgbClr val="000000"/>
                </a:solidFill>
                <a:latin typeface="Times New Roman"/>
                <a:ea typeface="DejaVu Sans"/>
              </a:rPr>
              <a:t>Procesamiento intermedio.</a:t>
            </a:r>
            <a:endParaRPr lang="es-MX" sz="1600" b="0" strike="noStrike" spc="-1" dirty="0">
              <a:latin typeface="Arial"/>
            </a:endParaRPr>
          </a:p>
          <a:p>
            <a:pPr marL="343080" indent="-340560" algn="r">
              <a:lnSpc>
                <a:spcPct val="100000"/>
              </a:lnSpc>
              <a:spcBef>
                <a:spcPts val="400"/>
              </a:spcBef>
              <a:buSzPct val="100045"/>
              <a:buBlip>
                <a:blip r:embed="rId6"/>
              </a:buBlip>
            </a:pPr>
            <a:r>
              <a:rPr lang="es-MX" sz="1600" b="0" i="1" strike="noStrike" spc="-1" dirty="0">
                <a:solidFill>
                  <a:srgbClr val="000000"/>
                </a:solidFill>
                <a:latin typeface="Times New Roman"/>
                <a:ea typeface="DejaVu Sans"/>
              </a:rPr>
              <a:t>Resultados estables.</a:t>
            </a:r>
            <a:endParaRPr lang="es-MX" sz="1600" b="0" strike="noStrike" spc="-1" dirty="0">
              <a:latin typeface="Arial"/>
            </a:endParaRPr>
          </a:p>
        </p:txBody>
      </p:sp>
      <p:pic>
        <p:nvPicPr>
          <p:cNvPr id="162" name="Imagen 161"/>
          <p:cNvPicPr/>
          <p:nvPr/>
        </p:nvPicPr>
        <p:blipFill>
          <a:blip r:embed="rId7"/>
          <a:stretch/>
        </p:blipFill>
        <p:spPr>
          <a:xfrm>
            <a:off x="3477960" y="4921635"/>
            <a:ext cx="2115360" cy="1503720"/>
          </a:xfrm>
          <a:prstGeom prst="rect">
            <a:avLst/>
          </a:prstGeom>
          <a:ln>
            <a:noFill/>
          </a:ln>
        </p:spPr>
      </p:pic>
      <p:sp>
        <p:nvSpPr>
          <p:cNvPr id="163" name="CustomShape 6"/>
          <p:cNvSpPr/>
          <p:nvPr/>
        </p:nvSpPr>
        <p:spPr>
          <a:xfrm>
            <a:off x="3299580" y="3276495"/>
            <a:ext cx="2482200" cy="1584975"/>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spcBef>
                <a:spcPts val="400"/>
              </a:spcBef>
            </a:pPr>
            <a:r>
              <a:rPr lang="es-MX" sz="1600" b="1" i="1" strike="noStrike" spc="-1" dirty="0" err="1">
                <a:solidFill>
                  <a:srgbClr val="000000"/>
                </a:solidFill>
                <a:latin typeface="Times New Roman"/>
                <a:ea typeface="DejaVu Sans"/>
              </a:rPr>
              <a:t>Convolutional</a:t>
            </a:r>
            <a:r>
              <a:rPr lang="es-MX" sz="1600" b="1" i="1" strike="noStrike" spc="-1" dirty="0">
                <a:solidFill>
                  <a:srgbClr val="000000"/>
                </a:solidFill>
                <a:latin typeface="Times New Roman"/>
                <a:ea typeface="DejaVu Sans"/>
              </a:rPr>
              <a:t> 1D:</a:t>
            </a:r>
            <a:endParaRPr lang="es-MX" sz="1600" b="0" strike="noStrike" spc="-1" dirty="0">
              <a:latin typeface="Arial"/>
            </a:endParaRPr>
          </a:p>
          <a:p>
            <a:pPr marL="343080" indent="-340560" algn="ctr">
              <a:lnSpc>
                <a:spcPct val="100000"/>
              </a:lnSpc>
              <a:spcBef>
                <a:spcPts val="400"/>
              </a:spcBef>
              <a:buSzPct val="100045"/>
              <a:buBlip>
                <a:blip r:embed="rId6"/>
              </a:buBlip>
            </a:pPr>
            <a:r>
              <a:rPr lang="es-MX" sz="1600" b="0" i="1" strike="noStrike" spc="-1" dirty="0">
                <a:solidFill>
                  <a:srgbClr val="000000"/>
                </a:solidFill>
                <a:latin typeface="Times New Roman"/>
                <a:ea typeface="DejaVu Sans"/>
              </a:rPr>
              <a:t>Desempeño robusto.</a:t>
            </a:r>
            <a:endParaRPr lang="es-MX" sz="1600" b="0" strike="noStrike" spc="-1" dirty="0">
              <a:latin typeface="Arial"/>
            </a:endParaRPr>
          </a:p>
          <a:p>
            <a:pPr marL="343080" indent="-340560" algn="ctr">
              <a:lnSpc>
                <a:spcPct val="100000"/>
              </a:lnSpc>
              <a:spcBef>
                <a:spcPts val="400"/>
              </a:spcBef>
              <a:buSzPct val="100045"/>
              <a:buBlip>
                <a:blip r:embed="rId6"/>
              </a:buBlip>
            </a:pPr>
            <a:r>
              <a:rPr lang="es-MX" sz="1600" b="0" i="1" strike="noStrike" spc="-1" dirty="0">
                <a:solidFill>
                  <a:srgbClr val="000000"/>
                </a:solidFill>
                <a:latin typeface="Times New Roman"/>
                <a:ea typeface="DejaVu Sans"/>
              </a:rPr>
              <a:t>Demandante en procesamiento.</a:t>
            </a:r>
            <a:endParaRPr lang="es-MX" sz="1600" b="0" strike="noStrike" spc="-1" dirty="0">
              <a:latin typeface="Arial"/>
            </a:endParaRPr>
          </a:p>
          <a:p>
            <a:pPr marL="343080" indent="-340560" algn="ctr">
              <a:lnSpc>
                <a:spcPct val="100000"/>
              </a:lnSpc>
              <a:spcBef>
                <a:spcPts val="400"/>
              </a:spcBef>
              <a:buSzPct val="100045"/>
              <a:buBlip>
                <a:blip r:embed="rId6"/>
              </a:buBlip>
            </a:pPr>
            <a:r>
              <a:rPr lang="es-MX" sz="1600" b="0" i="1" strike="noStrike" spc="-1" dirty="0">
                <a:solidFill>
                  <a:srgbClr val="000000"/>
                </a:solidFill>
                <a:latin typeface="Times New Roman"/>
                <a:ea typeface="DejaVu Sans"/>
              </a:rPr>
              <a:t>Resultados “ruidosos”.</a:t>
            </a:r>
            <a:endParaRPr lang="es-MX" sz="1600" b="0" strike="noStrike" spc="-1" dirty="0">
              <a:latin typeface="Arial"/>
            </a:endParaRPr>
          </a:p>
        </p:txBody>
      </p:sp>
      <p:pic>
        <p:nvPicPr>
          <p:cNvPr id="164" name="Imagen 163"/>
          <p:cNvPicPr/>
          <p:nvPr/>
        </p:nvPicPr>
        <p:blipFill>
          <a:blip r:embed="rId8"/>
          <a:stretch/>
        </p:blipFill>
        <p:spPr>
          <a:xfrm>
            <a:off x="216000" y="4998960"/>
            <a:ext cx="1941840" cy="1406880"/>
          </a:xfrm>
          <a:prstGeom prst="rect">
            <a:avLst/>
          </a:prstGeom>
          <a:ln>
            <a:noFill/>
          </a:ln>
        </p:spPr>
      </p:pic>
      <p:sp>
        <p:nvSpPr>
          <p:cNvPr id="165" name="CustomShape 7"/>
          <p:cNvSpPr/>
          <p:nvPr/>
        </p:nvSpPr>
        <p:spPr>
          <a:xfrm>
            <a:off x="-360" y="3096000"/>
            <a:ext cx="2724510" cy="29498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spcBef>
                <a:spcPts val="400"/>
              </a:spcBef>
            </a:pPr>
            <a:r>
              <a:rPr lang="es-MX" sz="1600" b="1" i="1" strike="noStrike" spc="-1" dirty="0">
                <a:solidFill>
                  <a:srgbClr val="000000"/>
                </a:solidFill>
                <a:latin typeface="Times New Roman"/>
                <a:ea typeface="DejaVu Sans"/>
              </a:rPr>
              <a:t>Dense:</a:t>
            </a:r>
            <a:endParaRPr lang="es-MX" sz="1600" b="0" strike="noStrike" spc="-1" dirty="0">
              <a:latin typeface="Arial"/>
            </a:endParaRPr>
          </a:p>
          <a:p>
            <a:pPr marL="343080" indent="-340560" algn="just">
              <a:lnSpc>
                <a:spcPct val="100000"/>
              </a:lnSpc>
              <a:spcBef>
                <a:spcPts val="400"/>
              </a:spcBef>
              <a:buSzPct val="100051"/>
              <a:buBlip>
                <a:blip r:embed="rId9"/>
              </a:buBlip>
            </a:pPr>
            <a:r>
              <a:rPr lang="es-MX" sz="1600" b="0" i="1" strike="noStrike" spc="-1" dirty="0">
                <a:solidFill>
                  <a:srgbClr val="000000"/>
                </a:solidFill>
                <a:latin typeface="Times New Roman"/>
                <a:ea typeface="DejaVu Sans"/>
              </a:rPr>
              <a:t>Simple y Rápida.</a:t>
            </a:r>
            <a:endParaRPr lang="es-MX" sz="1600" b="0" strike="noStrike" spc="-1" dirty="0">
              <a:latin typeface="Arial"/>
            </a:endParaRPr>
          </a:p>
          <a:p>
            <a:pPr marL="343080" indent="-340560" algn="just">
              <a:lnSpc>
                <a:spcPct val="100000"/>
              </a:lnSpc>
              <a:spcBef>
                <a:spcPts val="400"/>
              </a:spcBef>
              <a:buSzPct val="100051"/>
              <a:buBlip>
                <a:blip r:embed="rId9"/>
              </a:buBlip>
            </a:pPr>
            <a:r>
              <a:rPr lang="es-MX" sz="1600" b="0" i="1" strike="noStrike" spc="-1" dirty="0">
                <a:solidFill>
                  <a:srgbClr val="000000"/>
                </a:solidFill>
                <a:latin typeface="Times New Roman"/>
                <a:ea typeface="DejaVu Sans"/>
              </a:rPr>
              <a:t>No entregó tan buenos resultados.</a:t>
            </a:r>
          </a:p>
          <a:p>
            <a:pPr marL="343080" indent="-340560">
              <a:lnSpc>
                <a:spcPct val="100000"/>
              </a:lnSpc>
              <a:spcBef>
                <a:spcPts val="400"/>
              </a:spcBef>
              <a:buSzPct val="100051"/>
              <a:buBlip>
                <a:blip r:embed="rId9"/>
              </a:buBlip>
            </a:pPr>
            <a:r>
              <a:rPr lang="es-MX" sz="1600" b="0" i="1" strike="noStrike" spc="-1" dirty="0">
                <a:solidFill>
                  <a:srgbClr val="000000"/>
                </a:solidFill>
                <a:latin typeface="Times New Roman"/>
                <a:ea typeface="DejaVu Sans"/>
              </a:rPr>
              <a:t>Imprescindible:</a:t>
            </a:r>
            <a:br>
              <a:rPr dirty="0"/>
            </a:br>
            <a:r>
              <a:rPr lang="es-MX" sz="1600" b="0" i="1" strike="noStrike" spc="-1" dirty="0">
                <a:solidFill>
                  <a:srgbClr val="000000"/>
                </a:solidFill>
                <a:latin typeface="Times New Roman"/>
                <a:ea typeface="DejaVu Sans"/>
              </a:rPr>
              <a:t>Es la base del resto de los distintas arquitecturas.</a:t>
            </a:r>
            <a:endParaRPr lang="es-MX" sz="1600" b="0" strike="noStrike" spc="-1" dirty="0">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CustomShape 1"/>
          <p:cNvSpPr/>
          <p:nvPr/>
        </p:nvSpPr>
        <p:spPr>
          <a:xfrm>
            <a:off x="38160" y="780120"/>
            <a:ext cx="900504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2800" b="0" strike="noStrike" spc="-1">
                <a:solidFill>
                  <a:srgbClr val="FFFFFF"/>
                </a:solidFill>
                <a:latin typeface="Times New Roman"/>
                <a:ea typeface="DejaVu Sans"/>
              </a:rPr>
              <a:t>Solución: Propusimos Combinar CNN+LSTM+DNN</a:t>
            </a:r>
            <a:endParaRPr lang="es-MX" sz="2800" b="0" strike="noStrike" spc="-1">
              <a:latin typeface="Arial"/>
            </a:endParaRPr>
          </a:p>
        </p:txBody>
      </p:sp>
      <p:sp>
        <p:nvSpPr>
          <p:cNvPr id="167"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9A4DAE02-E94E-468B-982A-FA0EFF7C8F9C}" type="slidenum">
              <a:rPr lang="es-MX" sz="1200" b="0" strike="noStrike" spc="-1">
                <a:solidFill>
                  <a:srgbClr val="FFFFFF"/>
                </a:solidFill>
                <a:latin typeface="Calibri"/>
                <a:ea typeface="DejaVu Sans"/>
              </a:rPr>
              <a:t>9</a:t>
            </a:fld>
            <a:endParaRPr lang="es-MX" sz="1200" b="0" strike="noStrike" spc="-1">
              <a:latin typeface="Arial"/>
            </a:endParaRPr>
          </a:p>
        </p:txBody>
      </p:sp>
      <p:sp>
        <p:nvSpPr>
          <p:cNvPr id="168"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169"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Introducción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pic>
        <p:nvPicPr>
          <p:cNvPr id="170" name="Picture 2"/>
          <p:cNvPicPr/>
          <p:nvPr/>
        </p:nvPicPr>
        <p:blipFill>
          <a:blip r:embed="rId2"/>
          <a:stretch/>
        </p:blipFill>
        <p:spPr>
          <a:xfrm>
            <a:off x="38160" y="2987640"/>
            <a:ext cx="1903680" cy="3388680"/>
          </a:xfrm>
          <a:prstGeom prst="rect">
            <a:avLst/>
          </a:prstGeom>
          <a:ln>
            <a:noFill/>
          </a:ln>
        </p:spPr>
      </p:pic>
      <p:pic>
        <p:nvPicPr>
          <p:cNvPr id="171" name="Imagen 170"/>
          <p:cNvPicPr/>
          <p:nvPr/>
        </p:nvPicPr>
        <p:blipFill>
          <a:blip r:embed="rId3"/>
          <a:stretch/>
        </p:blipFill>
        <p:spPr>
          <a:xfrm>
            <a:off x="5976000" y="4373280"/>
            <a:ext cx="2805840" cy="2064960"/>
          </a:xfrm>
          <a:prstGeom prst="rect">
            <a:avLst/>
          </a:prstGeom>
          <a:ln>
            <a:noFill/>
          </a:ln>
        </p:spPr>
      </p:pic>
      <p:pic>
        <p:nvPicPr>
          <p:cNvPr id="172" name="Imagen 171"/>
          <p:cNvPicPr/>
          <p:nvPr/>
        </p:nvPicPr>
        <p:blipFill>
          <a:blip r:embed="rId4"/>
          <a:stretch/>
        </p:blipFill>
        <p:spPr>
          <a:xfrm>
            <a:off x="3835260" y="1711440"/>
            <a:ext cx="1468440" cy="967320"/>
          </a:xfrm>
          <a:prstGeom prst="rect">
            <a:avLst/>
          </a:prstGeom>
          <a:ln>
            <a:noFill/>
          </a:ln>
        </p:spPr>
      </p:pic>
      <p:pic>
        <p:nvPicPr>
          <p:cNvPr id="173" name="Imagen 172"/>
          <p:cNvPicPr/>
          <p:nvPr/>
        </p:nvPicPr>
        <p:blipFill>
          <a:blip r:embed="rId5"/>
          <a:stretch/>
        </p:blipFill>
        <p:spPr>
          <a:xfrm>
            <a:off x="1195560" y="1656180"/>
            <a:ext cx="1077840" cy="1077840"/>
          </a:xfrm>
          <a:prstGeom prst="rect">
            <a:avLst/>
          </a:prstGeom>
          <a:ln>
            <a:noFill/>
          </a:ln>
        </p:spPr>
      </p:pic>
      <p:pic>
        <p:nvPicPr>
          <p:cNvPr id="174" name="Imagen 173"/>
          <p:cNvPicPr/>
          <p:nvPr/>
        </p:nvPicPr>
        <p:blipFill>
          <a:blip r:embed="rId6"/>
          <a:stretch/>
        </p:blipFill>
        <p:spPr>
          <a:xfrm>
            <a:off x="6865560" y="1810800"/>
            <a:ext cx="957240" cy="768600"/>
          </a:xfrm>
          <a:prstGeom prst="rect">
            <a:avLst/>
          </a:prstGeom>
          <a:ln>
            <a:noFill/>
          </a:ln>
        </p:spPr>
      </p:pic>
      <p:sp>
        <p:nvSpPr>
          <p:cNvPr id="175" name="CustomShape 5"/>
          <p:cNvSpPr/>
          <p:nvPr/>
        </p:nvSpPr>
        <p:spPr>
          <a:xfrm>
            <a:off x="2803410" y="1815120"/>
            <a:ext cx="501840" cy="759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MX" sz="4400" b="0" strike="noStrike" spc="-1">
                <a:solidFill>
                  <a:srgbClr val="000000"/>
                </a:solidFill>
                <a:latin typeface="Arial"/>
                <a:ea typeface="DejaVu Sans"/>
              </a:rPr>
              <a:t>+</a:t>
            </a:r>
            <a:endParaRPr lang="es-MX" sz="4400" b="0" strike="noStrike" spc="-1">
              <a:latin typeface="Arial"/>
            </a:endParaRPr>
          </a:p>
        </p:txBody>
      </p:sp>
      <p:sp>
        <p:nvSpPr>
          <p:cNvPr id="176" name="CustomShape 6"/>
          <p:cNvSpPr/>
          <p:nvPr/>
        </p:nvSpPr>
        <p:spPr>
          <a:xfrm>
            <a:off x="5833710" y="1815120"/>
            <a:ext cx="501840" cy="759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MX" sz="4400" b="0" strike="noStrike" spc="-1">
                <a:solidFill>
                  <a:srgbClr val="000000"/>
                </a:solidFill>
                <a:latin typeface="Arial"/>
                <a:ea typeface="DejaVu Sans"/>
              </a:rPr>
              <a:t>+</a:t>
            </a:r>
            <a:endParaRPr lang="es-MX" sz="4400" b="0" strike="noStrike" spc="-1">
              <a:latin typeface="Arial"/>
            </a:endParaRPr>
          </a:p>
        </p:txBody>
      </p:sp>
      <p:sp>
        <p:nvSpPr>
          <p:cNvPr id="177" name="CustomShape 7"/>
          <p:cNvSpPr/>
          <p:nvPr/>
        </p:nvSpPr>
        <p:spPr>
          <a:xfrm>
            <a:off x="2473350" y="3109725"/>
            <a:ext cx="2806200" cy="29498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400"/>
              </a:spcBef>
            </a:pPr>
            <a:r>
              <a:rPr lang="es-MX" sz="1600" b="0" i="1" strike="noStrike" spc="-1" dirty="0">
                <a:solidFill>
                  <a:srgbClr val="000000"/>
                </a:solidFill>
                <a:latin typeface="Times New Roman"/>
                <a:ea typeface="DejaVu Sans"/>
              </a:rPr>
              <a:t>Combinación de Redes:</a:t>
            </a:r>
            <a:endParaRPr lang="es-MX" sz="1600" b="0" strike="noStrike" spc="-1" dirty="0">
              <a:latin typeface="Arial"/>
            </a:endParaRPr>
          </a:p>
          <a:p>
            <a:pPr marL="343080" indent="-340560">
              <a:lnSpc>
                <a:spcPct val="100000"/>
              </a:lnSpc>
              <a:spcBef>
                <a:spcPts val="400"/>
              </a:spcBef>
              <a:buSzPct val="100051"/>
              <a:buBlip>
                <a:blip r:embed="rId7"/>
              </a:buBlip>
            </a:pPr>
            <a:r>
              <a:rPr lang="es-MX" sz="1600" b="0" i="1" strike="noStrike" spc="-1" dirty="0">
                <a:solidFill>
                  <a:srgbClr val="000000"/>
                </a:solidFill>
                <a:latin typeface="Times New Roman"/>
                <a:ea typeface="DejaVu Sans"/>
              </a:rPr>
              <a:t>Esperábamos resultados sustancialmente mejores</a:t>
            </a:r>
            <a:r>
              <a:rPr lang="es-MX" sz="1600" i="1" spc="-1" dirty="0">
                <a:solidFill>
                  <a:srgbClr val="000000"/>
                </a:solidFill>
                <a:latin typeface="Times New Roman"/>
                <a:ea typeface="DejaVu Sans"/>
              </a:rPr>
              <a:t>.</a:t>
            </a:r>
            <a:endParaRPr lang="es-MX" sz="1600" b="0" strike="noStrike" spc="-1" dirty="0">
              <a:latin typeface="Arial"/>
            </a:endParaRPr>
          </a:p>
          <a:p>
            <a:pPr marL="343080" indent="-340560">
              <a:lnSpc>
                <a:spcPct val="100000"/>
              </a:lnSpc>
              <a:spcBef>
                <a:spcPts val="400"/>
              </a:spcBef>
              <a:buSzPct val="100051"/>
              <a:buBlip>
                <a:blip r:embed="rId7"/>
              </a:buBlip>
            </a:pPr>
            <a:r>
              <a:rPr lang="es-MX" sz="1600" b="0" i="1" strike="noStrike" spc="-1" dirty="0">
                <a:solidFill>
                  <a:srgbClr val="000000"/>
                </a:solidFill>
                <a:latin typeface="Times New Roman"/>
                <a:ea typeface="DejaVu Sans"/>
              </a:rPr>
              <a:t>Logramos desempeño estable y razonable.</a:t>
            </a:r>
            <a:endParaRPr lang="es-MX" sz="1600" b="0" strike="noStrike" spc="-1" dirty="0">
              <a:latin typeface="Arial"/>
            </a:endParaRPr>
          </a:p>
          <a:p>
            <a:pPr marL="343080" indent="-340560">
              <a:lnSpc>
                <a:spcPct val="100000"/>
              </a:lnSpc>
              <a:spcBef>
                <a:spcPts val="400"/>
              </a:spcBef>
              <a:buSzPct val="100051"/>
              <a:buBlip>
                <a:blip r:embed="rId7"/>
              </a:buBlip>
            </a:pPr>
            <a:r>
              <a:rPr lang="es-MX" sz="1600" b="0" i="1" strike="noStrike" spc="-1" dirty="0">
                <a:solidFill>
                  <a:srgbClr val="000000"/>
                </a:solidFill>
                <a:latin typeface="Times New Roman"/>
                <a:ea typeface="DejaVu Sans"/>
              </a:rPr>
              <a:t>El tiempo de entrenamiento fue bastante razonable, aún teniendo una arquitectura compleja.</a:t>
            </a:r>
            <a:endParaRPr lang="es-MX" sz="1600" b="0" strike="noStrike" spc="-1" dirty="0">
              <a:latin typeface="Arial"/>
            </a:endParaRPr>
          </a:p>
          <a:p>
            <a:pPr marL="343080" indent="-340560">
              <a:lnSpc>
                <a:spcPct val="100000"/>
              </a:lnSpc>
              <a:spcBef>
                <a:spcPts val="400"/>
              </a:spcBef>
              <a:buSzPct val="100051"/>
              <a:buBlip>
                <a:blip r:embed="rId7"/>
              </a:buBlip>
            </a:pPr>
            <a:r>
              <a:rPr lang="es-MX" sz="1600" b="0" i="1" strike="noStrike" spc="-1" dirty="0">
                <a:solidFill>
                  <a:srgbClr val="000000"/>
                </a:solidFill>
                <a:latin typeface="Times New Roman"/>
                <a:ea typeface="DejaVu Sans"/>
              </a:rPr>
              <a:t>Técnicamente fue un reto implementarlo.</a:t>
            </a:r>
            <a:endParaRPr lang="es-MX" sz="1600" b="0" strike="noStrike" spc="-1" dirty="0">
              <a:latin typeface="Arial"/>
            </a:endParaRPr>
          </a:p>
        </p:txBody>
      </p:sp>
      <p:pic>
        <p:nvPicPr>
          <p:cNvPr id="178" name="Imagen 177"/>
          <p:cNvPicPr/>
          <p:nvPr/>
        </p:nvPicPr>
        <p:blipFill>
          <a:blip r:embed="rId8">
            <a:extLst>
              <a:ext uri="{28A0092B-C50C-407E-A947-70E740481C1C}">
                <a14:useLocalDpi xmlns:a14="http://schemas.microsoft.com/office/drawing/2010/main" val="0"/>
              </a:ext>
            </a:extLst>
          </a:blip>
          <a:stretch>
            <a:fillRect/>
          </a:stretch>
        </p:blipFill>
        <p:spPr>
          <a:xfrm>
            <a:off x="5702982" y="2880000"/>
            <a:ext cx="3255036" cy="1403640"/>
          </a:xfrm>
          <a:prstGeom prst="rect">
            <a:avLst/>
          </a:prstGeom>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7F7F7F"/>
      </a:hlink>
      <a:folHlink>
        <a:srgbClr val="FFFF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7F7F7F"/>
      </a:hlink>
      <a:folHlink>
        <a:srgbClr val="FFFF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7F7F7F"/>
      </a:hlink>
      <a:folHlink>
        <a:srgbClr val="FFFF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Beamer_Presentation_template</Template>
  <TotalTime>415</TotalTime>
  <Words>2070</Words>
  <Application>Microsoft Office PowerPoint</Application>
  <PresentationFormat>Presentación en pantalla (4:3)</PresentationFormat>
  <Paragraphs>486</Paragraphs>
  <Slides>38</Slides>
  <Notes>1</Notes>
  <HiddenSlides>25</HiddenSlides>
  <MMClips>0</MMClips>
  <ScaleCrop>false</ScaleCrop>
  <HeadingPairs>
    <vt:vector size="6" baseType="variant">
      <vt:variant>
        <vt:lpstr>Fuentes usadas</vt:lpstr>
      </vt:variant>
      <vt:variant>
        <vt:i4>8</vt:i4>
      </vt:variant>
      <vt:variant>
        <vt:lpstr>Tema</vt:lpstr>
      </vt:variant>
      <vt:variant>
        <vt:i4>2</vt:i4>
      </vt:variant>
      <vt:variant>
        <vt:lpstr>Títulos de diapositiva</vt:lpstr>
      </vt:variant>
      <vt:variant>
        <vt:i4>38</vt:i4>
      </vt:variant>
    </vt:vector>
  </HeadingPairs>
  <TitlesOfParts>
    <vt:vector size="48" baseType="lpstr">
      <vt:lpstr>Arial</vt:lpstr>
      <vt:lpstr>Calibri</vt:lpstr>
      <vt:lpstr>Courier New</vt:lpstr>
      <vt:lpstr>DejaVu Sans</vt:lpstr>
      <vt:lpstr>MathJax_Caligraphic</vt:lpstr>
      <vt:lpstr>Symbol</vt:lpstr>
      <vt:lpstr>Times New Roman</vt:lpstr>
      <vt:lpstr>Wingdings</vt:lpstr>
      <vt:lpstr>Office Theme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Contaminación Ambiental en Interior</dc:title>
  <dc:subject/>
  <dc:creator/>
  <dc:description/>
  <cp:lastModifiedBy>Jorge_Altamirano@penoles.com.mx</cp:lastModifiedBy>
  <cp:revision>20</cp:revision>
  <dcterms:created xsi:type="dcterms:W3CDTF">2021-05-06T00:24:29Z</dcterms:created>
  <dcterms:modified xsi:type="dcterms:W3CDTF">2021-05-09T02:48:51Z</dcterms:modified>
  <dc:language>es-MX</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8</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Presentación en pantalla (4:3)</vt:lpwstr>
  </property>
  <property fmtid="{D5CDD505-2E9C-101B-9397-08002B2CF9AE}" pid="9" name="ScaleCrop">
    <vt:bool>false</vt:bool>
  </property>
  <property fmtid="{D5CDD505-2E9C-101B-9397-08002B2CF9AE}" pid="10" name="ShareDoc">
    <vt:bool>false</vt:bool>
  </property>
  <property fmtid="{D5CDD505-2E9C-101B-9397-08002B2CF9AE}" pid="11" name="Slides">
    <vt:i4>31</vt:i4>
  </property>
</Properties>
</file>