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MX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MX" sz="1400" b="0" strike="noStrike" spc="-1">
                <a:latin typeface="Times New Roman"/>
              </a:rPr>
              <a:t> 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0D53F0C-DED3-4505-9995-0B7887187235}" type="slidenum">
              <a:rPr lang="es-MX" sz="1400" b="0" strike="noStrike" spc="-1">
                <a:latin typeface="Times New Roman"/>
              </a:rPr>
              <a:t>‹Nº›</a:t>
            </a:fld>
            <a:endParaRPr lang="es-MX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MX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MX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4572000" y="6477120"/>
            <a:ext cx="4569480" cy="3783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6477120"/>
            <a:ext cx="4569480" cy="378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33520" y="873720"/>
            <a:ext cx="8074800" cy="9882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>
            <a:solidFill>
              <a:srgbClr val="3333B2"/>
            </a:solidFill>
            <a:round/>
          </a:ln>
          <a:effectLst>
            <a:outerShdw blurRad="11430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604920"/>
            <a:ext cx="456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Jorge III Altamirano Astorga, Luz Aurora Hernández Martínez, 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Ita-Andehui Santiago Castillejos.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MX" sz="11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4555800" y="-11880"/>
            <a:ext cx="4585680" cy="7714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16200" y="-11880"/>
            <a:ext cx="4569480" cy="771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0" y="6477120"/>
            <a:ext cx="4569480" cy="3783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477120"/>
            <a:ext cx="4569480" cy="378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0" y="762120"/>
            <a:ext cx="9141480" cy="75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blurRad="50800" dist="8892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4495680" y="-11880"/>
            <a:ext cx="4645800" cy="7714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-6120" y="-11880"/>
            <a:ext cx="4569480" cy="78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0" y="6604920"/>
            <a:ext cx="4569480" cy="25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Jorge III Altamirano Astorga, Luz Aurora Hernández Martínez, 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Ita-Andehui Santiago Castillejos.</a:t>
            </a:r>
            <a:endParaRPr lang="es-MX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es-MX" sz="11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MX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9480" y="935280"/>
            <a:ext cx="7922160" cy="83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0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Calidad del Aire</a:t>
            </a:r>
            <a:endParaRPr lang="es-MX" sz="40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001000" y="6492960"/>
            <a:ext cx="1140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8F6902C-47B8-46EC-BFAF-8305004BB035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843640" y="3069000"/>
            <a:ext cx="3655080" cy="154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Proyecto Final de Deep Learning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Presentan: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Jorge III Altamirano Astorga,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Luz Aurora Hernández Martínez, </a:t>
            </a:r>
            <a:endParaRPr lang="es-MX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Ita-Andehui Santiago Castillejos.</a:t>
            </a:r>
            <a:endParaRPr lang="es-MX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Resultados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CA4966B-89D7-483B-A4DA-2A7FCE00D38A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0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83" name="Imagen 18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" y="2060445"/>
            <a:ext cx="4137840" cy="3967589"/>
          </a:xfrm>
          <a:prstGeom prst="rect">
            <a:avLst/>
          </a:prstGeom>
          <a:ln>
            <a:noFill/>
          </a:ln>
        </p:spPr>
      </p:pic>
      <p:pic>
        <p:nvPicPr>
          <p:cNvPr id="184" name="Imagen 18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0" y="2060827"/>
            <a:ext cx="4247280" cy="401506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Conclusiones: Logros y Siguientes Pasos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CBE8638-9756-473A-8542-EC1D0EA4E49E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1640" y="1730160"/>
            <a:ext cx="8441280" cy="4554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Logros: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poder predecir y es medible el desempeño modelo.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reducir el sobreajuste.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aprender sobre la realización de un proyecto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end-to-end</a:t>
            </a:r>
            <a:r>
              <a:rPr lang="es-MX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, sobre redes neuronales y las series de tiempo.</a:t>
            </a:r>
            <a:endParaRPr lang="es-MX" sz="2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Siguientes Pasos: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Hacer modelos más grandes y con más historia.</a:t>
            </a:r>
            <a:endParaRPr lang="es-MX" sz="2400" b="0" strike="noStrike" spc="-1" dirty="0">
              <a:latin typeface="Arial"/>
            </a:endParaRP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Buscar cómo mejorar el desempeño con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hyper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parameter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tuning</a:t>
            </a:r>
            <a:r>
              <a:rPr lang="es-MX" sz="24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 la arquitectura de la red.</a:t>
            </a:r>
          </a:p>
          <a:p>
            <a:pPr marL="559620" lvl="1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Courier New" panose="02070309020205020404" pitchFamily="49" charset="0"/>
              <a:buChar char="o"/>
            </a:pPr>
            <a:r>
              <a:rPr lang="es-MX" sz="2400" spc="-1" dirty="0">
                <a:solidFill>
                  <a:srgbClr val="000000"/>
                </a:solidFill>
                <a:latin typeface="Times New Roman"/>
              </a:rPr>
              <a:t>Modificar la forma de tratamiento de las series de tiempo.</a:t>
            </a: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Conclusiones: Aprendizajes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BD65DB-2C47-4452-B824-6E67A8B5C4A6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51640" y="1730160"/>
            <a:ext cx="8441280" cy="4554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Cumplir con los principios científicos: reproducibilidad y repetibilidad.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Nunca se debe subestimar la inversión de tiempo necesaria para limpiar, explorar, imputar, </a:t>
            </a:r>
            <a:r>
              <a:rPr lang="es-MX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“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corregir” y conocer los datos. 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¡Mejorar el desempeño es difícil!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No se debe confiar en la disponibilidad de datos externos.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Hay muchísimos recursos en Internet: buenos y malos.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Las </a:t>
            </a:r>
            <a:r>
              <a:rPr lang="es-MX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APIs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cambian: No tener miedo a aprender continuamente.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Nos resultó muy útil tener un modelo </a:t>
            </a:r>
            <a:r>
              <a:rPr lang="es-MX" sz="2200" b="0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baseline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nuestra H</a:t>
            </a:r>
            <a:r>
              <a:rPr lang="es-MX" sz="2200" b="0" strike="noStrike" spc="-1" baseline="-33000" dirty="0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Tener cuidado con los detalles.</a:t>
            </a:r>
            <a:endParaRPr lang="es-MX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“Des-escalar” los datos nos dio una idea más clara del desempeño.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</a:rPr>
              <a:t>Es efectivo ir construyendo de modelos simples </a:t>
            </a:r>
            <a:r>
              <a:rPr lang="es-MX" sz="2200" b="0" strike="noStrike" spc="-1" dirty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 modelos más elaborados. También probar, probar, probar.</a:t>
            </a:r>
            <a:endParaRPr lang="es-MX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¡Gracias!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085BB3B-2FA9-4B06-ADDD-3BF53DEAC037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066680" y="3124080"/>
            <a:ext cx="7007760" cy="1155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MX" sz="2600" b="1" i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¿Preguntas?</a:t>
            </a:r>
            <a:endParaRPr lang="es-MX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MX" sz="26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Introducción: Fuente de datos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6074B16-8922-48DA-9D88-885C9B45D702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123640" y="-18720"/>
            <a:ext cx="244584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s-MX" sz="800" b="1" u="sng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                                              Índice</a:t>
            </a: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 dirty="0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 dirty="0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 dirty="0">
              <a:latin typeface="Arial"/>
            </a:endParaRPr>
          </a:p>
        </p:txBody>
      </p:sp>
      <p:graphicFrame>
        <p:nvGraphicFramePr>
          <p:cNvPr id="103" name="Table 5"/>
          <p:cNvGraphicFramePr/>
          <p:nvPr>
            <p:extLst>
              <p:ext uri="{D42A27DB-BD31-4B8C-83A1-F6EECF244321}">
                <p14:modId xmlns:p14="http://schemas.microsoft.com/office/powerpoint/2010/main" val="1319692100"/>
              </p:ext>
            </p:extLst>
          </p:nvPr>
        </p:nvGraphicFramePr>
        <p:xfrm>
          <a:off x="216000" y="1994760"/>
          <a:ext cx="8856000" cy="3202200"/>
        </p:xfrm>
        <a:graphic>
          <a:graphicData uri="http://schemas.openxmlformats.org/drawingml/2006/table">
            <a:tbl>
              <a:tblPr/>
              <a:tblGrid>
                <a:gridCol w="16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Fuente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Descripción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Registros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Resolución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96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Sensor Bosch para medir contaminantes en interior.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+2 Millones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80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es-MX" sz="1800" b="0" strike="noStrike" spc="-1">
                          <a:latin typeface="Arial"/>
                        </a:rPr>
                        <a:t>Cada 3 segundos</a:t>
                      </a: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32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Datos del Gobierno de las Estaciones de Monitoreo Ambiental.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+2,100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Cada 60 minutos</a:t>
                      </a:r>
                    </a:p>
                  </a:txBody>
                  <a:tcPr marL="90000" marR="9000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4" name="Imagen 103"/>
          <p:cNvPicPr/>
          <p:nvPr/>
        </p:nvPicPr>
        <p:blipFill>
          <a:blip r:embed="rId2"/>
          <a:stretch/>
        </p:blipFill>
        <p:spPr>
          <a:xfrm>
            <a:off x="360000" y="2592000"/>
            <a:ext cx="1387800" cy="1006200"/>
          </a:xfrm>
          <a:prstGeom prst="rect">
            <a:avLst/>
          </a:prstGeom>
          <a:ln>
            <a:noFill/>
          </a:ln>
        </p:spPr>
      </p:pic>
      <p:pic>
        <p:nvPicPr>
          <p:cNvPr id="105" name="Imagen 104"/>
          <p:cNvPicPr/>
          <p:nvPr/>
        </p:nvPicPr>
        <p:blipFill>
          <a:blip r:embed="rId3"/>
          <a:stretch/>
        </p:blipFill>
        <p:spPr>
          <a:xfrm>
            <a:off x="-72000" y="3827160"/>
            <a:ext cx="2052360" cy="136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Variables.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613D064-AB01-49F0-A2AF-A2E9111F7320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graphicFrame>
        <p:nvGraphicFramePr>
          <p:cNvPr id="110" name="Table 5"/>
          <p:cNvGraphicFramePr/>
          <p:nvPr>
            <p:extLst>
              <p:ext uri="{D42A27DB-BD31-4B8C-83A1-F6EECF244321}">
                <p14:modId xmlns:p14="http://schemas.microsoft.com/office/powerpoint/2010/main" val="1752053645"/>
              </p:ext>
            </p:extLst>
          </p:nvPr>
        </p:nvGraphicFramePr>
        <p:xfrm>
          <a:off x="1080000" y="1692000"/>
          <a:ext cx="7919280" cy="4702450"/>
        </p:xfrm>
        <a:graphic>
          <a:graphicData uri="http://schemas.openxmlformats.org/drawingml/2006/table">
            <a:tbl>
              <a:tblPr/>
              <a:tblGrid>
                <a:gridCol w="164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535">
                <a:tc>
                  <a:txBody>
                    <a:bodyPr/>
                    <a:lstStyle/>
                    <a:p>
                      <a:r>
                        <a:rPr lang="es-MX" b="1" dirty="0"/>
                        <a:t>Fuentes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Variable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>
                          <a:latin typeface="Arial"/>
                        </a:rPr>
                        <a:t>Rango de Valores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 dirty="0">
                          <a:latin typeface="Arial"/>
                        </a:rPr>
                        <a:t>Tipo de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1" strike="noStrike" spc="-1" dirty="0">
                          <a:latin typeface="Arial"/>
                        </a:rPr>
                        <a:t>Variable</a:t>
                      </a:r>
                      <a:endParaRPr lang="es-MX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1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Temperatura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-40C a 85C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1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Humedad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10% a 95%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Presión Atmosférica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300 hPa - 1100 hPa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Fechas y Hora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12/02/2021 - 24/04/2021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*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Contaminantes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ppm principalmente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Discreta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535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Resistencia del Gas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0 </a:t>
                      </a:r>
                      <a:r>
                        <a:rPr lang="es-MX" sz="1800" b="0" strike="noStrike" spc="-1" dirty="0" err="1">
                          <a:latin typeface="Arial"/>
                        </a:rPr>
                        <a:t>Ohms</a:t>
                      </a:r>
                      <a:r>
                        <a:rPr lang="es-MX" sz="1800" b="0" strike="noStrike" spc="-1" dirty="0">
                          <a:latin typeface="Arial"/>
                        </a:rPr>
                        <a:t> - 3 Mega </a:t>
                      </a:r>
                      <a:r>
                        <a:rPr lang="es-MX" sz="1800" b="0" strike="noStrike" spc="-1" dirty="0" err="1">
                          <a:latin typeface="Arial"/>
                        </a:rPr>
                        <a:t>Ohms</a:t>
                      </a:r>
                      <a:endParaRPr lang="es-MX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>
                          <a:latin typeface="Arial"/>
                        </a:rPr>
                        <a:t>IAQ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0 IAQ - 500 IAQ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z="1800" b="0" strike="noStrike" spc="-1" dirty="0">
                          <a:latin typeface="Arial"/>
                        </a:rPr>
                        <a:t>Continua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1" name="Group 6"/>
          <p:cNvGrpSpPr/>
          <p:nvPr/>
        </p:nvGrpSpPr>
        <p:grpSpPr>
          <a:xfrm>
            <a:off x="134475" y="2339610"/>
            <a:ext cx="2681280" cy="4108978"/>
            <a:chOff x="144000" y="2304000"/>
            <a:chExt cx="2681280" cy="4077556"/>
          </a:xfrm>
        </p:grpSpPr>
        <p:pic>
          <p:nvPicPr>
            <p:cNvPr id="112" name="Imagen 111"/>
            <p:cNvPicPr/>
            <p:nvPr/>
          </p:nvPicPr>
          <p:blipFill>
            <a:blip r:embed="rId2"/>
            <a:stretch/>
          </p:blipFill>
          <p:spPr>
            <a:xfrm>
              <a:off x="1224000" y="2322000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Imagen 112"/>
            <p:cNvPicPr/>
            <p:nvPr/>
          </p:nvPicPr>
          <p:blipFill>
            <a:blip r:embed="rId2"/>
            <a:stretch/>
          </p:blipFill>
          <p:spPr>
            <a:xfrm>
              <a:off x="1224000" y="2879095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Imagen 113"/>
            <p:cNvPicPr/>
            <p:nvPr/>
          </p:nvPicPr>
          <p:blipFill>
            <a:blip r:embed="rId2"/>
            <a:stretch/>
          </p:blipFill>
          <p:spPr>
            <a:xfrm>
              <a:off x="1224000" y="3455096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Imagen 114"/>
            <p:cNvPicPr/>
            <p:nvPr/>
          </p:nvPicPr>
          <p:blipFill>
            <a:blip r:embed="rId2"/>
            <a:stretch/>
          </p:blipFill>
          <p:spPr>
            <a:xfrm>
              <a:off x="1224000" y="5276713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Imagen 115"/>
            <p:cNvPicPr/>
            <p:nvPr/>
          </p:nvPicPr>
          <p:blipFill>
            <a:blip r:embed="rId2"/>
            <a:stretch/>
          </p:blipFill>
          <p:spPr>
            <a:xfrm>
              <a:off x="1224000" y="5860996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Imagen 116"/>
            <p:cNvPicPr/>
            <p:nvPr/>
          </p:nvPicPr>
          <p:blipFill>
            <a:blip r:embed="rId3"/>
            <a:stretch/>
          </p:blipFill>
          <p:spPr>
            <a:xfrm>
              <a:off x="2088000" y="4032259"/>
              <a:ext cx="737280" cy="49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Imagen 117"/>
            <p:cNvPicPr/>
            <p:nvPr/>
          </p:nvPicPr>
          <p:blipFill>
            <a:blip r:embed="rId2"/>
            <a:stretch/>
          </p:blipFill>
          <p:spPr>
            <a:xfrm>
              <a:off x="1224000" y="4050904"/>
              <a:ext cx="718200" cy="52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Imagen 118"/>
            <p:cNvPicPr/>
            <p:nvPr/>
          </p:nvPicPr>
          <p:blipFill>
            <a:blip r:embed="rId3"/>
            <a:stretch/>
          </p:blipFill>
          <p:spPr>
            <a:xfrm>
              <a:off x="2088000" y="4630930"/>
              <a:ext cx="737280" cy="49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7"/>
            <p:cNvSpPr/>
            <p:nvPr/>
          </p:nvSpPr>
          <p:spPr>
            <a:xfrm>
              <a:off x="792000" y="2304000"/>
              <a:ext cx="215280" cy="2807280"/>
            </a:xfrm>
            <a:custGeom>
              <a:avLst/>
              <a:gdLst/>
              <a:ahLst/>
              <a:cxnLst/>
              <a:rect l="l" t="t" r="r" b="b"/>
              <a:pathLst>
                <a:path w="602" h="7802">
                  <a:moveTo>
                    <a:pt x="601" y="0"/>
                  </a:moveTo>
                  <a:cubicBezTo>
                    <a:pt x="450" y="0"/>
                    <a:pt x="300" y="325"/>
                    <a:pt x="300" y="650"/>
                  </a:cubicBezTo>
                  <a:lnTo>
                    <a:pt x="300" y="3250"/>
                  </a:lnTo>
                  <a:cubicBezTo>
                    <a:pt x="300" y="3575"/>
                    <a:pt x="150" y="3900"/>
                    <a:pt x="0" y="3900"/>
                  </a:cubicBezTo>
                  <a:cubicBezTo>
                    <a:pt x="150" y="3900"/>
                    <a:pt x="300" y="4225"/>
                    <a:pt x="300" y="4550"/>
                  </a:cubicBezTo>
                  <a:lnTo>
                    <a:pt x="300" y="7150"/>
                  </a:lnTo>
                  <a:cubicBezTo>
                    <a:pt x="300" y="7475"/>
                    <a:pt x="450" y="7801"/>
                    <a:pt x="601" y="78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8"/>
            <p:cNvSpPr/>
            <p:nvPr/>
          </p:nvSpPr>
          <p:spPr>
            <a:xfrm>
              <a:off x="792000" y="5256000"/>
              <a:ext cx="215280" cy="1079280"/>
            </a:xfrm>
            <a:custGeom>
              <a:avLst/>
              <a:gdLst/>
              <a:ahLst/>
              <a:cxnLst/>
              <a:rect l="l" t="t" r="r" b="b"/>
              <a:pathLst>
                <a:path w="602" h="3002">
                  <a:moveTo>
                    <a:pt x="601" y="0"/>
                  </a:moveTo>
                  <a:cubicBezTo>
                    <a:pt x="450" y="0"/>
                    <a:pt x="300" y="125"/>
                    <a:pt x="300" y="250"/>
                  </a:cubicBezTo>
                  <a:lnTo>
                    <a:pt x="300" y="1250"/>
                  </a:lnTo>
                  <a:cubicBezTo>
                    <a:pt x="300" y="1375"/>
                    <a:pt x="150" y="1500"/>
                    <a:pt x="0" y="1500"/>
                  </a:cubicBezTo>
                  <a:cubicBezTo>
                    <a:pt x="150" y="1500"/>
                    <a:pt x="300" y="1625"/>
                    <a:pt x="300" y="1750"/>
                  </a:cubicBezTo>
                  <a:lnTo>
                    <a:pt x="300" y="2750"/>
                  </a:lnTo>
                  <a:cubicBezTo>
                    <a:pt x="300" y="2875"/>
                    <a:pt x="450" y="3001"/>
                    <a:pt x="601" y="30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144000" y="3384000"/>
              <a:ext cx="5752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MX" sz="3600" b="0" strike="noStrike" spc="-1" dirty="0">
                  <a:solidFill>
                    <a:srgbClr val="000000"/>
                  </a:solidFill>
                  <a:latin typeface="MathJax_Caligraphic"/>
                  <a:ea typeface="DejaVu Sans"/>
                </a:rPr>
                <a:t>X</a:t>
              </a:r>
              <a:endParaRPr lang="es-MX" sz="3600" b="0" strike="noStrike" spc="-1" dirty="0">
                <a:latin typeface="Arial"/>
              </a:endParaRPr>
            </a:p>
          </p:txBody>
        </p:sp>
        <p:sp>
          <p:nvSpPr>
            <p:cNvPr id="123" name="CustomShape 10"/>
            <p:cNvSpPr/>
            <p:nvPr/>
          </p:nvSpPr>
          <p:spPr>
            <a:xfrm>
              <a:off x="144000" y="5472000"/>
              <a:ext cx="5752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MX" sz="3600" b="0" strike="noStrike" spc="-1">
                  <a:solidFill>
                    <a:srgbClr val="000000"/>
                  </a:solidFill>
                  <a:latin typeface="MathJax_Caligraphic"/>
                  <a:ea typeface="DejaVu Sans"/>
                </a:rPr>
                <a:t>Y</a:t>
              </a:r>
              <a:endParaRPr lang="es-MX" sz="3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del Sensor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79770A9-02C4-453C-BF41-541D35450A34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28" name="Picture 2"/>
          <p:cNvPicPr/>
          <p:nvPr/>
        </p:nvPicPr>
        <p:blipFill>
          <a:blip r:embed="rId2"/>
          <a:stretch/>
        </p:blipFill>
        <p:spPr>
          <a:xfrm>
            <a:off x="144000" y="2201760"/>
            <a:ext cx="4163040" cy="2977560"/>
          </a:xfrm>
          <a:prstGeom prst="rect">
            <a:avLst/>
          </a:prstGeom>
          <a:ln w="9360">
            <a:noFill/>
          </a:ln>
        </p:spPr>
      </p:pic>
      <p:pic>
        <p:nvPicPr>
          <p:cNvPr id="129" name="Imagen 128"/>
          <p:cNvPicPr/>
          <p:nvPr/>
        </p:nvPicPr>
        <p:blipFill>
          <a:blip r:embed="rId3"/>
          <a:stretch/>
        </p:blipFill>
        <p:spPr>
          <a:xfrm>
            <a:off x="4413600" y="2160000"/>
            <a:ext cx="4656240" cy="306072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38520" y="5172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Datos faltantes: ~1%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SINAICA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3714A65-EE69-48D8-9523-04E5F41BA196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tretch/>
        </p:blipFill>
        <p:spPr>
          <a:xfrm>
            <a:off x="39555" y="1804815"/>
            <a:ext cx="4984560" cy="4413600"/>
          </a:xfrm>
          <a:prstGeom prst="rect">
            <a:avLst/>
          </a:prstGeom>
          <a:ln w="9360">
            <a:noFill/>
          </a:ln>
        </p:spPr>
      </p:pic>
      <p:pic>
        <p:nvPicPr>
          <p:cNvPr id="136" name="Imagen 135"/>
          <p:cNvPicPr/>
          <p:nvPr/>
        </p:nvPicPr>
        <p:blipFill>
          <a:blip r:embed="rId3"/>
          <a:stretch/>
        </p:blipFill>
        <p:spPr>
          <a:xfrm>
            <a:off x="4990320" y="2113920"/>
            <a:ext cx="4151520" cy="32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Introducción: Exploración de Datos del Gobierno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4CD5906-221B-4ADE-90F1-CFB57E9FE738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2"/>
          <a:stretch/>
        </p:blipFill>
        <p:spPr>
          <a:xfrm>
            <a:off x="6840" y="1679400"/>
            <a:ext cx="4317840" cy="4714200"/>
          </a:xfrm>
          <a:prstGeom prst="rect">
            <a:avLst/>
          </a:prstGeom>
          <a:ln>
            <a:noFill/>
          </a:ln>
        </p:spPr>
      </p:pic>
      <p:pic>
        <p:nvPicPr>
          <p:cNvPr id="142" name="Picture 4"/>
          <p:cNvPicPr/>
          <p:nvPr/>
        </p:nvPicPr>
        <p:blipFill>
          <a:blip r:embed="rId3"/>
          <a:stretch/>
        </p:blipFill>
        <p:spPr>
          <a:xfrm>
            <a:off x="4315680" y="1649880"/>
            <a:ext cx="4665240" cy="471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160" y="780120"/>
            <a:ext cx="910332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Preprocesamiento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2E4CFBC-01A9-4280-88C0-EB29208FC7E9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Introducción</a:t>
            </a:r>
            <a:r>
              <a:rPr lang="es-MX" sz="800" b="1" u="sng" strike="noStrike" spc="-1">
                <a:solidFill>
                  <a:srgbClr val="7F7F7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16000" y="2664000"/>
            <a:ext cx="4756050" cy="3597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Procesamos los datos como una Serie de Tiempo: como en el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Miniproyecto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4 y en un tutorial oficial de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Tensorflow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Keras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 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Tuvimos que imputar, porque </a:t>
            </a:r>
            <a:r>
              <a:rPr lang="es-MX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todos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los datos tenían algún faltante, como se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vió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anteriormente. Usamos interpolación, aunque exploramos KNN, Métodos Lineales Generalizados (Bayes), Medias, Hot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Deck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8" name="Imagen 147"/>
          <p:cNvPicPr/>
          <p:nvPr/>
        </p:nvPicPr>
        <p:blipFill>
          <a:blip r:embed="rId2"/>
          <a:stretch/>
        </p:blipFill>
        <p:spPr>
          <a:xfrm>
            <a:off x="1404000" y="2161440"/>
            <a:ext cx="2818800" cy="428400"/>
          </a:xfrm>
          <a:prstGeom prst="rect">
            <a:avLst/>
          </a:prstGeom>
          <a:ln>
            <a:noFill/>
          </a:ln>
        </p:spPr>
      </p:pic>
      <p:pic>
        <p:nvPicPr>
          <p:cNvPr id="149" name="Imagen 148"/>
          <p:cNvPicPr/>
          <p:nvPr/>
        </p:nvPicPr>
        <p:blipFill>
          <a:blip r:embed="rId3"/>
          <a:stretch/>
        </p:blipFill>
        <p:spPr>
          <a:xfrm>
            <a:off x="1404000" y="4033440"/>
            <a:ext cx="2818800" cy="428400"/>
          </a:xfrm>
          <a:prstGeom prst="rect">
            <a:avLst/>
          </a:prstGeom>
          <a:ln>
            <a:noFill/>
          </a:ln>
        </p:spPr>
      </p:pic>
      <p:pic>
        <p:nvPicPr>
          <p:cNvPr id="150" name="Imagen 149"/>
          <p:cNvPicPr/>
          <p:nvPr/>
        </p:nvPicPr>
        <p:blipFill>
          <a:blip r:embed="rId4"/>
          <a:stretch/>
        </p:blipFill>
        <p:spPr>
          <a:xfrm>
            <a:off x="5472000" y="3910320"/>
            <a:ext cx="3481920" cy="238752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5400000" y="1800000"/>
            <a:ext cx="3597840" cy="122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Escalamiento: al tener datos en diversas escalas.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Limpieza de Datos: descartar primeras observaciones por el </a:t>
            </a:r>
            <a:r>
              <a:rPr lang="es-MX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Windowing</a:t>
            </a:r>
            <a:r>
              <a:rPr lang="es-MX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s-MX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2" name="Imagen 151"/>
          <p:cNvPicPr/>
          <p:nvPr/>
        </p:nvPicPr>
        <p:blipFill>
          <a:blip r:embed="rId5"/>
          <a:stretch/>
        </p:blipFill>
        <p:spPr>
          <a:xfrm>
            <a:off x="7625520" y="2735640"/>
            <a:ext cx="1192320" cy="100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36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Arquitectura de Redes Neuronales 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6A42949-E399-4018-9CA3-0DC2F4A3151C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57" name="Imagen 156"/>
          <p:cNvPicPr/>
          <p:nvPr/>
        </p:nvPicPr>
        <p:blipFill>
          <a:blip r:embed="rId2"/>
          <a:stretch/>
        </p:blipFill>
        <p:spPr>
          <a:xfrm>
            <a:off x="6909120" y="1715760"/>
            <a:ext cx="1872720" cy="1234080"/>
          </a:xfrm>
          <a:prstGeom prst="rect">
            <a:avLst/>
          </a:prstGeom>
          <a:ln>
            <a:noFill/>
          </a:ln>
        </p:spPr>
      </p:pic>
      <p:pic>
        <p:nvPicPr>
          <p:cNvPr id="158" name="Imagen 157"/>
          <p:cNvPicPr/>
          <p:nvPr/>
        </p:nvPicPr>
        <p:blipFill>
          <a:blip r:embed="rId3"/>
          <a:stretch/>
        </p:blipFill>
        <p:spPr>
          <a:xfrm>
            <a:off x="3722040" y="1728000"/>
            <a:ext cx="1509840" cy="1509840"/>
          </a:xfrm>
          <a:prstGeom prst="rect">
            <a:avLst/>
          </a:prstGeom>
          <a:ln>
            <a:noFill/>
          </a:ln>
        </p:spPr>
      </p:pic>
      <p:pic>
        <p:nvPicPr>
          <p:cNvPr id="159" name="Imagen 158"/>
          <p:cNvPicPr/>
          <p:nvPr/>
        </p:nvPicPr>
        <p:blipFill>
          <a:blip r:embed="rId4"/>
          <a:stretch/>
        </p:blipFill>
        <p:spPr>
          <a:xfrm>
            <a:off x="288000" y="1749240"/>
            <a:ext cx="1640880" cy="1317960"/>
          </a:xfrm>
          <a:prstGeom prst="rect">
            <a:avLst/>
          </a:prstGeom>
          <a:ln>
            <a:noFill/>
          </a:ln>
        </p:spPr>
      </p:pic>
      <p:pic>
        <p:nvPicPr>
          <p:cNvPr id="160" name="Imagen 159"/>
          <p:cNvPicPr/>
          <p:nvPr/>
        </p:nvPicPr>
        <p:blipFill>
          <a:blip r:embed="rId5"/>
          <a:stretch/>
        </p:blipFill>
        <p:spPr>
          <a:xfrm>
            <a:off x="6948000" y="4965120"/>
            <a:ext cx="2089080" cy="148536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6554880" y="3302640"/>
            <a:ext cx="2482200" cy="169347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LSTM: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Desempeño razonable.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Procesamiento intermedio.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Resultados estables.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62" name="Imagen 161"/>
          <p:cNvPicPr/>
          <p:nvPr/>
        </p:nvPicPr>
        <p:blipFill>
          <a:blip r:embed="rId7"/>
          <a:stretch/>
        </p:blipFill>
        <p:spPr>
          <a:xfrm>
            <a:off x="3477960" y="4921635"/>
            <a:ext cx="2115360" cy="150372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3299580" y="3276495"/>
            <a:ext cx="2482200" cy="158497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Convolutional</a:t>
            </a: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1D: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Desempeño robusto.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Demandante en procesamiento.</a:t>
            </a:r>
            <a:endParaRPr lang="es-MX" sz="1600" b="0" strike="noStrike" spc="-1" dirty="0">
              <a:latin typeface="Arial"/>
            </a:endParaRPr>
          </a:p>
          <a:p>
            <a:pPr marL="343080" indent="-340560" algn="ctr">
              <a:lnSpc>
                <a:spcPct val="100000"/>
              </a:lnSpc>
              <a:spcBef>
                <a:spcPts val="400"/>
              </a:spcBef>
              <a:buSzPct val="100045"/>
              <a:buBlip>
                <a:blip r:embed="rId6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Resultados “ruidosos”.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64" name="Imagen 163"/>
          <p:cNvPicPr/>
          <p:nvPr/>
        </p:nvPicPr>
        <p:blipFill>
          <a:blip r:embed="rId8"/>
          <a:stretch/>
        </p:blipFill>
        <p:spPr>
          <a:xfrm>
            <a:off x="216000" y="4998960"/>
            <a:ext cx="1941840" cy="1406880"/>
          </a:xfrm>
          <a:prstGeom prst="rect">
            <a:avLst/>
          </a:prstGeom>
          <a:ln>
            <a:noFill/>
          </a:ln>
        </p:spPr>
      </p:pic>
      <p:sp>
        <p:nvSpPr>
          <p:cNvPr id="165" name="CustomShape 7"/>
          <p:cNvSpPr/>
          <p:nvPr/>
        </p:nvSpPr>
        <p:spPr>
          <a:xfrm>
            <a:off x="-360" y="3096000"/>
            <a:ext cx="2724510" cy="29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s-MX" sz="16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Dense:</a:t>
            </a:r>
            <a:endParaRPr lang="es-MX" sz="16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Simple y Rápida.</a:t>
            </a:r>
            <a:endParaRPr lang="es-MX" sz="1600" b="0" strike="noStrike" spc="-1" dirty="0">
              <a:latin typeface="Arial"/>
            </a:endParaRPr>
          </a:p>
          <a:p>
            <a:pPr marL="343080" indent="-340560" algn="just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No entregó tan buenos resultados.</a:t>
            </a: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9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Imprescindible:</a:t>
            </a:r>
            <a:br>
              <a:rPr dirty="0"/>
            </a:b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 la base del resto de los distintas arquitecturas.</a:t>
            </a: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8160" y="780120"/>
            <a:ext cx="9005040" cy="74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2880">
              <a:lnSpc>
                <a:spcPct val="100000"/>
              </a:lnSpc>
            </a:pPr>
            <a:r>
              <a:rPr lang="es-MX" sz="28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Solución: Propusimos Combinar CNN+LSTM+DNN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077320" y="6492960"/>
            <a:ext cx="10641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A4DAE02-E94E-468B-982A-FA0EFF7C8F9C}" type="slidenum"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s-MX" sz="12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0" y="6492960"/>
            <a:ext cx="3426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Calidad del aire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23640" y="-18720"/>
            <a:ext cx="24458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MX" sz="800" b="0" strike="noStrike" spc="-1">
                <a:solidFill>
                  <a:srgbClr val="808080"/>
                </a:solidFill>
                <a:latin typeface="Times New Roman"/>
                <a:ea typeface="DejaVu Sans"/>
              </a:rPr>
              <a:t>                                               </a:t>
            </a:r>
            <a:r>
              <a:rPr lang="es-MX" sz="800" b="1" strike="noStrike" spc="-1">
                <a:solidFill>
                  <a:srgbClr val="808080"/>
                </a:solidFill>
                <a:latin typeface="Times New Roman"/>
                <a:ea typeface="DejaVu Sans"/>
              </a:rPr>
              <a:t>Índice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Introducción 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Trabajo relacionado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Solución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Resultado</a:t>
            </a:r>
            <a:endParaRPr lang="es-MX" sz="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MX" sz="800" b="1" u="sng" strike="noStrike" spc="-1">
                <a:solidFill>
                  <a:srgbClr val="80808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Conclusión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38160" y="2987640"/>
            <a:ext cx="1903680" cy="3388680"/>
          </a:xfrm>
          <a:prstGeom prst="rect">
            <a:avLst/>
          </a:prstGeom>
          <a:ln>
            <a:noFill/>
          </a:ln>
        </p:spPr>
      </p:pic>
      <p:pic>
        <p:nvPicPr>
          <p:cNvPr id="171" name="Imagen 170"/>
          <p:cNvPicPr/>
          <p:nvPr/>
        </p:nvPicPr>
        <p:blipFill>
          <a:blip r:embed="rId3"/>
          <a:stretch/>
        </p:blipFill>
        <p:spPr>
          <a:xfrm>
            <a:off x="5976000" y="4373280"/>
            <a:ext cx="2805840" cy="2064960"/>
          </a:xfrm>
          <a:prstGeom prst="rect">
            <a:avLst/>
          </a:prstGeom>
          <a:ln>
            <a:noFill/>
          </a:ln>
        </p:spPr>
      </p:pic>
      <p:pic>
        <p:nvPicPr>
          <p:cNvPr id="172" name="Imagen 171"/>
          <p:cNvPicPr/>
          <p:nvPr/>
        </p:nvPicPr>
        <p:blipFill>
          <a:blip r:embed="rId4"/>
          <a:stretch/>
        </p:blipFill>
        <p:spPr>
          <a:xfrm>
            <a:off x="3835260" y="1711440"/>
            <a:ext cx="1468440" cy="967320"/>
          </a:xfrm>
          <a:prstGeom prst="rect">
            <a:avLst/>
          </a:prstGeom>
          <a:ln>
            <a:noFill/>
          </a:ln>
        </p:spPr>
      </p:pic>
      <p:pic>
        <p:nvPicPr>
          <p:cNvPr id="173" name="Imagen 172"/>
          <p:cNvPicPr/>
          <p:nvPr/>
        </p:nvPicPr>
        <p:blipFill>
          <a:blip r:embed="rId5"/>
          <a:stretch/>
        </p:blipFill>
        <p:spPr>
          <a:xfrm>
            <a:off x="1195560" y="1656180"/>
            <a:ext cx="1077840" cy="1077840"/>
          </a:xfrm>
          <a:prstGeom prst="rect">
            <a:avLst/>
          </a:prstGeom>
          <a:ln>
            <a:noFill/>
          </a:ln>
        </p:spPr>
      </p:pic>
      <p:pic>
        <p:nvPicPr>
          <p:cNvPr id="174" name="Imagen 173"/>
          <p:cNvPicPr/>
          <p:nvPr/>
        </p:nvPicPr>
        <p:blipFill>
          <a:blip r:embed="rId6"/>
          <a:stretch/>
        </p:blipFill>
        <p:spPr>
          <a:xfrm>
            <a:off x="6865560" y="1810800"/>
            <a:ext cx="957240" cy="76860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2803410" y="1815120"/>
            <a:ext cx="501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833710" y="1815120"/>
            <a:ext cx="50184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473350" y="3109725"/>
            <a:ext cx="2806200" cy="294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Combinación de Redes: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Esperábamos resultados sustancialmente mejores</a:t>
            </a:r>
            <a:r>
              <a:rPr lang="es-MX" sz="1600" i="1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Logramos desempeño estable y razonable.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El tiempo de entrenamiento fue bastante razonable, aún teniendo una arquitectura compleja.</a:t>
            </a:r>
            <a:endParaRPr lang="es-MX" sz="1600" b="0" strike="noStrike" spc="-1" dirty="0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SzPct val="100051"/>
              <a:buBlip>
                <a:blip r:embed="rId7"/>
              </a:buBlip>
            </a:pPr>
            <a:r>
              <a:rPr lang="es-MX" sz="16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Técnicamente fue un reto implementarlo.</a:t>
            </a:r>
            <a:endParaRPr lang="es-MX" sz="1600" b="0" strike="noStrike" spc="-1" dirty="0">
              <a:latin typeface="Arial"/>
            </a:endParaRPr>
          </a:p>
        </p:txBody>
      </p:sp>
      <p:pic>
        <p:nvPicPr>
          <p:cNvPr id="178" name="Imagen 17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82" y="2880000"/>
            <a:ext cx="3255036" cy="14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Beamer_Presentation_template</Template>
  <TotalTime>660</TotalTime>
  <Words>687</Words>
  <Application>Microsoft Office PowerPoint</Application>
  <PresentationFormat>Presentación en pantalla (4:3)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DejaVu Sans</vt:lpstr>
      <vt:lpstr>MathJax_Caligraphic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Contaminación Ambiental en Interior</dc:title>
  <dc:subject/>
  <dc:creator/>
  <dc:description/>
  <cp:lastModifiedBy>Jorge_Altamirano@penoles.com.mx</cp:lastModifiedBy>
  <cp:revision>37</cp:revision>
  <dcterms:created xsi:type="dcterms:W3CDTF">2021-05-06T00:24:29Z</dcterms:created>
  <dcterms:modified xsi:type="dcterms:W3CDTF">2021-07-05T03:05:16Z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