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MX" sz="4400" b="0" strike="noStrike" spc="-1">
                <a:latin typeface="Arial"/>
              </a:rPr>
              <a:t>Click to move the slide</a:t>
            </a:r>
          </a:p>
        </p:txBody>
      </p:sp>
      <p:sp>
        <p:nvSpPr>
          <p:cNvPr id="89" name="PlaceHolder 2"/>
          <p:cNvSpPr>
            <a:spLocks noGrp="1"/>
          </p:cNvSpPr>
          <p:nvPr>
            <p:ph type="body"/>
          </p:nvPr>
        </p:nvSpPr>
        <p:spPr>
          <a:xfrm>
            <a:off x="777240" y="4777560"/>
            <a:ext cx="6217560" cy="4525920"/>
          </a:xfrm>
          <a:prstGeom prst="rect">
            <a:avLst/>
          </a:prstGeom>
        </p:spPr>
        <p:txBody>
          <a:bodyPr lIns="0" tIns="0" rIns="0" bIns="0">
            <a:noAutofit/>
          </a:bodyPr>
          <a:lstStyle/>
          <a:p>
            <a:r>
              <a:rPr lang="es-MX" sz="2000" b="0" strike="noStrike" spc="-1">
                <a:latin typeface="Arial"/>
              </a:rPr>
              <a:t>Click to edit the notes format</a:t>
            </a:r>
          </a:p>
        </p:txBody>
      </p:sp>
      <p:sp>
        <p:nvSpPr>
          <p:cNvPr id="90" name="PlaceHolder 3"/>
          <p:cNvSpPr>
            <a:spLocks noGrp="1"/>
          </p:cNvSpPr>
          <p:nvPr>
            <p:ph type="hdr"/>
          </p:nvPr>
        </p:nvSpPr>
        <p:spPr>
          <a:xfrm>
            <a:off x="0" y="0"/>
            <a:ext cx="3372840" cy="502560"/>
          </a:xfrm>
          <a:prstGeom prst="rect">
            <a:avLst/>
          </a:prstGeom>
        </p:spPr>
        <p:txBody>
          <a:bodyPr lIns="0" tIns="0" rIns="0" bIns="0">
            <a:noAutofit/>
          </a:bodyPr>
          <a:lstStyle/>
          <a:p>
            <a:r>
              <a:rPr lang="es-MX" sz="1400" b="0" strike="noStrike" spc="-1">
                <a:latin typeface="Times New Roman"/>
              </a:rPr>
              <a:t> </a:t>
            </a:r>
          </a:p>
        </p:txBody>
      </p:sp>
      <p:sp>
        <p:nvSpPr>
          <p:cNvPr id="9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MX" sz="1400" b="0" strike="noStrike" spc="-1">
                <a:latin typeface="Times New Roman"/>
              </a:rPr>
              <a:t> </a:t>
            </a:r>
          </a:p>
        </p:txBody>
      </p:sp>
      <p:sp>
        <p:nvSpPr>
          <p:cNvPr id="9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MX" sz="1400" b="0" strike="noStrike" spc="-1">
                <a:latin typeface="Times New Roman"/>
              </a:rPr>
              <a:t> </a:t>
            </a:r>
          </a:p>
        </p:txBody>
      </p:sp>
      <p:sp>
        <p:nvSpPr>
          <p:cNvPr id="9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D53F0C-DED3-4505-9995-0B7887187235}" type="slidenum">
              <a:rPr lang="es-MX" sz="1400" b="0" strike="noStrike" spc="-1">
                <a:latin typeface="Times New Roman"/>
              </a:rPr>
              <a:t>‹Nº›</a:t>
            </a:fld>
            <a:endParaRPr lang="es-MX"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1143000" y="685800"/>
            <a:ext cx="4569480" cy="3426480"/>
          </a:xfrm>
          <a:prstGeom prst="rect">
            <a:avLst/>
          </a:prstGeom>
        </p:spPr>
      </p:sp>
      <p:sp>
        <p:nvSpPr>
          <p:cNvPr id="331" name="PlaceHolder 2"/>
          <p:cNvSpPr>
            <a:spLocks noGrp="1"/>
          </p:cNvSpPr>
          <p:nvPr>
            <p:ph type="body"/>
          </p:nvPr>
        </p:nvSpPr>
        <p:spPr>
          <a:xfrm>
            <a:off x="685800" y="4343400"/>
            <a:ext cx="5483880" cy="4112280"/>
          </a:xfrm>
          <a:prstGeom prst="rect">
            <a:avLst/>
          </a:prstGeom>
        </p:spPr>
        <p:txBody>
          <a:bodyPr lIns="0" tIns="0" rIns="0" bIns="0">
            <a:noAutofit/>
          </a:bodyPr>
          <a:lstStyle/>
          <a:p>
            <a:endParaRPr lang="es-MX" sz="2000" b="0" strike="noStrike" spc="-1">
              <a:latin typeface="Arial"/>
            </a:endParaRPr>
          </a:p>
        </p:txBody>
      </p:sp>
      <p:sp>
        <p:nvSpPr>
          <p:cNvPr id="332" name="CustomShape 3"/>
          <p:cNvSpPr/>
          <p:nvPr/>
        </p:nvSpPr>
        <p:spPr>
          <a:xfrm>
            <a:off x="3884760" y="8685360"/>
            <a:ext cx="296928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6E4CF2-F4E2-48F6-A4BB-BB2E999C806D}" type="slidenum">
              <a:rPr lang="es-MX" sz="1200" b="0" strike="noStrike" spc="-1">
                <a:solidFill>
                  <a:srgbClr val="000000"/>
                </a:solidFill>
                <a:latin typeface="+mn-lt"/>
                <a:ea typeface="+mn-ea"/>
              </a:rPr>
              <a:t>15</a:t>
            </a:fld>
            <a:endParaRPr lang="es-MX"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4800" cy="988200"/>
          </a:xfrm>
          <a:prstGeom prst="roundRect">
            <a:avLst>
              <a:gd name="adj" fmla="val 16667"/>
            </a:avLst>
          </a:prstGeom>
          <a:solidFill>
            <a:srgbClr val="3333B2"/>
          </a:solidFill>
          <a:ln>
            <a:solidFill>
              <a:srgbClr val="3333B2"/>
            </a:solidFill>
            <a:round/>
          </a:ln>
          <a:effectLst>
            <a:outerShdw blurRad="11430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4" name="CustomShape 5"/>
          <p:cNvSpPr/>
          <p:nvPr/>
        </p:nvSpPr>
        <p:spPr>
          <a:xfrm>
            <a:off x="4555800" y="-11880"/>
            <a:ext cx="458568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69480" cy="771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1480" cy="759600"/>
          </a:xfrm>
          <a:prstGeom prst="rect">
            <a:avLst/>
          </a:prstGeom>
          <a:gradFill rotWithShape="0">
            <a:gsLst>
              <a:gs pos="0">
                <a:srgbClr val="000000"/>
              </a:gs>
              <a:gs pos="100000">
                <a:srgbClr val="3333B2"/>
              </a:gs>
            </a:gsLst>
            <a:lin ang="10800000"/>
          </a:gradFill>
          <a:ln>
            <a:noFill/>
          </a:ln>
          <a:effectLst>
            <a:outerShdw blurRad="50800" dist="8892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580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69480" cy="789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51"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609480" y="935280"/>
            <a:ext cx="7922160" cy="83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b="0" strike="noStrike" spc="-1">
                <a:solidFill>
                  <a:srgbClr val="FFFFFF"/>
                </a:solidFill>
                <a:latin typeface="Times New Roman"/>
                <a:ea typeface="DejaVu Sans"/>
              </a:rPr>
              <a:t>Calidad del Aire</a:t>
            </a:r>
            <a:endParaRPr lang="es-MX" sz="4000" b="0" strike="noStrike" spc="-1">
              <a:latin typeface="Arial"/>
            </a:endParaRPr>
          </a:p>
        </p:txBody>
      </p:sp>
      <p:sp>
        <p:nvSpPr>
          <p:cNvPr id="95" name="CustomShape 2"/>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96" name="CustomShape 3"/>
          <p:cNvSpPr/>
          <p:nvPr/>
        </p:nvSpPr>
        <p:spPr>
          <a:xfrm>
            <a:off x="8001000" y="6492960"/>
            <a:ext cx="1140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F6902C-47B8-46EC-BFAF-8305004BB035}" type="slidenum">
              <a:rPr lang="es-MX" sz="1200" b="0" strike="noStrike" spc="-1">
                <a:solidFill>
                  <a:srgbClr val="FFFFFF"/>
                </a:solidFill>
                <a:latin typeface="Calibri"/>
                <a:ea typeface="DejaVu Sans"/>
              </a:rPr>
              <a:t>1</a:t>
            </a:fld>
            <a:endParaRPr lang="es-MX" sz="1200" b="0" strike="noStrike" spc="-1">
              <a:latin typeface="Arial"/>
            </a:endParaRPr>
          </a:p>
        </p:txBody>
      </p:sp>
      <p:sp>
        <p:nvSpPr>
          <p:cNvPr id="9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98" name="CustomShape 5"/>
          <p:cNvSpPr/>
          <p:nvPr/>
        </p:nvSpPr>
        <p:spPr>
          <a:xfrm>
            <a:off x="2843640" y="3069000"/>
            <a:ext cx="365508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600" b="0" strike="noStrike" spc="-1">
                <a:solidFill>
                  <a:srgbClr val="000000"/>
                </a:solidFill>
                <a:latin typeface="Times New Roman"/>
                <a:ea typeface="DejaVu Sans"/>
              </a:rPr>
              <a:t>Proyecto Final de Deep Learning</a:t>
            </a:r>
            <a:endParaRPr lang="es-MX" sz="1600" b="0" strike="noStrike" spc="-1">
              <a:latin typeface="Arial"/>
            </a:endParaRPr>
          </a:p>
          <a:p>
            <a:pPr algn="ctr">
              <a:lnSpc>
                <a:spcPct val="100000"/>
              </a:lnSpc>
            </a:pP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Presentan: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Jorge III Altamirano Astorga,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Luz Aurora Hernández Martínez,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Ita-Andehui Santiago Castillejos.</a:t>
            </a:r>
            <a:endParaRPr lang="es-MX"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Resultados</a:t>
            </a:r>
            <a:endParaRPr lang="es-MX" sz="3600" b="0" strike="noStrike" spc="-1">
              <a:latin typeface="Arial"/>
            </a:endParaRPr>
          </a:p>
        </p:txBody>
      </p:sp>
      <p:sp>
        <p:nvSpPr>
          <p:cNvPr id="1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A4966B-89D7-483B-A4DA-2A7FCE00D38A}" type="slidenum">
              <a:rPr lang="es-MX" sz="1200" b="0" strike="noStrike" spc="-1">
                <a:solidFill>
                  <a:srgbClr val="FFFFFF"/>
                </a:solidFill>
                <a:latin typeface="Calibri"/>
                <a:ea typeface="DejaVu Sans"/>
              </a:rPr>
              <a:t>10</a:t>
            </a:fld>
            <a:endParaRPr lang="es-MX" sz="1200" b="0" strike="noStrike" spc="-1">
              <a:latin typeface="Arial"/>
            </a:endParaRPr>
          </a:p>
        </p:txBody>
      </p:sp>
      <p:sp>
        <p:nvSpPr>
          <p:cNvPr id="1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0"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83" name="Imagen 182"/>
          <p:cNvPicPr/>
          <p:nvPr/>
        </p:nvPicPr>
        <p:blipFill>
          <a:blip r:embed="rId2"/>
          <a:stretch/>
        </p:blipFill>
        <p:spPr>
          <a:xfrm>
            <a:off x="253440" y="2016000"/>
            <a:ext cx="4137840" cy="4056480"/>
          </a:xfrm>
          <a:prstGeom prst="rect">
            <a:avLst/>
          </a:prstGeom>
          <a:ln>
            <a:noFill/>
          </a:ln>
        </p:spPr>
      </p:pic>
      <p:pic>
        <p:nvPicPr>
          <p:cNvPr id="184" name="Imagen 183"/>
          <p:cNvPicPr/>
          <p:nvPr/>
        </p:nvPicPr>
        <p:blipFill>
          <a:blip r:embed="rId3"/>
          <a:stretch/>
        </p:blipFill>
        <p:spPr>
          <a:xfrm>
            <a:off x="4752000" y="2016000"/>
            <a:ext cx="4247280" cy="41047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Logros y Siguientes Pasos</a:t>
            </a:r>
            <a:endParaRPr lang="es-MX" sz="3600" b="0" strike="noStrike" spc="-1">
              <a:latin typeface="Arial"/>
            </a:endParaRPr>
          </a:p>
        </p:txBody>
      </p:sp>
      <p:sp>
        <p:nvSpPr>
          <p:cNvPr id="18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CBE8638-9756-473A-8542-EC1D0EA4E49E}" type="slidenum">
              <a:rPr lang="es-MX" sz="1200" b="0" strike="noStrike" spc="-1">
                <a:solidFill>
                  <a:srgbClr val="FFFFFF"/>
                </a:solidFill>
                <a:latin typeface="Calibri"/>
                <a:ea typeface="DejaVu Sans"/>
              </a:rPr>
              <a:t>11</a:t>
            </a:fld>
            <a:endParaRPr lang="es-MX" sz="1200" b="0" strike="noStrike" spc="-1">
              <a:latin typeface="Arial"/>
            </a:endParaRPr>
          </a:p>
        </p:txBody>
      </p:sp>
      <p:sp>
        <p:nvSpPr>
          <p:cNvPr id="18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8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Logros: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poder predecir y es medible el desempeño modelo.</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reducir el sobreajuste.</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aprender sobre la realización de un proyecto </a:t>
            </a:r>
            <a:r>
              <a:rPr lang="es-MX" sz="2400" b="0" i="1" strike="noStrike" spc="-1" dirty="0" err="1">
                <a:solidFill>
                  <a:srgbClr val="000000"/>
                </a:solidFill>
                <a:latin typeface="Times New Roman"/>
                <a:ea typeface="DejaVu Sans"/>
              </a:rPr>
              <a:t>end-to-end</a:t>
            </a:r>
            <a:r>
              <a:rPr lang="es-MX" sz="2400" spc="-1" dirty="0">
                <a:solidFill>
                  <a:srgbClr val="000000"/>
                </a:solidFill>
                <a:latin typeface="Times New Roman"/>
                <a:ea typeface="DejaVu Sans"/>
              </a:rPr>
              <a:t>, sobre redes neuronales y las series de tiempo.</a:t>
            </a:r>
            <a:endParaRPr lang="es-MX" sz="2400" b="0" strike="noStrike" spc="-1" dirty="0">
              <a:latin typeface="Arial"/>
            </a:endParaRPr>
          </a:p>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Siguientes Pasos: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Hacer modelos más grandes y con más historia.</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Buscar cómo mejorar el desempeño con </a:t>
            </a:r>
            <a:r>
              <a:rPr lang="es-MX" sz="2400" b="0" i="1" strike="noStrike" spc="-1" dirty="0" err="1">
                <a:solidFill>
                  <a:srgbClr val="000000"/>
                </a:solidFill>
                <a:latin typeface="Times New Roman"/>
                <a:ea typeface="DejaVu Sans"/>
              </a:rPr>
              <a:t>hyper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parameter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tuning</a:t>
            </a:r>
            <a:r>
              <a:rPr lang="es-MX" sz="2400" b="0" i="1" strike="noStrike" spc="-1" dirty="0">
                <a:solidFill>
                  <a:srgbClr val="000000"/>
                </a:solidFill>
                <a:latin typeface="Times New Roman"/>
                <a:ea typeface="DejaVu Sans"/>
              </a:rPr>
              <a:t> </a:t>
            </a:r>
            <a:r>
              <a:rPr lang="es-MX" sz="2400" b="0" strike="noStrike" spc="-1" dirty="0">
                <a:solidFill>
                  <a:srgbClr val="000000"/>
                </a:solidFill>
                <a:latin typeface="Times New Roman"/>
                <a:ea typeface="DejaVu Sans"/>
              </a:rPr>
              <a:t>y la arquitectura de la red.</a:t>
            </a:r>
          </a:p>
          <a:p>
            <a:pPr marL="559620" lvl="1" indent="-342900">
              <a:lnSpc>
                <a:spcPct val="100000"/>
              </a:lnSpc>
              <a:spcBef>
                <a:spcPts val="479"/>
              </a:spcBef>
              <a:buClr>
                <a:srgbClr val="000000"/>
              </a:buClr>
              <a:buSzPct val="45000"/>
              <a:buFont typeface="Courier New" panose="02070309020205020404" pitchFamily="49" charset="0"/>
              <a:buChar char="o"/>
            </a:pPr>
            <a:r>
              <a:rPr lang="es-MX" sz="2400" spc="-1" dirty="0">
                <a:solidFill>
                  <a:srgbClr val="000000"/>
                </a:solidFill>
                <a:latin typeface="Times New Roman"/>
              </a:rPr>
              <a:t>Modificar la forma de tratamiento de las series de tiempo.</a:t>
            </a:r>
            <a:endParaRPr lang="es-MX"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Aprendizajes</a:t>
            </a:r>
            <a:endParaRPr lang="es-MX" sz="3600" b="0" strike="noStrike" spc="-1">
              <a:latin typeface="Arial"/>
            </a:endParaRPr>
          </a:p>
        </p:txBody>
      </p:sp>
      <p:sp>
        <p:nvSpPr>
          <p:cNvPr id="19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BD65DB-2C47-4452-B824-6E67A8B5C4A6}" type="slidenum">
              <a:rPr lang="es-MX" sz="1200" b="0" strike="noStrike" spc="-1">
                <a:solidFill>
                  <a:srgbClr val="FFFFFF"/>
                </a:solidFill>
                <a:latin typeface="Calibri"/>
                <a:ea typeface="DejaVu Sans"/>
              </a:rPr>
              <a:t>12</a:t>
            </a:fld>
            <a:endParaRPr lang="es-MX" sz="1200" b="0" strike="noStrike" spc="-1">
              <a:latin typeface="Arial"/>
            </a:endParaRPr>
          </a:p>
        </p:txBody>
      </p:sp>
      <p:sp>
        <p:nvSpPr>
          <p:cNvPr id="19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93"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94"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Cumplir con los principios científicos: reproducibilidad y repetibilidad.</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Nunca se debe subestimar la inversión de tiempo necesaria para limpiar, explorar, imputar, </a:t>
            </a:r>
            <a:r>
              <a:rPr lang="es-MX" sz="2200" spc="-1" dirty="0">
                <a:solidFill>
                  <a:srgbClr val="000000"/>
                </a:solidFill>
                <a:latin typeface="Times New Roman"/>
                <a:ea typeface="DejaVu Sans"/>
              </a:rPr>
              <a:t>“</a:t>
            </a:r>
            <a:r>
              <a:rPr lang="es-MX" sz="2200" b="0" strike="noStrike" spc="-1" dirty="0">
                <a:solidFill>
                  <a:srgbClr val="000000"/>
                </a:solidFill>
                <a:latin typeface="Times New Roman"/>
                <a:ea typeface="DejaVu Sans"/>
              </a:rPr>
              <a:t>corregir” y conocer los datos. </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¡Mejorar el desempeño es difícil!</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 No se debe confiar en la disponibilidad de datos externos.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Hay muchísimos recursos en Internet: buenos y malos.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Las </a:t>
            </a:r>
            <a:r>
              <a:rPr lang="es-MX" sz="2200" b="0" strike="noStrike" spc="-1" dirty="0" err="1">
                <a:solidFill>
                  <a:srgbClr val="000000"/>
                </a:solidFill>
                <a:latin typeface="Times New Roman"/>
                <a:ea typeface="DejaVu Sans"/>
              </a:rPr>
              <a:t>APIs</a:t>
            </a:r>
            <a:r>
              <a:rPr lang="es-MX" sz="2200" b="0" strike="noStrike" spc="-1" dirty="0">
                <a:solidFill>
                  <a:srgbClr val="000000"/>
                </a:solidFill>
                <a:latin typeface="Times New Roman"/>
                <a:ea typeface="DejaVu Sans"/>
              </a:rPr>
              <a:t> cambian: No tener miedo a aprender continuamente.</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Nos resultó muy útil tener un modelo </a:t>
            </a:r>
            <a:r>
              <a:rPr lang="es-MX" sz="2200" b="0" i="1" strike="noStrike" spc="-1" dirty="0" err="1">
                <a:solidFill>
                  <a:srgbClr val="000000"/>
                </a:solidFill>
                <a:latin typeface="Times New Roman"/>
                <a:ea typeface="DejaVu Sans"/>
              </a:rPr>
              <a:t>baseline</a:t>
            </a:r>
            <a:r>
              <a:rPr lang="es-MX" sz="2200" b="0" strike="noStrike" spc="-1" dirty="0">
                <a:solidFill>
                  <a:srgbClr val="000000"/>
                </a:solidFill>
                <a:latin typeface="Times New Roman"/>
                <a:ea typeface="DejaVu Sans"/>
              </a:rPr>
              <a:t>: nuestra H</a:t>
            </a:r>
            <a:r>
              <a:rPr lang="es-MX" sz="2200" b="0" strike="noStrike" spc="-1" baseline="-33000" dirty="0">
                <a:solidFill>
                  <a:srgbClr val="000000"/>
                </a:solidFill>
                <a:latin typeface="Times New Roman"/>
                <a:ea typeface="DejaVu Sans"/>
              </a:rPr>
              <a:t>0</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Tener cuidado con los detalles.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“Des-escalar” los datos nos dio una idea más clara del desempeño.</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rPr>
              <a:t>Es efectivo ir construyendo de modelos simples </a:t>
            </a:r>
            <a:r>
              <a:rPr lang="es-MX" sz="2200" b="0" strike="noStrike" spc="-1" dirty="0">
                <a:solidFill>
                  <a:srgbClr val="000000"/>
                </a:solidFill>
                <a:latin typeface="Times New Roman"/>
                <a:sym typeface="Wingdings" panose="05000000000000000000" pitchFamily="2" charset="2"/>
              </a:rPr>
              <a:t> modelos más elaborados. También probar, probar, probar.</a:t>
            </a:r>
            <a:endParaRPr lang="es-MX" sz="2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¡Gracias!</a:t>
            </a:r>
            <a:endParaRPr lang="es-MX" sz="3600" b="0" strike="noStrike" spc="-1">
              <a:latin typeface="Arial"/>
            </a:endParaRPr>
          </a:p>
        </p:txBody>
      </p:sp>
      <p:sp>
        <p:nvSpPr>
          <p:cNvPr id="19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085BB3B-2FA9-4B06-ADDD-3BF53DEAC037}" type="slidenum">
              <a:rPr lang="es-MX" sz="1200" b="0" strike="noStrike" spc="-1">
                <a:solidFill>
                  <a:srgbClr val="FFFFFF"/>
                </a:solidFill>
                <a:latin typeface="Calibri"/>
                <a:ea typeface="DejaVu Sans"/>
              </a:rPr>
              <a:t>13</a:t>
            </a:fld>
            <a:endParaRPr lang="es-MX" sz="1200" b="0" strike="noStrike" spc="-1">
              <a:latin typeface="Arial"/>
            </a:endParaRPr>
          </a:p>
        </p:txBody>
      </p:sp>
      <p:sp>
        <p:nvSpPr>
          <p:cNvPr id="197" name="CustomShape 3"/>
          <p:cNvSpPr/>
          <p:nvPr/>
        </p:nvSpPr>
        <p:spPr>
          <a:xfrm>
            <a:off x="1066680" y="3124080"/>
            <a:ext cx="7007760" cy="115596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s-MX" sz="1800" b="0" strike="noStrike" spc="-1">
              <a:latin typeface="Arial"/>
            </a:endParaRPr>
          </a:p>
          <a:p>
            <a:pPr algn="ctr">
              <a:lnSpc>
                <a:spcPct val="100000"/>
              </a:lnSpc>
            </a:pPr>
            <a:r>
              <a:rPr lang="es-MX" sz="2600" b="1" i="1" strike="noStrike" spc="-1">
                <a:solidFill>
                  <a:srgbClr val="000000"/>
                </a:solidFill>
                <a:latin typeface="Times New Roman"/>
                <a:ea typeface="DejaVu Sans"/>
              </a:rPr>
              <a:t>¿Preguntas?</a:t>
            </a:r>
            <a:endParaRPr lang="es-MX" sz="2600" b="0" strike="noStrike" spc="-1">
              <a:latin typeface="Arial"/>
            </a:endParaRPr>
          </a:p>
          <a:p>
            <a:pPr algn="ctr">
              <a:lnSpc>
                <a:spcPct val="100000"/>
              </a:lnSpc>
            </a:pPr>
            <a:endParaRPr lang="es-MX" sz="2600" b="0" strike="noStrike" spc="-1">
              <a:latin typeface="Arial"/>
            </a:endParaRPr>
          </a:p>
        </p:txBody>
      </p:sp>
      <p:sp>
        <p:nvSpPr>
          <p:cNvPr id="198"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CustomShape 1"/>
          <p:cNvSpPr/>
          <p:nvPr/>
        </p:nvSpPr>
        <p:spPr>
          <a:xfrm>
            <a:off x="304920" y="1752480"/>
            <a:ext cx="8379360" cy="4371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endParaRPr lang="es-MX" sz="18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Introducción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Trabajo relacionado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Solución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Resultado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Conclusión</a:t>
            </a:r>
            <a:endParaRPr lang="es-MX" sz="3200" b="0" strike="noStrike" spc="-1">
              <a:latin typeface="Arial"/>
            </a:endParaRPr>
          </a:p>
          <a:p>
            <a:pPr>
              <a:lnSpc>
                <a:spcPct val="100000"/>
              </a:lnSpc>
              <a:spcBef>
                <a:spcPts val="641"/>
              </a:spcBef>
            </a:pPr>
            <a:endParaRPr lang="es-MX" sz="3200" b="0" strike="noStrike" spc="-1">
              <a:latin typeface="Arial"/>
            </a:endParaRPr>
          </a:p>
        </p:txBody>
      </p:sp>
      <p:sp>
        <p:nvSpPr>
          <p:cNvPr id="200" name="CustomShape 2"/>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000" b="0" strike="noStrike" spc="-1">
                <a:solidFill>
                  <a:srgbClr val="FFFFFF"/>
                </a:solidFill>
                <a:latin typeface="Times New Roman"/>
                <a:ea typeface="DejaVu Sans"/>
              </a:rPr>
              <a:t>Índice</a:t>
            </a:r>
            <a:endParaRPr lang="es-MX" sz="4000" b="0" strike="noStrike" spc="-1">
              <a:latin typeface="Arial"/>
            </a:endParaRPr>
          </a:p>
        </p:txBody>
      </p:sp>
      <p:sp>
        <p:nvSpPr>
          <p:cNvPr id="20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82F123-0C00-457B-AC10-295B6F2042EF}" type="slidenum">
              <a:rPr lang="es-MX" sz="1200" b="0" strike="noStrike" spc="-1">
                <a:solidFill>
                  <a:srgbClr val="FFFFFF"/>
                </a:solidFill>
                <a:latin typeface="Calibri"/>
                <a:ea typeface="DejaVu Sans"/>
              </a:rPr>
              <a:t>14</a:t>
            </a:fld>
            <a:endParaRPr lang="es-MX" sz="1200" b="0" strike="noStrike" spc="-1">
              <a:latin typeface="Arial"/>
            </a:endParaRPr>
          </a:p>
        </p:txBody>
      </p:sp>
      <p:sp>
        <p:nvSpPr>
          <p:cNvPr id="20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400" b="0" strike="noStrike" spc="-1">
                <a:solidFill>
                  <a:srgbClr val="FFFFFF"/>
                </a:solidFill>
                <a:latin typeface="Times New Roman"/>
                <a:ea typeface="DejaVu Sans"/>
              </a:rPr>
              <a:t>Introducción</a:t>
            </a:r>
            <a:endParaRPr lang="es-MX" sz="4400" b="0" strike="noStrike" spc="-1">
              <a:latin typeface="Arial"/>
            </a:endParaRPr>
          </a:p>
        </p:txBody>
      </p:sp>
      <p:sp>
        <p:nvSpPr>
          <p:cNvPr id="20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253F98E-A9BB-4222-BC55-7D92E6985973}" type="slidenum">
              <a:rPr lang="es-MX" sz="1200" b="0" strike="noStrike" spc="-1">
                <a:solidFill>
                  <a:srgbClr val="FFFFFF"/>
                </a:solidFill>
                <a:latin typeface="Calibri"/>
                <a:ea typeface="DejaVu Sans"/>
              </a:rPr>
              <a:t>15</a:t>
            </a:fld>
            <a:endParaRPr lang="es-MX" sz="1200" b="0" strike="noStrike" spc="-1">
              <a:latin typeface="Arial"/>
            </a:endParaRPr>
          </a:p>
        </p:txBody>
      </p:sp>
      <p:sp>
        <p:nvSpPr>
          <p:cNvPr id="206" name="CustomShape 3"/>
          <p:cNvSpPr/>
          <p:nvPr/>
        </p:nvSpPr>
        <p:spPr>
          <a:xfrm>
            <a:off x="609480" y="1905120"/>
            <a:ext cx="8227080" cy="295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MX" sz="1800" b="0" strike="noStrike" spc="-1">
              <a:latin typeface="Arial"/>
            </a:endParaRPr>
          </a:p>
          <a:p>
            <a:pPr>
              <a:lnSpc>
                <a:spcPct val="100000"/>
              </a:lnSpc>
            </a:pPr>
            <a:endParaRPr lang="es-MX" sz="1800" b="0" strike="noStrike" spc="-1">
              <a:latin typeface="Arial"/>
            </a:endParaRPr>
          </a:p>
          <a:p>
            <a:pPr>
              <a:lnSpc>
                <a:spcPct val="100000"/>
              </a:lnSpc>
            </a:pPr>
            <a:r>
              <a:rPr lang="es-MX" sz="3200" b="0" strike="noStrike" spc="-1">
                <a:solidFill>
                  <a:srgbClr val="000000"/>
                </a:solidFill>
                <a:latin typeface="Times New Roman"/>
                <a:ea typeface="DejaVu Sans"/>
              </a:rPr>
              <a:t>Esta sección se divide en:</a:t>
            </a:r>
            <a:endParaRPr lang="es-MX" sz="32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Fuentes de datos del prospecto</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Problemáticas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Variables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EDA</a:t>
            </a:r>
            <a:endParaRPr lang="es-MX" sz="2400" b="0" strike="noStrike" spc="-1">
              <a:latin typeface="Arial"/>
            </a:endParaRPr>
          </a:p>
          <a:p>
            <a:pPr>
              <a:lnSpc>
                <a:spcPct val="100000"/>
              </a:lnSpc>
            </a:pPr>
            <a:r>
              <a:rPr lang="es-MX" sz="2400" b="0" strike="noStrike" spc="-1">
                <a:solidFill>
                  <a:srgbClr val="000000"/>
                </a:solidFill>
                <a:latin typeface="Times New Roman"/>
                <a:ea typeface="DejaVu Sans"/>
              </a:rPr>
              <a:t>                </a:t>
            </a:r>
            <a:endParaRPr lang="es-MX" sz="2400" b="0" strike="noStrike" spc="-1">
              <a:latin typeface="Arial"/>
            </a:endParaRPr>
          </a:p>
        </p:txBody>
      </p:sp>
      <p:sp>
        <p:nvSpPr>
          <p:cNvPr id="20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Tenemos los siguientes de fuentes de datos: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Sensor Bosch BME680: contamos aproximadamente con más de 2 millones de registros con lecturas del sensor cada 3 segundos.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Abiertos de la Calidad del Aire del Gobierno de la Ciudad de México: datos por hora de las estaciones de monitoreo del Gobierno.</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 otras estaciones meteorológicas de la Ciudad.</a:t>
            </a:r>
            <a:endParaRPr lang="es-MX" sz="2400" b="0" strike="noStrike" spc="-1">
              <a:latin typeface="Arial"/>
            </a:endParaRPr>
          </a:p>
        </p:txBody>
      </p:sp>
      <p:sp>
        <p:nvSpPr>
          <p:cNvPr id="21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21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8D2C54-3AE5-4A3B-8D77-63BB96644E35}" type="slidenum">
              <a:rPr lang="es-MX" sz="1200" b="0" strike="noStrike" spc="-1">
                <a:solidFill>
                  <a:srgbClr val="FFFFFF"/>
                </a:solidFill>
                <a:latin typeface="Calibri"/>
                <a:ea typeface="DejaVu Sans"/>
              </a:rPr>
              <a:t>16</a:t>
            </a:fld>
            <a:endParaRPr lang="es-MX" sz="1200" b="0" strike="noStrike" spc="-1">
              <a:latin typeface="Arial"/>
            </a:endParaRPr>
          </a:p>
        </p:txBody>
      </p:sp>
      <p:sp>
        <p:nvSpPr>
          <p:cNvPr id="21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del Gobierno: no se actualiza de manera constante.</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meteorológicos de terceros: Tienen costo.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Precisión y manipulación de los datos de nuestras fuentes de datos.</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Estabilidad y precisión de la toma de registros en el sensor. Tuvimos interrupciones del suministro eléctrico.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Algoritmo cerrado del sensor para convertir de la variable gasResistance a la variable IAQ; el cual es cerrado.</a:t>
            </a:r>
            <a:endParaRPr lang="es-MX" sz="2400" b="0" strike="noStrike" spc="-1">
              <a:latin typeface="Arial"/>
            </a:endParaRPr>
          </a:p>
        </p:txBody>
      </p:sp>
      <p:sp>
        <p:nvSpPr>
          <p:cNvPr id="21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Problemáticas</a:t>
            </a:r>
            <a:endParaRPr lang="es-MX" sz="2800" b="0" strike="noStrike" spc="-1">
              <a:latin typeface="Arial"/>
            </a:endParaRPr>
          </a:p>
        </p:txBody>
      </p:sp>
      <p:sp>
        <p:nvSpPr>
          <p:cNvPr id="21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3DFF33-14F7-45EC-9C17-6FC23618E5DF}" type="slidenum">
              <a:rPr lang="es-MX" sz="1200" b="0" strike="noStrike" spc="-1">
                <a:solidFill>
                  <a:srgbClr val="FFFFFF"/>
                </a:solidFill>
                <a:latin typeface="Calibri"/>
                <a:ea typeface="DejaVu Sans"/>
              </a:rPr>
              <a:t>17</a:t>
            </a:fld>
            <a:endParaRPr lang="es-MX" sz="1200" b="0" strike="noStrike" spc="-1">
              <a:latin typeface="Arial"/>
            </a:endParaRPr>
          </a:p>
        </p:txBody>
      </p:sp>
      <p:sp>
        <p:nvSpPr>
          <p:cNvPr id="21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 name="CustomShape 1"/>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IAQ</a:t>
            </a:r>
            <a:r>
              <a:rPr lang="es-MX" sz="2000" b="0" i="1" strike="noStrike" spc="-1">
                <a:solidFill>
                  <a:srgbClr val="000000"/>
                </a:solidFill>
                <a:latin typeface="Times New Roman"/>
                <a:ea typeface="DejaVu Sans"/>
              </a:rPr>
              <a:t>: variable numérica medida en el índice de calidad del aire americano en interior con una resolución de 1 IAQ. La precisión del sensor variable que no excede 5% se guarda en una variable independiente.</a:t>
            </a:r>
            <a:endParaRPr lang="es-MX" sz="2000" b="0" strike="noStrike" spc="-1">
              <a:latin typeface="Arial"/>
            </a:endParaRPr>
          </a:p>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Resistencia del Gas</a:t>
            </a:r>
            <a:r>
              <a:rPr lang="es-MX" sz="2000" b="0" i="1" strike="noStrike" spc="-1">
                <a:solidFill>
                  <a:srgbClr val="000000"/>
                </a:solidFill>
                <a:latin typeface="Times New Roman"/>
                <a:ea typeface="DejaVu Sans"/>
              </a:rPr>
              <a:t>: variable numérica de la resistencia eléctrica opuesta al elemento sensible del sensor medida en Ohms. </a:t>
            </a:r>
            <a:endParaRPr lang="es-MX" sz="2000" b="0" strike="noStrike" spc="-1">
              <a:latin typeface="Arial"/>
            </a:endParaRPr>
          </a:p>
        </p:txBody>
      </p:sp>
      <p:sp>
        <p:nvSpPr>
          <p:cNvPr id="22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a Predecir.</a:t>
            </a:r>
            <a:endParaRPr lang="es-MX" sz="2800" b="0" strike="noStrike" spc="-1">
              <a:latin typeface="Arial"/>
            </a:endParaRPr>
          </a:p>
        </p:txBody>
      </p:sp>
      <p:sp>
        <p:nvSpPr>
          <p:cNvPr id="22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7232ED-BB22-44E2-A816-01949712B28B}" type="slidenum">
              <a:rPr lang="es-MX" sz="1200" b="0" strike="noStrike" spc="-1">
                <a:solidFill>
                  <a:srgbClr val="FFFFFF"/>
                </a:solidFill>
                <a:latin typeface="Calibri"/>
                <a:ea typeface="DejaVu Sans"/>
              </a:rPr>
              <a:t>18</a:t>
            </a:fld>
            <a:endParaRPr lang="es-MX" sz="1200" b="0" strike="noStrike" spc="-1">
              <a:latin typeface="Arial"/>
            </a:endParaRPr>
          </a:p>
        </p:txBody>
      </p:sp>
      <p:sp>
        <p:nvSpPr>
          <p:cNvPr id="22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00"/>
              </a:spcBef>
              <a:buSzPct val="100101"/>
              <a:buBlip>
                <a:blip r:embed="rId3"/>
              </a:buBlip>
            </a:pPr>
            <a:r>
              <a:rPr lang="es-MX" sz="2000" b="1" i="1" strike="noStrike" spc="-1">
                <a:solidFill>
                  <a:srgbClr val="000000"/>
                </a:solidFill>
                <a:latin typeface="Times New Roman"/>
                <a:ea typeface="DejaVu Sans"/>
              </a:rPr>
              <a:t>Fecha y hora</a:t>
            </a:r>
            <a:r>
              <a:rPr lang="es-MX" sz="2000" b="0" i="1" strike="noStrike" spc="-1">
                <a:solidFill>
                  <a:srgbClr val="000000"/>
                </a:solidFill>
                <a:latin typeface="Times New Roman"/>
                <a:ea typeface="DejaVu Sans"/>
              </a:rPr>
              <a:t>: variable numérica basado en UNIX/POSIX epoch que denota el tiempo desde el 01/01/1970 00:00:00.0 UTC. El tiempo está sincronizado por NTP al Centro Nacional de Metrología de México (Hora Oficial del País).</a:t>
            </a:r>
            <a:endParaRPr lang="es-MX" sz="2000" b="0" strike="noStrike" spc="-1">
              <a:latin typeface="Arial"/>
            </a:endParaRPr>
          </a:p>
          <a:p>
            <a:pPr>
              <a:lnSpc>
                <a:spcPct val="100000"/>
              </a:lnSpc>
              <a:spcBef>
                <a:spcPts val="479"/>
              </a:spcBef>
            </a:pPr>
            <a:endParaRPr lang="es-MX" sz="2000" b="0" strike="noStrike" spc="-1">
              <a:latin typeface="Arial"/>
            </a:endParaRPr>
          </a:p>
        </p:txBody>
      </p:sp>
      <p:sp>
        <p:nvSpPr>
          <p:cNvPr id="22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Predictoras.</a:t>
            </a:r>
            <a:endParaRPr lang="es-MX" sz="2800" b="0" strike="noStrike" spc="-1">
              <a:latin typeface="Arial"/>
            </a:endParaRPr>
          </a:p>
        </p:txBody>
      </p:sp>
      <p:sp>
        <p:nvSpPr>
          <p:cNvPr id="22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72AB5D-80D9-4DB5-B9D6-01682E69F9AA}" type="slidenum">
              <a:rPr lang="es-MX" sz="1200" b="0" strike="noStrike" spc="-1">
                <a:solidFill>
                  <a:srgbClr val="FFFFFF"/>
                </a:solidFill>
                <a:latin typeface="Calibri"/>
                <a:ea typeface="DejaVu Sans"/>
              </a:rPr>
              <a:t>19</a:t>
            </a:fld>
            <a:endParaRPr lang="es-MX" sz="1200" b="0" strike="noStrike" spc="-1">
              <a:latin typeface="Arial"/>
            </a:endParaRPr>
          </a:p>
        </p:txBody>
      </p:sp>
      <p:sp>
        <p:nvSpPr>
          <p:cNvPr id="22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2</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03" name="Table 5"/>
          <p:cNvGraphicFramePr/>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216000" indent="-214200">
                        <a:lnSpc>
                          <a:spcPct val="100000"/>
                        </a:lnSpc>
                        <a:buClr>
                          <a:srgbClr val="000000"/>
                        </a:buClr>
                        <a:buSzPct val="45000"/>
                        <a:buFont typeface="Wingdings" charset="2"/>
                        <a:buChar char=""/>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Cada 60 segundos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Resistencia del Gas</a:t>
            </a:r>
            <a:r>
              <a:rPr lang="es-MX" sz="2400" b="0" i="1" strike="noStrike" spc="-1">
                <a:solidFill>
                  <a:srgbClr val="000000"/>
                </a:solidFill>
                <a:latin typeface="Times New Roman"/>
                <a:ea typeface="DejaVu Sans"/>
              </a:rPr>
              <a:t>: variable numérica de la resistencia eléctrica opuesta al elemento sensible del sensor medida en Ohms.</a:t>
            </a:r>
            <a:endParaRPr lang="es-MX" sz="2400" b="0" strike="noStrike" spc="-1">
              <a:latin typeface="Arial"/>
            </a:endParaRPr>
          </a:p>
        </p:txBody>
      </p:sp>
      <p:sp>
        <p:nvSpPr>
          <p:cNvPr id="23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de Interés</a:t>
            </a:r>
            <a:endParaRPr lang="es-MX" sz="2800" b="0" strike="noStrike" spc="-1">
              <a:latin typeface="Arial"/>
            </a:endParaRPr>
          </a:p>
        </p:txBody>
      </p:sp>
      <p:sp>
        <p:nvSpPr>
          <p:cNvPr id="23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FBDA1A-CC87-4A19-821C-23FDA36C97F8}" type="slidenum">
              <a:rPr lang="es-MX" sz="1200" b="0" strike="noStrike" spc="-1">
                <a:solidFill>
                  <a:srgbClr val="FFFFFF"/>
                </a:solidFill>
                <a:latin typeface="Calibri"/>
                <a:ea typeface="DejaVu Sans"/>
              </a:rPr>
              <a:t>20</a:t>
            </a:fld>
            <a:endParaRPr lang="es-MX" sz="1200" b="0" strike="noStrike" spc="-1">
              <a:latin typeface="Arial"/>
            </a:endParaRPr>
          </a:p>
        </p:txBody>
      </p:sp>
      <p:sp>
        <p:nvSpPr>
          <p:cNvPr id="23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3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D8D2660-B6C0-4237-B6D4-CC340BD8B6E7}" type="slidenum">
              <a:rPr lang="es-MX" sz="1200" b="0" strike="noStrike" spc="-1">
                <a:solidFill>
                  <a:srgbClr val="FFFFFF"/>
                </a:solidFill>
                <a:latin typeface="Calibri"/>
                <a:ea typeface="DejaVu Sans"/>
              </a:rPr>
              <a:t>21</a:t>
            </a:fld>
            <a:endParaRPr lang="es-MX" sz="1200" b="0" strike="noStrike" spc="-1">
              <a:latin typeface="Arial"/>
            </a:endParaRPr>
          </a:p>
        </p:txBody>
      </p:sp>
      <p:sp>
        <p:nvSpPr>
          <p:cNvPr id="23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38" name="Picture 2"/>
          <p:cNvPicPr/>
          <p:nvPr/>
        </p:nvPicPr>
        <p:blipFill>
          <a:blip r:embed="rId2"/>
          <a:stretch/>
        </p:blipFill>
        <p:spPr>
          <a:xfrm>
            <a:off x="1288440" y="1730520"/>
            <a:ext cx="6365880" cy="4553640"/>
          </a:xfrm>
          <a:prstGeom prst="rect">
            <a:avLst/>
          </a:prstGeom>
          <a:ln w="936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8F6AD6D-B889-45AD-B72D-7B7A0C3F6E75}" type="slidenum">
              <a:rPr lang="es-MX" sz="1200" b="0" strike="noStrike" spc="-1">
                <a:solidFill>
                  <a:srgbClr val="FFFFFF"/>
                </a:solidFill>
                <a:latin typeface="Calibri"/>
                <a:ea typeface="DejaVu Sans"/>
              </a:rPr>
              <a:t>22</a:t>
            </a:fld>
            <a:endParaRPr lang="es-MX" sz="1200" b="0" strike="noStrike" spc="-1">
              <a:latin typeface="Arial"/>
            </a:endParaRPr>
          </a:p>
        </p:txBody>
      </p:sp>
      <p:sp>
        <p:nvSpPr>
          <p:cNvPr id="24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3" name="Picture 4"/>
          <p:cNvPicPr/>
          <p:nvPr/>
        </p:nvPicPr>
        <p:blipFill>
          <a:blip r:embed="rId2"/>
          <a:stretch/>
        </p:blipFill>
        <p:spPr>
          <a:xfrm>
            <a:off x="1173240" y="1752480"/>
            <a:ext cx="6642360" cy="4371120"/>
          </a:xfrm>
          <a:prstGeom prst="rect">
            <a:avLst/>
          </a:prstGeom>
          <a:ln w="936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CC8DBF-0CA5-4F0B-9EF2-0E1D7DE7620A}" type="slidenum">
              <a:rPr lang="es-MX" sz="1200" b="0" strike="noStrike" spc="-1">
                <a:solidFill>
                  <a:srgbClr val="FFFFFF"/>
                </a:solidFill>
                <a:latin typeface="Calibri"/>
                <a:ea typeface="DejaVu Sans"/>
              </a:rPr>
              <a:t>23</a:t>
            </a:fld>
            <a:endParaRPr lang="es-MX" sz="1200" b="0" strike="noStrike" spc="-1">
              <a:latin typeface="Arial"/>
            </a:endParaRPr>
          </a:p>
        </p:txBody>
      </p:sp>
      <p:sp>
        <p:nvSpPr>
          <p:cNvPr id="24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8" name="Picture 4"/>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031F0F-8C0B-4373-B378-61BC3C7893B4}" type="slidenum">
              <a:rPr lang="es-MX" sz="1200" b="0" strike="noStrike" spc="-1">
                <a:solidFill>
                  <a:srgbClr val="FFFFFF"/>
                </a:solidFill>
                <a:latin typeface="Calibri"/>
                <a:ea typeface="DejaVu Sans"/>
              </a:rPr>
              <a:t>24</a:t>
            </a:fld>
            <a:endParaRPr lang="es-MX" sz="1200" b="0" strike="noStrike" spc="-1">
              <a:latin typeface="Arial"/>
            </a:endParaRPr>
          </a:p>
        </p:txBody>
      </p:sp>
      <p:sp>
        <p:nvSpPr>
          <p:cNvPr id="25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3" name="Picture 2"/>
          <p:cNvPicPr/>
          <p:nvPr/>
        </p:nvPicPr>
        <p:blipFill>
          <a:blip r:embed="rId2"/>
          <a:stretch/>
        </p:blipFill>
        <p:spPr>
          <a:xfrm>
            <a:off x="1511280" y="1767600"/>
            <a:ext cx="5966640" cy="4340880"/>
          </a:xfrm>
          <a:prstGeom prst="rect">
            <a:avLst/>
          </a:prstGeom>
          <a:ln w="936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741898-8978-4E4F-BE39-D82D720EDB5E}" type="slidenum">
              <a:rPr lang="es-MX" sz="1200" b="0" strike="noStrike" spc="-1">
                <a:solidFill>
                  <a:srgbClr val="FFFFFF"/>
                </a:solidFill>
                <a:latin typeface="Calibri"/>
                <a:ea typeface="DejaVu Sans"/>
              </a:rPr>
              <a:t>25</a:t>
            </a:fld>
            <a:endParaRPr lang="es-MX" sz="1200" b="0" strike="noStrike" spc="-1">
              <a:latin typeface="Arial"/>
            </a:endParaRPr>
          </a:p>
        </p:txBody>
      </p:sp>
      <p:sp>
        <p:nvSpPr>
          <p:cNvPr id="25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8" name="Picture 2"/>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6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977CB5-3BC4-4EBB-A45C-036458C73BD8}" type="slidenum">
              <a:rPr lang="es-MX" sz="1200" b="0" strike="noStrike" spc="-1">
                <a:solidFill>
                  <a:srgbClr val="FFFFFF"/>
                </a:solidFill>
                <a:latin typeface="Calibri"/>
                <a:ea typeface="DejaVu Sans"/>
              </a:rPr>
              <a:t>26</a:t>
            </a:fld>
            <a:endParaRPr lang="es-MX" sz="1200" b="0" strike="noStrike" spc="-1">
              <a:latin typeface="Arial"/>
            </a:endParaRPr>
          </a:p>
        </p:txBody>
      </p:sp>
      <p:sp>
        <p:nvSpPr>
          <p:cNvPr id="26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63" name="Picture 2"/>
          <p:cNvPicPr/>
          <p:nvPr/>
        </p:nvPicPr>
        <p:blipFill>
          <a:blip r:embed="rId2"/>
          <a:stretch/>
        </p:blipFill>
        <p:spPr>
          <a:xfrm>
            <a:off x="1542960" y="1767600"/>
            <a:ext cx="5902920" cy="4340880"/>
          </a:xfrm>
          <a:prstGeom prst="rect">
            <a:avLst/>
          </a:prstGeom>
          <a:ln w="936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26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75D453-2B19-4649-A3F1-C229915DBE66}" type="slidenum">
              <a:rPr lang="es-MX" sz="1200" b="0" strike="noStrike" spc="-1">
                <a:solidFill>
                  <a:srgbClr val="FFFFFF"/>
                </a:solidFill>
                <a:latin typeface="Calibri"/>
                <a:ea typeface="DejaVu Sans"/>
              </a:rPr>
              <a:t>27</a:t>
            </a:fld>
            <a:endParaRPr lang="es-MX" sz="1200" b="0" strike="noStrike" spc="-1">
              <a:latin typeface="Arial"/>
            </a:endParaRPr>
          </a:p>
        </p:txBody>
      </p:sp>
      <p:sp>
        <p:nvSpPr>
          <p:cNvPr id="26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6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El beneficio de usar </a:t>
            </a:r>
            <a:r>
              <a:rPr lang="es-MX" sz="2400" b="1" i="1" strike="noStrike" spc="-1">
                <a:solidFill>
                  <a:srgbClr val="000000"/>
                </a:solidFill>
                <a:latin typeface="Times New Roman"/>
                <a:ea typeface="DejaVu Sans"/>
              </a:rPr>
              <a:t>CNN-1D</a:t>
            </a:r>
            <a:r>
              <a:rPr lang="es-MX" sz="2400" b="0" i="1" strike="noStrike" spc="-1">
                <a:solidFill>
                  <a:srgbClr val="000000"/>
                </a:solidFill>
                <a:latin typeface="Times New Roman"/>
                <a:ea typeface="DejaVu Sans"/>
              </a:rPr>
              <a:t> para la clasificación de secuencias es que pueden aprender directamente de los datos de series de tiempo sin procesar y, a su vez, no requieren experiencia en el dominio para diseñar manualmente las características de entrada. El modelo aprendió una representación interna de los datos de la serie temporal y logró el mejor rendimiento comparable al de los modelos que se ajustan a una versión del conjunto de datos con características diseñadas.</a:t>
            </a:r>
            <a:endParaRPr lang="es-MX" sz="2400" b="0" strike="noStrike" spc="-1">
              <a:latin typeface="Arial"/>
            </a:endParaRPr>
          </a:p>
          <a:p>
            <a:pPr>
              <a:lnSpc>
                <a:spcPct val="100000"/>
              </a:lnSpc>
              <a:spcBef>
                <a:spcPts val="479"/>
              </a:spcBef>
            </a:pPr>
            <a:r>
              <a:rPr lang="es-MX" sz="2400" b="0" i="1" strike="noStrike" spc="-1">
                <a:solidFill>
                  <a:srgbClr val="000000"/>
                </a:solidFill>
                <a:latin typeface="Times New Roman"/>
                <a:ea typeface="DejaVu Sans"/>
              </a:rPr>
              <a:t>La idea clave en el modelado del </a:t>
            </a:r>
            <a:r>
              <a:rPr lang="es-MX" sz="2400" b="1" i="1" strike="noStrike" spc="-1">
                <a:solidFill>
                  <a:srgbClr val="000000"/>
                </a:solidFill>
                <a:latin typeface="Times New Roman"/>
                <a:ea typeface="DejaVu Sans"/>
              </a:rPr>
              <a:t>DNN</a:t>
            </a:r>
            <a:r>
              <a:rPr lang="es-MX" sz="2400" b="0" i="1" strike="noStrike" spc="-1">
                <a:solidFill>
                  <a:srgbClr val="000000"/>
                </a:solidFill>
                <a:latin typeface="Times New Roman"/>
                <a:ea typeface="DejaVu Sans"/>
              </a:rPr>
              <a:t>: consideramos series de tiempo como modelo lineal: {X (i)… X (i + t)} ~ Y (i + t + 1). Usamos la series de tiempo de entrada de t pasos para predecir el siguiente paso, que es Y (i + t + 1).</a:t>
            </a:r>
            <a:endParaRPr lang="es-MX" sz="2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 datos SINAICA</a:t>
            </a:r>
            <a:endParaRPr lang="es-MX" sz="2800" b="0" strike="noStrike" spc="-1">
              <a:latin typeface="Arial"/>
            </a:endParaRPr>
          </a:p>
        </p:txBody>
      </p:sp>
      <p:sp>
        <p:nvSpPr>
          <p:cNvPr id="27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C886369-8F23-4599-88D6-E88084D2F2B0}" type="slidenum">
              <a:rPr lang="es-MX" sz="1200" b="0" strike="noStrike" spc="-1">
                <a:solidFill>
                  <a:srgbClr val="FFFFFF"/>
                </a:solidFill>
                <a:latin typeface="Calibri"/>
                <a:ea typeface="DejaVu Sans"/>
              </a:rPr>
              <a:t>28</a:t>
            </a:fld>
            <a:endParaRPr lang="es-MX" sz="1200" b="0" strike="noStrike" spc="-1">
              <a:latin typeface="Arial"/>
            </a:endParaRPr>
          </a:p>
        </p:txBody>
      </p:sp>
      <p:sp>
        <p:nvSpPr>
          <p:cNvPr id="27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73" name="Picture 2"/>
          <p:cNvPicPr/>
          <p:nvPr/>
        </p:nvPicPr>
        <p:blipFill>
          <a:blip r:embed="rId2"/>
          <a:stretch/>
        </p:blipFill>
        <p:spPr>
          <a:xfrm>
            <a:off x="2124000" y="1721880"/>
            <a:ext cx="5681880" cy="44946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Trabajo relacionado</a:t>
            </a:r>
            <a:endParaRPr lang="es-MX" sz="3600" b="0" strike="noStrike" spc="-1">
              <a:latin typeface="Arial"/>
            </a:endParaRPr>
          </a:p>
        </p:txBody>
      </p:sp>
      <p:sp>
        <p:nvSpPr>
          <p:cNvPr id="27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48A888D-C2EC-4F49-8D63-FD469EEC9EE6}" type="slidenum">
              <a:rPr lang="es-MX" sz="1200" b="0" strike="noStrike" spc="-1">
                <a:solidFill>
                  <a:srgbClr val="FFFFFF"/>
                </a:solidFill>
                <a:latin typeface="Calibri"/>
                <a:ea typeface="DejaVu Sans"/>
              </a:rPr>
              <a:t>29</a:t>
            </a:fld>
            <a:endParaRPr lang="es-MX" sz="1200" b="0" strike="noStrike" spc="-1">
              <a:latin typeface="Arial"/>
            </a:endParaRPr>
          </a:p>
        </p:txBody>
      </p:sp>
      <p:sp>
        <p:nvSpPr>
          <p:cNvPr id="27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7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i="1" strike="noStrike" spc="-1">
                <a:solidFill>
                  <a:srgbClr val="000000"/>
                </a:solidFill>
                <a:latin typeface="Times New Roman"/>
                <a:ea typeface="DejaVu Sans"/>
              </a:rPr>
              <a:t>Hemos realizado algunos trabajos previos (1) y buscado artículos relacionados que describimos a continuación:</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Examen final para la materia de "Modelos de Gran Escala" con la Prof. Liliana Millán, donde se estudiaron la relación de las estaciones de biciletas "Ecobici" con la calidad del aire en las inmediaciones.</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Development of indoor environmental index: Air quality index and thermal comfort index. Referido en la bibliografía.</a:t>
            </a:r>
            <a:endParaRPr lang="es-MX"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a:t>
            </a:r>
            <a:endParaRPr lang="es-MX" sz="2800" b="0" strike="noStrike" spc="-1">
              <a:latin typeface="Arial"/>
            </a:endParaRPr>
          </a:p>
        </p:txBody>
      </p:sp>
      <p:sp>
        <p:nvSpPr>
          <p:cNvPr id="10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13D064-AB01-49F0-A2AF-A2E9111F7320}" type="slidenum">
              <a:rPr lang="es-MX" sz="1200" b="0" strike="noStrike" spc="-1">
                <a:solidFill>
                  <a:srgbClr val="FFFFFF"/>
                </a:solidFill>
                <a:latin typeface="Calibri"/>
                <a:ea typeface="DejaVu Sans"/>
              </a:rPr>
              <a:t>3</a:t>
            </a:fld>
            <a:endParaRPr lang="es-MX" sz="1200" b="0" strike="noStrike" spc="-1">
              <a:latin typeface="Arial"/>
            </a:endParaRPr>
          </a:p>
        </p:txBody>
      </p:sp>
      <p:sp>
        <p:nvSpPr>
          <p:cNvPr id="10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10" name="Table 5"/>
          <p:cNvGraphicFramePr/>
          <p:nvPr>
            <p:extLst>
              <p:ext uri="{D42A27DB-BD31-4B8C-83A1-F6EECF244321}">
                <p14:modId xmlns:p14="http://schemas.microsoft.com/office/powerpoint/2010/main" val="1752053645"/>
              </p:ext>
            </p:extLst>
          </p:nvPr>
        </p:nvGraphicFramePr>
        <p:xfrm>
          <a:off x="1080000" y="1692000"/>
          <a:ext cx="7919280" cy="4702450"/>
        </p:xfrm>
        <a:graphic>
          <a:graphicData uri="http://schemas.openxmlformats.org/drawingml/2006/table">
            <a:tbl>
              <a:tblPr/>
              <a:tblGrid>
                <a:gridCol w="1644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1341180">
                  <a:extLst>
                    <a:ext uri="{9D8B030D-6E8A-4147-A177-3AD203B41FA5}">
                      <a16:colId xmlns:a16="http://schemas.microsoft.com/office/drawing/2014/main" val="20003"/>
                    </a:ext>
                  </a:extLst>
                </a:gridCol>
              </a:tblGrid>
              <a:tr h="628535">
                <a:tc>
                  <a:txBody>
                    <a:bodyPr/>
                    <a:lstStyle/>
                    <a:p>
                      <a:r>
                        <a:rPr lang="es-MX" b="1" dirty="0"/>
                        <a:t>Fuentes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Variable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Rango de Valores</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dirty="0">
                          <a:latin typeface="Arial"/>
                        </a:rPr>
                        <a:t>Tipo de </a:t>
                      </a:r>
                    </a:p>
                    <a:p>
                      <a:pPr>
                        <a:lnSpc>
                          <a:spcPct val="100000"/>
                        </a:lnSpc>
                      </a:pPr>
                      <a:r>
                        <a:rPr lang="es-MX" sz="1800" b="1" strike="noStrike" spc="-1" dirty="0">
                          <a:latin typeface="Arial"/>
                        </a:rPr>
                        <a:t>Variable</a:t>
                      </a:r>
                      <a:endParaRPr lang="es-MX"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Temperatura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-40C a 85C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Humedad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10% a 95%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Presión Atmosférica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300 hPa - 1100 hPa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Fechas y Hora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12/02/2021 - 24/04/2021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Contaminantes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ppm principalmente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Discreta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Resistencia del Gas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0 </a:t>
                      </a:r>
                      <a:r>
                        <a:rPr lang="es-MX" sz="1800" b="0" strike="noStrike" spc="-1" dirty="0" err="1">
                          <a:latin typeface="Arial"/>
                        </a:rPr>
                        <a:t>Ohms</a:t>
                      </a:r>
                      <a:r>
                        <a:rPr lang="es-MX" sz="1800" b="0" strike="noStrike" spc="-1" dirty="0">
                          <a:latin typeface="Arial"/>
                        </a:rPr>
                        <a:t> - 3 Mega </a:t>
                      </a:r>
                      <a:r>
                        <a:rPr lang="es-MX" sz="1800" b="0" strike="noStrike" spc="-1" dirty="0" err="1">
                          <a:latin typeface="Arial"/>
                        </a:rPr>
                        <a:t>Ohms</a:t>
                      </a:r>
                      <a:endParaRPr lang="es-MX" sz="1800" b="0" strike="noStrike" spc="-1" dirty="0">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17394">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0 IAQ - 500 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pSp>
        <p:nvGrpSpPr>
          <p:cNvPr id="111" name="Group 6"/>
          <p:cNvGrpSpPr/>
          <p:nvPr/>
        </p:nvGrpSpPr>
        <p:grpSpPr>
          <a:xfrm>
            <a:off x="134475" y="2339610"/>
            <a:ext cx="2681280" cy="4108978"/>
            <a:chOff x="144000" y="2304000"/>
            <a:chExt cx="2681280" cy="4077556"/>
          </a:xfrm>
        </p:grpSpPr>
        <p:pic>
          <p:nvPicPr>
            <p:cNvPr id="112" name="Imagen 111"/>
            <p:cNvPicPr/>
            <p:nvPr/>
          </p:nvPicPr>
          <p:blipFill>
            <a:blip r:embed="rId2"/>
            <a:stretch/>
          </p:blipFill>
          <p:spPr>
            <a:xfrm>
              <a:off x="1224000" y="2322000"/>
              <a:ext cx="718200" cy="520560"/>
            </a:xfrm>
            <a:prstGeom prst="rect">
              <a:avLst/>
            </a:prstGeom>
            <a:ln>
              <a:noFill/>
            </a:ln>
          </p:spPr>
        </p:pic>
        <p:pic>
          <p:nvPicPr>
            <p:cNvPr id="113" name="Imagen 112"/>
            <p:cNvPicPr/>
            <p:nvPr/>
          </p:nvPicPr>
          <p:blipFill>
            <a:blip r:embed="rId2"/>
            <a:stretch/>
          </p:blipFill>
          <p:spPr>
            <a:xfrm>
              <a:off x="1224000" y="2879095"/>
              <a:ext cx="718200" cy="520560"/>
            </a:xfrm>
            <a:prstGeom prst="rect">
              <a:avLst/>
            </a:prstGeom>
            <a:ln>
              <a:noFill/>
            </a:ln>
          </p:spPr>
        </p:pic>
        <p:pic>
          <p:nvPicPr>
            <p:cNvPr id="114" name="Imagen 113"/>
            <p:cNvPicPr/>
            <p:nvPr/>
          </p:nvPicPr>
          <p:blipFill>
            <a:blip r:embed="rId2"/>
            <a:stretch/>
          </p:blipFill>
          <p:spPr>
            <a:xfrm>
              <a:off x="1224000" y="3455096"/>
              <a:ext cx="718200" cy="520560"/>
            </a:xfrm>
            <a:prstGeom prst="rect">
              <a:avLst/>
            </a:prstGeom>
            <a:ln>
              <a:noFill/>
            </a:ln>
          </p:spPr>
        </p:pic>
        <p:pic>
          <p:nvPicPr>
            <p:cNvPr id="115" name="Imagen 114"/>
            <p:cNvPicPr/>
            <p:nvPr/>
          </p:nvPicPr>
          <p:blipFill>
            <a:blip r:embed="rId2"/>
            <a:stretch/>
          </p:blipFill>
          <p:spPr>
            <a:xfrm>
              <a:off x="1224000" y="5276713"/>
              <a:ext cx="718200" cy="520560"/>
            </a:xfrm>
            <a:prstGeom prst="rect">
              <a:avLst/>
            </a:prstGeom>
            <a:ln>
              <a:noFill/>
            </a:ln>
          </p:spPr>
        </p:pic>
        <p:pic>
          <p:nvPicPr>
            <p:cNvPr id="116" name="Imagen 115"/>
            <p:cNvPicPr/>
            <p:nvPr/>
          </p:nvPicPr>
          <p:blipFill>
            <a:blip r:embed="rId2"/>
            <a:stretch/>
          </p:blipFill>
          <p:spPr>
            <a:xfrm>
              <a:off x="1224000" y="5860996"/>
              <a:ext cx="718200" cy="520560"/>
            </a:xfrm>
            <a:prstGeom prst="rect">
              <a:avLst/>
            </a:prstGeom>
            <a:ln>
              <a:noFill/>
            </a:ln>
          </p:spPr>
        </p:pic>
        <p:pic>
          <p:nvPicPr>
            <p:cNvPr id="117" name="Imagen 116"/>
            <p:cNvPicPr/>
            <p:nvPr/>
          </p:nvPicPr>
          <p:blipFill>
            <a:blip r:embed="rId3"/>
            <a:stretch/>
          </p:blipFill>
          <p:spPr>
            <a:xfrm>
              <a:off x="2088000" y="4032259"/>
              <a:ext cx="737280" cy="491040"/>
            </a:xfrm>
            <a:prstGeom prst="rect">
              <a:avLst/>
            </a:prstGeom>
            <a:ln>
              <a:noFill/>
            </a:ln>
          </p:spPr>
        </p:pic>
        <p:pic>
          <p:nvPicPr>
            <p:cNvPr id="118" name="Imagen 117"/>
            <p:cNvPicPr/>
            <p:nvPr/>
          </p:nvPicPr>
          <p:blipFill>
            <a:blip r:embed="rId2"/>
            <a:stretch/>
          </p:blipFill>
          <p:spPr>
            <a:xfrm>
              <a:off x="1224000" y="4050904"/>
              <a:ext cx="718200" cy="520560"/>
            </a:xfrm>
            <a:prstGeom prst="rect">
              <a:avLst/>
            </a:prstGeom>
            <a:ln>
              <a:noFill/>
            </a:ln>
          </p:spPr>
        </p:pic>
        <p:pic>
          <p:nvPicPr>
            <p:cNvPr id="119" name="Imagen 118"/>
            <p:cNvPicPr/>
            <p:nvPr/>
          </p:nvPicPr>
          <p:blipFill>
            <a:blip r:embed="rId3"/>
            <a:stretch/>
          </p:blipFill>
          <p:spPr>
            <a:xfrm>
              <a:off x="2088000" y="4630930"/>
              <a:ext cx="737280" cy="491040"/>
            </a:xfrm>
            <a:prstGeom prst="rect">
              <a:avLst/>
            </a:prstGeom>
            <a:ln>
              <a:noFill/>
            </a:ln>
          </p:spPr>
        </p:pic>
        <p:sp>
          <p:nvSpPr>
            <p:cNvPr id="120" name="CustomShape 7"/>
            <p:cNvSpPr/>
            <p:nvPr/>
          </p:nvSpPr>
          <p:spPr>
            <a:xfrm>
              <a:off x="792000" y="2304000"/>
              <a:ext cx="215280" cy="2807280"/>
            </a:xfrm>
            <a:custGeom>
              <a:avLst/>
              <a:gdLst/>
              <a:ahLst/>
              <a:cxnLst/>
              <a:rect l="l" t="t"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1" name="CustomShape 8"/>
            <p:cNvSpPr/>
            <p:nvPr/>
          </p:nvSpPr>
          <p:spPr>
            <a:xfrm>
              <a:off x="792000" y="5256000"/>
              <a:ext cx="215280" cy="1079280"/>
            </a:xfrm>
            <a:custGeom>
              <a:avLst/>
              <a:gdLst/>
              <a:ahLst/>
              <a:cxnLst/>
              <a:rect l="l" t="t"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2" name="CustomShape 9"/>
            <p:cNvSpPr/>
            <p:nvPr/>
          </p:nvSpPr>
          <p:spPr>
            <a:xfrm>
              <a:off x="144000" y="3384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dirty="0">
                  <a:solidFill>
                    <a:srgbClr val="000000"/>
                  </a:solidFill>
                  <a:latin typeface="MathJax_Caligraphic"/>
                  <a:ea typeface="DejaVu Sans"/>
                </a:rPr>
                <a:t>X</a:t>
              </a:r>
              <a:endParaRPr lang="es-MX" sz="3600" b="0" strike="noStrike" spc="-1" dirty="0">
                <a:latin typeface="Arial"/>
              </a:endParaRPr>
            </a:p>
          </p:txBody>
        </p:sp>
        <p:sp>
          <p:nvSpPr>
            <p:cNvPr id="123" name="CustomShape 10"/>
            <p:cNvSpPr/>
            <p:nvPr/>
          </p:nvSpPr>
          <p:spPr>
            <a:xfrm>
              <a:off x="144000" y="5472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a:solidFill>
                    <a:srgbClr val="000000"/>
                  </a:solidFill>
                  <a:latin typeface="MathJax_Caligraphic"/>
                  <a:ea typeface="DejaVu Sans"/>
                </a:rPr>
                <a:t>Y</a:t>
              </a:r>
              <a:endParaRPr lang="es-MX" sz="3600" b="0" strike="noStrike" spc="-1">
                <a:latin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a:t>
            </a:r>
            <a:endParaRPr lang="es-MX" sz="3600" b="0" strike="noStrike" spc="-1">
              <a:latin typeface="Arial"/>
            </a:endParaRPr>
          </a:p>
        </p:txBody>
      </p:sp>
      <p:sp>
        <p:nvSpPr>
          <p:cNvPr id="2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58A10DD-1B94-4FC7-A0B6-AC0260EB2D1F}" type="slidenum">
              <a:rPr lang="es-MX" sz="1200" b="0" strike="noStrike" spc="-1">
                <a:solidFill>
                  <a:srgbClr val="FFFFFF"/>
                </a:solidFill>
                <a:latin typeface="Calibri"/>
                <a:ea typeface="DejaVu Sans"/>
              </a:rPr>
              <a:t>30</a:t>
            </a:fld>
            <a:endParaRPr lang="es-MX" sz="1200" b="0" strike="noStrike" spc="-1">
              <a:latin typeface="Arial"/>
            </a:endParaRPr>
          </a:p>
        </p:txBody>
      </p:sp>
      <p:sp>
        <p:nvSpPr>
          <p:cNvPr id="2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3"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r>
              <a:rPr lang="es-MX" sz="1800" b="0" i="1" strike="noStrike" spc="-1">
                <a:solidFill>
                  <a:srgbClr val="000000"/>
                </a:solidFill>
                <a:latin typeface="Times New Roman"/>
                <a:ea typeface="DejaVu Sans"/>
              </a:rPr>
              <a:t>El uso de Deep Learning para el pronóstico de series temporales supera las desventajas tradicionales del aprendizaje automático con muchos enfoques diferentes. En este proyecto se presentan 5 arquitecturas de aprendizaje profundo diferentes para el pronóstico de nuestra serie temporale: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recurrentes (</a:t>
            </a:r>
            <a:r>
              <a:rPr lang="es-MX" sz="1800" b="1" i="1" strike="noStrike" spc="-1">
                <a:solidFill>
                  <a:srgbClr val="000000"/>
                </a:solidFill>
                <a:latin typeface="Times New Roman"/>
                <a:ea typeface="DejaVu Sans"/>
              </a:rPr>
              <a:t>RNN</a:t>
            </a:r>
            <a:r>
              <a:rPr lang="es-MX" sz="1800" b="0" i="1" strike="noStrike" spc="-1">
                <a:solidFill>
                  <a:srgbClr val="000000"/>
                </a:solidFill>
                <a:latin typeface="Times New Roman"/>
                <a:ea typeface="DejaVu Sans"/>
              </a:rPr>
              <a:t>), que son la arquitectura más clásica y utilizada para problemas de predicción de series temporales;</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Long Short-Term Memory (</a:t>
            </a:r>
            <a:r>
              <a:rPr lang="es-MX" sz="1800" b="1" i="1" strike="noStrike" spc="-1">
                <a:solidFill>
                  <a:srgbClr val="000000"/>
                </a:solidFill>
                <a:latin typeface="Times New Roman"/>
                <a:ea typeface="DejaVu Sans"/>
              </a:rPr>
              <a:t>LSTM</a:t>
            </a:r>
            <a:r>
              <a:rPr lang="es-MX" sz="1800" b="0" i="1" strike="noStrike" spc="-1">
                <a:solidFill>
                  <a:srgbClr val="000000"/>
                </a:solidFill>
                <a:latin typeface="Times New Roman"/>
                <a:ea typeface="DejaVu Sans"/>
              </a:rPr>
              <a:t>), que son una evolución de las RNN desarrolladas para superar el problema del gradiente que desaparece;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convolucionales (</a:t>
            </a:r>
            <a:r>
              <a:rPr lang="es-MX" sz="1800" b="1" i="1" strike="noStrike" spc="-1">
                <a:solidFill>
                  <a:srgbClr val="000000"/>
                </a:solidFill>
                <a:latin typeface="Times New Roman"/>
                <a:ea typeface="DejaVu Sans"/>
              </a:rPr>
              <a:t>CNN</a:t>
            </a:r>
            <a:r>
              <a:rPr lang="es-MX" sz="1800" b="0" i="1" strike="noStrike" spc="-1">
                <a:solidFill>
                  <a:srgbClr val="000000"/>
                </a:solidFill>
                <a:latin typeface="Times New Roman"/>
                <a:ea typeface="DejaVu Sans"/>
              </a:rPr>
              <a:t>), aunque es popular en conjuntos de datos de imágenes, también se puede usar (y puede ser más práctico que los RNN) en datos de series de tiempo;</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densas (</a:t>
            </a:r>
            <a:r>
              <a:rPr lang="es-MX" sz="1800" b="1" i="1" strike="noStrike" spc="-1">
                <a:solidFill>
                  <a:srgbClr val="000000"/>
                </a:solidFill>
                <a:latin typeface="Times New Roman"/>
                <a:ea typeface="DejaVu Sans"/>
              </a:rPr>
              <a:t>DNN</a:t>
            </a:r>
            <a:r>
              <a:rPr lang="es-MX" sz="1800" b="0" i="1" strike="noStrike" spc="-1">
                <a:solidFill>
                  <a:srgbClr val="000000"/>
                </a:solidFill>
                <a:latin typeface="Times New Roman"/>
                <a:ea typeface="DejaVu Sans"/>
              </a:rPr>
              <a:t>) Una red neuronal profunda (DNN) es una red neuronal artificial (ANN) con múltiples capas entre las capas de entrada y salida;</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Mezcla de los mejores modelos</a:t>
            </a:r>
            <a:endParaRPr lang="es-MX"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CNN: red neuronal convolucional. IAQ</a:t>
            </a:r>
            <a:endParaRPr lang="es-MX" sz="2800" b="0" strike="noStrike" spc="-1">
              <a:latin typeface="Arial"/>
            </a:endParaRPr>
          </a:p>
        </p:txBody>
      </p:sp>
      <p:sp>
        <p:nvSpPr>
          <p:cNvPr id="28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70B3B91-474D-40F6-A3DC-3CDF96E8D14F}" type="slidenum">
              <a:rPr lang="es-MX" sz="1200" b="0" strike="noStrike" spc="-1">
                <a:solidFill>
                  <a:srgbClr val="FFFFFF"/>
                </a:solidFill>
                <a:latin typeface="Calibri"/>
                <a:ea typeface="DejaVu Sans"/>
              </a:rPr>
              <a:t>31</a:t>
            </a:fld>
            <a:endParaRPr lang="es-MX" sz="1200" b="0" strike="noStrike" spc="-1">
              <a:latin typeface="Arial"/>
            </a:endParaRPr>
          </a:p>
        </p:txBody>
      </p:sp>
      <p:sp>
        <p:nvSpPr>
          <p:cNvPr id="28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8" name="CustomShape 5"/>
          <p:cNvSpPr/>
          <p:nvPr/>
        </p:nvSpPr>
        <p:spPr>
          <a:xfrm>
            <a:off x="1296000" y="2654640"/>
            <a:ext cx="3606840" cy="296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r>
              <a:rPr lang="es-MX" sz="3200" b="0" strike="noStrike" spc="-1">
                <a:solidFill>
                  <a:srgbClr val="000000"/>
                </a:solidFill>
                <a:latin typeface="Calibri"/>
                <a:ea typeface="DejaVu Sans"/>
              </a:rPr>
              <a:t> </a:t>
            </a:r>
            <a:endParaRPr lang="es-MX" sz="3200" b="0" strike="noStrike" spc="-1">
              <a:latin typeface="Arial"/>
            </a:endParaRPr>
          </a:p>
        </p:txBody>
      </p:sp>
      <p:pic>
        <p:nvPicPr>
          <p:cNvPr id="289" name="Picture 2"/>
          <p:cNvPicPr/>
          <p:nvPr/>
        </p:nvPicPr>
        <p:blipFill>
          <a:blip r:embed="rId2"/>
          <a:stretch/>
        </p:blipFill>
        <p:spPr>
          <a:xfrm>
            <a:off x="79200" y="1640880"/>
            <a:ext cx="2917440" cy="4650480"/>
          </a:xfrm>
          <a:prstGeom prst="rect">
            <a:avLst/>
          </a:prstGeom>
          <a:ln>
            <a:noFill/>
          </a:ln>
        </p:spPr>
      </p:pic>
      <p:pic>
        <p:nvPicPr>
          <p:cNvPr id="290" name="Picture 4"/>
          <p:cNvPicPr/>
          <p:nvPr/>
        </p:nvPicPr>
        <p:blipFill>
          <a:blip r:embed="rId3"/>
          <a:srcRect t="9052"/>
          <a:stretch/>
        </p:blipFill>
        <p:spPr>
          <a:xfrm>
            <a:off x="2946240" y="1740240"/>
            <a:ext cx="6142320" cy="436248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LSTM. IAQ</a:t>
            </a:r>
            <a:endParaRPr lang="es-MX" sz="2800" b="0" strike="noStrike" spc="-1">
              <a:latin typeface="Arial"/>
            </a:endParaRPr>
          </a:p>
        </p:txBody>
      </p:sp>
      <p:sp>
        <p:nvSpPr>
          <p:cNvPr id="29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47A5217-6549-4DB3-A8F0-15DF2EDFA054}" type="slidenum">
              <a:rPr lang="es-MX" sz="1200" b="0" strike="noStrike" spc="-1">
                <a:solidFill>
                  <a:srgbClr val="FFFFFF"/>
                </a:solidFill>
                <a:latin typeface="Calibri"/>
                <a:ea typeface="DejaVu Sans"/>
              </a:rPr>
              <a:t>32</a:t>
            </a:fld>
            <a:endParaRPr lang="es-MX" sz="1200" b="0" strike="noStrike" spc="-1">
              <a:latin typeface="Arial"/>
            </a:endParaRPr>
          </a:p>
        </p:txBody>
      </p:sp>
      <p:sp>
        <p:nvSpPr>
          <p:cNvPr id="29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9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95" name="Picture 2"/>
          <p:cNvPicPr/>
          <p:nvPr/>
        </p:nvPicPr>
        <p:blipFill>
          <a:blip r:embed="rId2"/>
          <a:stretch/>
        </p:blipFill>
        <p:spPr>
          <a:xfrm>
            <a:off x="135000" y="2205000"/>
            <a:ext cx="3001320" cy="3407760"/>
          </a:xfrm>
          <a:prstGeom prst="rect">
            <a:avLst/>
          </a:prstGeom>
          <a:ln w="9360">
            <a:noFill/>
          </a:ln>
        </p:spPr>
      </p:pic>
      <p:pic>
        <p:nvPicPr>
          <p:cNvPr id="296" name="Picture 4"/>
          <p:cNvPicPr/>
          <p:nvPr/>
        </p:nvPicPr>
        <p:blipFill>
          <a:blip r:embed="rId3"/>
          <a:srcRect t="8000"/>
          <a:stretch/>
        </p:blipFill>
        <p:spPr>
          <a:xfrm>
            <a:off x="3138840" y="1839600"/>
            <a:ext cx="5708880" cy="41306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RNN: red neuronal recurrente. IAQ</a:t>
            </a:r>
            <a:endParaRPr lang="es-MX" sz="2800" b="0" strike="noStrike" spc="-1">
              <a:latin typeface="Arial"/>
            </a:endParaRPr>
          </a:p>
        </p:txBody>
      </p:sp>
      <p:sp>
        <p:nvSpPr>
          <p:cNvPr id="29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1ECDAE-FC84-4E86-A32B-BB39311B86DA}" type="slidenum">
              <a:rPr lang="es-MX" sz="1200" b="0" strike="noStrike" spc="-1">
                <a:solidFill>
                  <a:srgbClr val="FFFFFF"/>
                </a:solidFill>
                <a:latin typeface="Calibri"/>
                <a:ea typeface="DejaVu Sans"/>
              </a:rPr>
              <a:t>33</a:t>
            </a:fld>
            <a:endParaRPr lang="es-MX" sz="1200" b="0" strike="noStrike" spc="-1">
              <a:latin typeface="Arial"/>
            </a:endParaRPr>
          </a:p>
        </p:txBody>
      </p:sp>
      <p:sp>
        <p:nvSpPr>
          <p:cNvPr id="29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1" name="Picture 2"/>
          <p:cNvPicPr/>
          <p:nvPr/>
        </p:nvPicPr>
        <p:blipFill>
          <a:blip r:embed="rId2"/>
          <a:stretch/>
        </p:blipFill>
        <p:spPr>
          <a:xfrm>
            <a:off x="749160" y="1748880"/>
            <a:ext cx="7490520" cy="492840"/>
          </a:xfrm>
          <a:prstGeom prst="rect">
            <a:avLst/>
          </a:prstGeom>
          <a:ln w="9360">
            <a:noFill/>
          </a:ln>
        </p:spPr>
      </p:pic>
      <p:pic>
        <p:nvPicPr>
          <p:cNvPr id="302" name="Picture 6"/>
          <p:cNvPicPr/>
          <p:nvPr/>
        </p:nvPicPr>
        <p:blipFill>
          <a:blip r:embed="rId3"/>
          <a:srcRect t="7321"/>
          <a:stretch/>
        </p:blipFill>
        <p:spPr>
          <a:xfrm>
            <a:off x="1672560" y="2323080"/>
            <a:ext cx="5560560" cy="40827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Modelo baseline. IAQ</a:t>
            </a:r>
            <a:endParaRPr lang="es-MX" sz="2800" b="0" strike="noStrike" spc="-1">
              <a:latin typeface="Arial"/>
            </a:endParaRPr>
          </a:p>
        </p:txBody>
      </p:sp>
      <p:sp>
        <p:nvSpPr>
          <p:cNvPr id="30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119E2C-7F60-4EDD-8BFD-FDA44FF962F3}" type="slidenum">
              <a:rPr lang="es-MX" sz="1200" b="0" strike="noStrike" spc="-1">
                <a:solidFill>
                  <a:srgbClr val="FFFFFF"/>
                </a:solidFill>
                <a:latin typeface="Calibri"/>
                <a:ea typeface="DejaVu Sans"/>
              </a:rPr>
              <a:t>34</a:t>
            </a:fld>
            <a:endParaRPr lang="es-MX" sz="1200" b="0" strike="noStrike" spc="-1">
              <a:latin typeface="Arial"/>
            </a:endParaRPr>
          </a:p>
        </p:txBody>
      </p:sp>
      <p:sp>
        <p:nvSpPr>
          <p:cNvPr id="30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7" name="Picture 2"/>
          <p:cNvPicPr/>
          <p:nvPr/>
        </p:nvPicPr>
        <p:blipFill>
          <a:blip r:embed="rId2"/>
          <a:stretch/>
        </p:blipFill>
        <p:spPr>
          <a:xfrm>
            <a:off x="2784240" y="1700640"/>
            <a:ext cx="3573360" cy="548640"/>
          </a:xfrm>
          <a:prstGeom prst="rect">
            <a:avLst/>
          </a:prstGeom>
          <a:ln w="9360">
            <a:noFill/>
          </a:ln>
        </p:spPr>
      </p:pic>
      <p:pic>
        <p:nvPicPr>
          <p:cNvPr id="308" name="Picture 4"/>
          <p:cNvPicPr/>
          <p:nvPr/>
        </p:nvPicPr>
        <p:blipFill>
          <a:blip r:embed="rId3"/>
          <a:srcRect t="8000"/>
          <a:stretch/>
        </p:blipFill>
        <p:spPr>
          <a:xfrm>
            <a:off x="1605960" y="2225880"/>
            <a:ext cx="5929920" cy="42904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DNN: red neuronal datos secuenciales. IAQ</a:t>
            </a:r>
            <a:endParaRPr lang="es-MX" sz="2800" b="0" strike="noStrike" spc="-1">
              <a:latin typeface="Arial"/>
            </a:endParaRPr>
          </a:p>
        </p:txBody>
      </p:sp>
      <p:sp>
        <p:nvSpPr>
          <p:cNvPr id="31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262455-B84D-4F22-A4F1-FEE1496A800B}" type="slidenum">
              <a:rPr lang="es-MX" sz="1200" b="0" strike="noStrike" spc="-1">
                <a:solidFill>
                  <a:srgbClr val="FFFFFF"/>
                </a:solidFill>
                <a:latin typeface="Calibri"/>
                <a:ea typeface="DejaVu Sans"/>
              </a:rPr>
              <a:t>35</a:t>
            </a:fld>
            <a:endParaRPr lang="es-MX" sz="1200" b="0" strike="noStrike" spc="-1">
              <a:latin typeface="Arial"/>
            </a:endParaRPr>
          </a:p>
        </p:txBody>
      </p:sp>
      <p:sp>
        <p:nvSpPr>
          <p:cNvPr id="31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13" name="Picture 2"/>
          <p:cNvPicPr/>
          <p:nvPr/>
        </p:nvPicPr>
        <p:blipFill>
          <a:blip r:embed="rId2"/>
          <a:stretch/>
        </p:blipFill>
        <p:spPr>
          <a:xfrm>
            <a:off x="351000" y="1742040"/>
            <a:ext cx="8379360" cy="473400"/>
          </a:xfrm>
          <a:prstGeom prst="rect">
            <a:avLst/>
          </a:prstGeom>
          <a:ln w="9360">
            <a:noFill/>
          </a:ln>
        </p:spPr>
      </p:pic>
      <p:pic>
        <p:nvPicPr>
          <p:cNvPr id="314" name="Picture 4"/>
          <p:cNvPicPr/>
          <p:nvPr/>
        </p:nvPicPr>
        <p:blipFill>
          <a:blip r:embed="rId3"/>
          <a:srcRect l="-888" t="8000" r="888"/>
          <a:stretch/>
        </p:blipFill>
        <p:spPr>
          <a:xfrm>
            <a:off x="1477800" y="2134440"/>
            <a:ext cx="6185880" cy="44395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a:t>
            </a:r>
            <a:endParaRPr lang="es-MX" sz="3600" b="0" strike="noStrike" spc="-1">
              <a:latin typeface="Arial"/>
            </a:endParaRPr>
          </a:p>
        </p:txBody>
      </p:sp>
      <p:sp>
        <p:nvSpPr>
          <p:cNvPr id="31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34747B-0098-4D7A-9152-F8DC3262D9CB}" type="slidenum">
              <a:rPr lang="es-MX" sz="1200" b="0" strike="noStrike" spc="-1">
                <a:solidFill>
                  <a:srgbClr val="FFFFFF"/>
                </a:solidFill>
                <a:latin typeface="Calibri"/>
                <a:ea typeface="DejaVu Sans"/>
              </a:rPr>
              <a:t>36</a:t>
            </a:fld>
            <a:endParaRPr lang="es-MX" sz="1200" b="0" strike="noStrike" spc="-1">
              <a:latin typeface="Arial"/>
            </a:endParaRPr>
          </a:p>
        </p:txBody>
      </p:sp>
      <p:sp>
        <p:nvSpPr>
          <p:cNvPr id="31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19" name="CustomShape 5"/>
          <p:cNvSpPr/>
          <p:nvPr/>
        </p:nvSpPr>
        <p:spPr>
          <a:xfrm>
            <a:off x="846360" y="2049480"/>
            <a:ext cx="7389000" cy="3626280"/>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200" b="1" strike="noStrike" spc="-1">
                <a:solidFill>
                  <a:srgbClr val="000000"/>
                </a:solidFill>
                <a:latin typeface="Times New Roman"/>
                <a:ea typeface="DejaVu Sans"/>
              </a:rPr>
              <a:t>Resaltamos: </a:t>
            </a:r>
            <a:endParaRPr lang="es-MX" sz="32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los datos de la calidad del aire de la Ciudad de México mejoró nuestros modelos en todos los casos.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el paquete de keras: </a:t>
            </a:r>
            <a:r>
              <a:rPr lang="es-MX" sz="2000" b="0" strike="noStrike" spc="-1">
                <a:solidFill>
                  <a:srgbClr val="000000"/>
                </a:solidFill>
                <a:latin typeface="Arial"/>
                <a:ea typeface="DejaVu Sans"/>
              </a:rPr>
              <a:t>tf</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keras</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preprocessing</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timeseries_dataset_from_array </a:t>
            </a:r>
            <a:r>
              <a:rPr lang="es-MX" sz="2000" b="1" strike="noStrike" spc="-1">
                <a:solidFill>
                  <a:srgbClr val="000000"/>
                </a:solidFill>
                <a:latin typeface="Times New Roman"/>
                <a:ea typeface="DejaVu Sans"/>
              </a:rPr>
              <a:t>para interactuar con los modelos nos ayudó con el problema de </a:t>
            </a:r>
            <a:r>
              <a:rPr lang="es-MX" sz="2000" b="1" i="1" strike="noStrike" spc="-1">
                <a:solidFill>
                  <a:srgbClr val="000000"/>
                </a:solidFill>
                <a:latin typeface="Times New Roman"/>
                <a:ea typeface="DejaVu Sans"/>
              </a:rPr>
              <a:t>data leakage</a:t>
            </a:r>
            <a:r>
              <a:rPr lang="es-MX" sz="2000" b="1" strike="noStrike" spc="-1">
                <a:solidFill>
                  <a:srgbClr val="000000"/>
                </a:solidFill>
                <a:latin typeface="Times New Roman"/>
                <a:ea typeface="DejaVu Sans"/>
              </a:rPr>
              <a:t>.</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Los modelos más complejos no siempre fueron mejores.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Mejora al utilizar técnicas de series de tiempo, estadística frecuentista y bayesiana para el análisis de los datos.</a:t>
            </a:r>
            <a:endParaRPr lang="es-MX" sz="2000" b="0" strike="noStrike" spc="-1">
              <a:latin typeface="Arial"/>
            </a:endParaRPr>
          </a:p>
          <a:p>
            <a:pPr>
              <a:lnSpc>
                <a:spcPct val="100000"/>
              </a:lnSpc>
            </a:pPr>
            <a:r>
              <a:rPr lang="es-MX" sz="2000" b="1" strike="noStrike" spc="-1">
                <a:solidFill>
                  <a:srgbClr val="000000"/>
                </a:solidFill>
                <a:latin typeface="Times New Roman"/>
                <a:ea typeface="DejaVu Sans"/>
              </a:rPr>
              <a:t> </a:t>
            </a:r>
            <a:endParaRPr lang="es-MX"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Resultados. Comparación de modelos: IAQ</a:t>
            </a:r>
            <a:endParaRPr lang="es-MX" sz="2800" b="0" strike="noStrike" spc="-1">
              <a:latin typeface="Arial"/>
            </a:endParaRPr>
          </a:p>
        </p:txBody>
      </p:sp>
      <p:sp>
        <p:nvSpPr>
          <p:cNvPr id="32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2977B72-F8C4-405E-BDED-73A57F55D2BE}" type="slidenum">
              <a:rPr lang="es-MX" sz="1200" b="0" strike="noStrike" spc="-1">
                <a:solidFill>
                  <a:srgbClr val="FFFFFF"/>
                </a:solidFill>
                <a:latin typeface="Calibri"/>
                <a:ea typeface="DejaVu Sans"/>
              </a:rPr>
              <a:t>37</a:t>
            </a:fld>
            <a:endParaRPr lang="es-MX" sz="1200" b="0" strike="noStrike" spc="-1">
              <a:latin typeface="Arial"/>
            </a:endParaRPr>
          </a:p>
        </p:txBody>
      </p:sp>
      <p:sp>
        <p:nvSpPr>
          <p:cNvPr id="32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pic>
        <p:nvPicPr>
          <p:cNvPr id="323" name="Content Placeholder 11"/>
          <p:cNvPicPr/>
          <p:nvPr/>
        </p:nvPicPr>
        <p:blipFill>
          <a:blip r:embed="rId2"/>
          <a:stretch/>
        </p:blipFill>
        <p:spPr>
          <a:xfrm>
            <a:off x="2336760" y="1824840"/>
            <a:ext cx="4315320" cy="4226760"/>
          </a:xfrm>
          <a:prstGeom prst="rect">
            <a:avLst/>
          </a:prstGeom>
          <a:ln w="9360">
            <a:noFill/>
          </a:ln>
        </p:spPr>
      </p:pic>
      <p:sp>
        <p:nvSpPr>
          <p:cNvPr id="32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32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8B2858D-6876-4AE6-9FC1-82A8AE2F7797}" type="slidenum">
              <a:rPr lang="es-MX" sz="1200" b="0" strike="noStrike" spc="-1">
                <a:solidFill>
                  <a:srgbClr val="FFFFFF"/>
                </a:solidFill>
                <a:latin typeface="Calibri"/>
                <a:ea typeface="DejaVu Sans"/>
              </a:rPr>
              <a:t>38</a:t>
            </a:fld>
            <a:endParaRPr lang="es-MX" sz="1200" b="0" strike="noStrike" spc="-1">
              <a:latin typeface="Arial"/>
            </a:endParaRPr>
          </a:p>
        </p:txBody>
      </p:sp>
      <p:sp>
        <p:nvSpPr>
          <p:cNvPr id="32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2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2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Las redes neuronales recurrentes son la técnica de aprendizaje profundo más popular para la predicción de series temporales, ya que permiten realizar predicciones fiables sobre series temporales en muchos problemas diferentes. El principal problema con los </a:t>
            </a:r>
            <a:r>
              <a:rPr lang="es-MX" sz="2400" b="1" i="1" strike="noStrike" spc="-1">
                <a:solidFill>
                  <a:srgbClr val="000000"/>
                </a:solidFill>
                <a:latin typeface="Times New Roman"/>
                <a:ea typeface="DejaVu Sans"/>
              </a:rPr>
              <a:t>RNN</a:t>
            </a:r>
            <a:r>
              <a:rPr lang="es-MX" sz="2400" b="0" i="1" strike="noStrike" spc="-1">
                <a:solidFill>
                  <a:srgbClr val="000000"/>
                </a:solidFill>
                <a:latin typeface="Times New Roman"/>
                <a:ea typeface="DejaVu Sans"/>
              </a:rPr>
              <a:t> es que sufren el problema del gradiente de desaparición cuando se aplican a secuencias largas.</a:t>
            </a:r>
            <a:endParaRPr lang="es-MX" sz="2400" b="0" strike="noStrike" spc="-1">
              <a:latin typeface="Arial"/>
            </a:endParaRPr>
          </a:p>
          <a:p>
            <a:pPr>
              <a:lnSpc>
                <a:spcPct val="100000"/>
              </a:lnSpc>
              <a:spcBef>
                <a:spcPts val="479"/>
              </a:spcBef>
            </a:pPr>
            <a:r>
              <a:rPr lang="es-MX" sz="2400" b="1" i="1" strike="noStrike" spc="-1">
                <a:solidFill>
                  <a:srgbClr val="000000"/>
                </a:solidFill>
                <a:latin typeface="Times New Roman"/>
                <a:ea typeface="DejaVu Sans"/>
              </a:rPr>
              <a:t>LSTM</a:t>
            </a:r>
            <a:r>
              <a:rPr lang="es-MX" sz="2400" b="0" i="1" strike="noStrike" spc="-1">
                <a:solidFill>
                  <a:srgbClr val="000000"/>
                </a:solidFill>
                <a:latin typeface="Times New Roman"/>
                <a:ea typeface="DejaVu Sans"/>
              </a:rPr>
              <a:t> se creó para mitigar el problema del gradiente de desaparición de los RNN con el uso de puertas, que regulan el flujo de información a través de la cadena de secuencia. El uso de LSTM da resultados notables en aplicaciones como reconocimiento de voz, síntesis de voz, comprensión del lenguaje natural, etc.</a:t>
            </a:r>
            <a:endParaRPr lang="es-MX"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Sensor</a:t>
            </a:r>
            <a:endParaRPr lang="es-MX" sz="2800" b="0" strike="noStrike" spc="-1">
              <a:latin typeface="Arial"/>
            </a:endParaRPr>
          </a:p>
        </p:txBody>
      </p:sp>
      <p:sp>
        <p:nvSpPr>
          <p:cNvPr id="12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9770A9-02C4-453C-BF41-541D35450A34}" type="slidenum">
              <a:rPr lang="es-MX" sz="1200" b="0" strike="noStrike" spc="-1">
                <a:solidFill>
                  <a:srgbClr val="FFFFFF"/>
                </a:solidFill>
                <a:latin typeface="Calibri"/>
                <a:ea typeface="DejaVu Sans"/>
              </a:rPr>
              <a:t>4</a:t>
            </a:fld>
            <a:endParaRPr lang="es-MX" sz="1200" b="0" strike="noStrike" spc="-1">
              <a:latin typeface="Arial"/>
            </a:endParaRPr>
          </a:p>
        </p:txBody>
      </p:sp>
      <p:sp>
        <p:nvSpPr>
          <p:cNvPr id="12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2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28" name="Picture 2"/>
          <p:cNvPicPr/>
          <p:nvPr/>
        </p:nvPicPr>
        <p:blipFill>
          <a:blip r:embed="rId2"/>
          <a:stretch/>
        </p:blipFill>
        <p:spPr>
          <a:xfrm>
            <a:off x="144000" y="2201760"/>
            <a:ext cx="4163040" cy="2977560"/>
          </a:xfrm>
          <a:prstGeom prst="rect">
            <a:avLst/>
          </a:prstGeom>
          <a:ln w="9360">
            <a:noFill/>
          </a:ln>
        </p:spPr>
      </p:pic>
      <p:pic>
        <p:nvPicPr>
          <p:cNvPr id="129" name="Imagen 128"/>
          <p:cNvPicPr/>
          <p:nvPr/>
        </p:nvPicPr>
        <p:blipFill>
          <a:blip r:embed="rId3"/>
          <a:stretch/>
        </p:blipFill>
        <p:spPr>
          <a:xfrm>
            <a:off x="4413600" y="2160000"/>
            <a:ext cx="4656240" cy="3060720"/>
          </a:xfrm>
          <a:prstGeom prst="rect">
            <a:avLst/>
          </a:prstGeom>
          <a:ln>
            <a:noFill/>
          </a:ln>
        </p:spPr>
      </p:pic>
      <p:sp>
        <p:nvSpPr>
          <p:cNvPr id="130" name="CustomShape 5"/>
          <p:cNvSpPr/>
          <p:nvPr/>
        </p:nvSpPr>
        <p:spPr>
          <a:xfrm>
            <a:off x="38520" y="5172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000000"/>
                </a:solidFill>
                <a:latin typeface="Times New Roman"/>
                <a:ea typeface="DejaVu Sans"/>
              </a:rPr>
              <a:t>Datos faltantes: ~1%</a:t>
            </a:r>
            <a:endParaRPr lang="es-MX"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SINAICA</a:t>
            </a:r>
            <a:endParaRPr lang="es-MX" sz="2800" b="0" strike="noStrike" spc="-1">
              <a:latin typeface="Arial"/>
            </a:endParaRPr>
          </a:p>
        </p:txBody>
      </p:sp>
      <p:sp>
        <p:nvSpPr>
          <p:cNvPr id="13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714A65-EE69-48D8-9523-04E5F41BA196}" type="slidenum">
              <a:rPr lang="es-MX" sz="1200" b="0" strike="noStrike" spc="-1">
                <a:solidFill>
                  <a:srgbClr val="FFFFFF"/>
                </a:solidFill>
                <a:latin typeface="Calibri"/>
                <a:ea typeface="DejaVu Sans"/>
              </a:rPr>
              <a:t>5</a:t>
            </a:fld>
            <a:endParaRPr lang="es-MX" sz="1200" b="0" strike="noStrike" spc="-1">
              <a:latin typeface="Arial"/>
            </a:endParaRPr>
          </a:p>
        </p:txBody>
      </p:sp>
      <p:sp>
        <p:nvSpPr>
          <p:cNvPr id="13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3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35" name="Picture 2"/>
          <p:cNvPicPr/>
          <p:nvPr/>
        </p:nvPicPr>
        <p:blipFill>
          <a:blip r:embed="rId2"/>
          <a:stretch/>
        </p:blipFill>
        <p:spPr>
          <a:xfrm>
            <a:off x="39555" y="1804815"/>
            <a:ext cx="4984560" cy="4413600"/>
          </a:xfrm>
          <a:prstGeom prst="rect">
            <a:avLst/>
          </a:prstGeom>
          <a:ln w="9360">
            <a:noFill/>
          </a:ln>
        </p:spPr>
      </p:pic>
      <p:pic>
        <p:nvPicPr>
          <p:cNvPr id="136" name="Imagen 135"/>
          <p:cNvPicPr/>
          <p:nvPr/>
        </p:nvPicPr>
        <p:blipFill>
          <a:blip r:embed="rId3"/>
          <a:stretch/>
        </p:blipFill>
        <p:spPr>
          <a:xfrm>
            <a:off x="4990320" y="2113920"/>
            <a:ext cx="4151520" cy="32839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Gobierno</a:t>
            </a:r>
            <a:endParaRPr lang="es-MX" sz="2800" b="0" strike="noStrike" spc="-1">
              <a:latin typeface="Arial"/>
            </a:endParaRPr>
          </a:p>
        </p:txBody>
      </p:sp>
      <p:sp>
        <p:nvSpPr>
          <p:cNvPr id="13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CD5906-221B-4ADE-90F1-CFB57E9FE738}" type="slidenum">
              <a:rPr lang="es-MX" sz="1200" b="0" strike="noStrike" spc="-1">
                <a:solidFill>
                  <a:srgbClr val="FFFFFF"/>
                </a:solidFill>
                <a:latin typeface="Calibri"/>
                <a:ea typeface="DejaVu Sans"/>
              </a:rPr>
              <a:t>6</a:t>
            </a:fld>
            <a:endParaRPr lang="es-MX" sz="1200" b="0" strike="noStrike" spc="-1">
              <a:latin typeface="Arial"/>
            </a:endParaRPr>
          </a:p>
        </p:txBody>
      </p:sp>
      <p:sp>
        <p:nvSpPr>
          <p:cNvPr id="13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41" name="Picture 2"/>
          <p:cNvPicPr/>
          <p:nvPr/>
        </p:nvPicPr>
        <p:blipFill>
          <a:blip r:embed="rId2"/>
          <a:stretch/>
        </p:blipFill>
        <p:spPr>
          <a:xfrm>
            <a:off x="6840" y="1679400"/>
            <a:ext cx="4317840" cy="4714200"/>
          </a:xfrm>
          <a:prstGeom prst="rect">
            <a:avLst/>
          </a:prstGeom>
          <a:ln>
            <a:noFill/>
          </a:ln>
        </p:spPr>
      </p:pic>
      <p:pic>
        <p:nvPicPr>
          <p:cNvPr id="142" name="Picture 4"/>
          <p:cNvPicPr/>
          <p:nvPr/>
        </p:nvPicPr>
        <p:blipFill>
          <a:blip r:embed="rId3"/>
          <a:stretch/>
        </p:blipFill>
        <p:spPr>
          <a:xfrm>
            <a:off x="4315680" y="1649880"/>
            <a:ext cx="4665240" cy="47142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Preprocesamiento</a:t>
            </a:r>
            <a:endParaRPr lang="es-MX" sz="2800" b="0" strike="noStrike" spc="-1">
              <a:latin typeface="Arial"/>
            </a:endParaRPr>
          </a:p>
        </p:txBody>
      </p:sp>
      <p:sp>
        <p:nvSpPr>
          <p:cNvPr id="14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E4CFBC-01A9-4280-88C0-EB29208FC7E9}" type="slidenum">
              <a:rPr lang="es-MX" sz="1200" b="0" strike="noStrike" spc="-1">
                <a:solidFill>
                  <a:srgbClr val="FFFFFF"/>
                </a:solidFill>
                <a:latin typeface="Calibri"/>
                <a:ea typeface="DejaVu Sans"/>
              </a:rPr>
              <a:t>7</a:t>
            </a:fld>
            <a:endParaRPr lang="es-MX" sz="1200" b="0" strike="noStrike" spc="-1">
              <a:latin typeface="Arial"/>
            </a:endParaRPr>
          </a:p>
        </p:txBody>
      </p:sp>
      <p:sp>
        <p:nvSpPr>
          <p:cNvPr id="14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strike="noStrike" spc="-1">
                <a:solidFill>
                  <a:srgbClr val="808080"/>
                </a:solid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47" name="CustomShape 5"/>
          <p:cNvSpPr/>
          <p:nvPr/>
        </p:nvSpPr>
        <p:spPr>
          <a:xfrm>
            <a:off x="216000" y="2664000"/>
            <a:ext cx="4756050" cy="3597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Procesamos los datos como una Serie de Tiempo: como en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Miniproyecto</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4 y en un tutorial oficial de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Tensorflow</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y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Keras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Tuvimos que imputar, porque </a:t>
            </a:r>
            <a:r>
              <a:rPr lang="es-MX" sz="2000" b="1" strike="noStrike" spc="-1" dirty="0">
                <a:solidFill>
                  <a:srgbClr val="000000"/>
                </a:solidFill>
                <a:latin typeface="Times New Roman" panose="02020603050405020304" pitchFamily="18" charset="0"/>
                <a:ea typeface="DejaVu Sans"/>
                <a:cs typeface="Times New Roman" panose="02020603050405020304" pitchFamily="18" charset="0"/>
              </a:rPr>
              <a:t>todos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los datos tenían algún faltante, como se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vió</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anteriormente. Usamos interpolación, aunque exploramos KNN, Métodos Lineales Generalizados (Bayes), Medias, Hot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Deck</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48" name="Imagen 147"/>
          <p:cNvPicPr/>
          <p:nvPr/>
        </p:nvPicPr>
        <p:blipFill>
          <a:blip r:embed="rId2"/>
          <a:stretch/>
        </p:blipFill>
        <p:spPr>
          <a:xfrm>
            <a:off x="1404000" y="2161440"/>
            <a:ext cx="2818800" cy="428400"/>
          </a:xfrm>
          <a:prstGeom prst="rect">
            <a:avLst/>
          </a:prstGeom>
          <a:ln>
            <a:noFill/>
          </a:ln>
        </p:spPr>
      </p:pic>
      <p:pic>
        <p:nvPicPr>
          <p:cNvPr id="149" name="Imagen 148"/>
          <p:cNvPicPr/>
          <p:nvPr/>
        </p:nvPicPr>
        <p:blipFill>
          <a:blip r:embed="rId3"/>
          <a:stretch/>
        </p:blipFill>
        <p:spPr>
          <a:xfrm>
            <a:off x="1404000" y="4033440"/>
            <a:ext cx="2818800" cy="428400"/>
          </a:xfrm>
          <a:prstGeom prst="rect">
            <a:avLst/>
          </a:prstGeom>
          <a:ln>
            <a:noFill/>
          </a:ln>
        </p:spPr>
      </p:pic>
      <p:pic>
        <p:nvPicPr>
          <p:cNvPr id="150" name="Imagen 149"/>
          <p:cNvPicPr/>
          <p:nvPr/>
        </p:nvPicPr>
        <p:blipFill>
          <a:blip r:embed="rId4"/>
          <a:stretch/>
        </p:blipFill>
        <p:spPr>
          <a:xfrm>
            <a:off x="5472000" y="3910320"/>
            <a:ext cx="3481920" cy="2387520"/>
          </a:xfrm>
          <a:prstGeom prst="rect">
            <a:avLst/>
          </a:prstGeom>
          <a:ln>
            <a:noFill/>
          </a:ln>
        </p:spPr>
      </p:pic>
      <p:sp>
        <p:nvSpPr>
          <p:cNvPr id="151" name="CustomShape 6"/>
          <p:cNvSpPr/>
          <p:nvPr/>
        </p:nvSpPr>
        <p:spPr>
          <a:xfrm>
            <a:off x="5400000" y="1800000"/>
            <a:ext cx="3597840" cy="122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Escalamiento: al tener datos en diversas escalas.</a:t>
            </a:r>
            <a:endParaRPr lang="es-MX" sz="2000" b="0" strike="noStrike" spc="-1" dirty="0">
              <a:latin typeface="Times New Roman" panose="02020603050405020304" pitchFamily="18" charset="0"/>
              <a:cs typeface="Times New Roman" panose="02020603050405020304" pitchFamily="18" charset="0"/>
            </a:endParaRPr>
          </a:p>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Limpieza de Datos: descartar primeras observaciones por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Windowing</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52" name="Imagen 151"/>
          <p:cNvPicPr/>
          <p:nvPr/>
        </p:nvPicPr>
        <p:blipFill>
          <a:blip r:embed="rId5"/>
          <a:stretch/>
        </p:blipFill>
        <p:spPr>
          <a:xfrm>
            <a:off x="7625520" y="2735640"/>
            <a:ext cx="1192320" cy="10062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 Arquitectura de Redes Neuronales </a:t>
            </a:r>
            <a:endParaRPr lang="es-MX" sz="3600" b="0" strike="noStrike" spc="-1">
              <a:latin typeface="Arial"/>
            </a:endParaRPr>
          </a:p>
        </p:txBody>
      </p:sp>
      <p:sp>
        <p:nvSpPr>
          <p:cNvPr id="15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A42949-E399-4018-9CA3-0DC2F4A3151C}" type="slidenum">
              <a:rPr lang="es-MX" sz="1200" b="0" strike="noStrike" spc="-1">
                <a:solidFill>
                  <a:srgbClr val="FFFFFF"/>
                </a:solidFill>
                <a:latin typeface="Calibri"/>
                <a:ea typeface="DejaVu Sans"/>
              </a:rPr>
              <a:t>8</a:t>
            </a:fld>
            <a:endParaRPr lang="es-MX" sz="1200" b="0" strike="noStrike" spc="-1">
              <a:latin typeface="Arial"/>
            </a:endParaRPr>
          </a:p>
        </p:txBody>
      </p:sp>
      <p:sp>
        <p:nvSpPr>
          <p:cNvPr id="15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5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57" name="Imagen 156"/>
          <p:cNvPicPr/>
          <p:nvPr/>
        </p:nvPicPr>
        <p:blipFill>
          <a:blip r:embed="rId2"/>
          <a:stretch/>
        </p:blipFill>
        <p:spPr>
          <a:xfrm>
            <a:off x="6909120" y="1715760"/>
            <a:ext cx="1872720" cy="1234080"/>
          </a:xfrm>
          <a:prstGeom prst="rect">
            <a:avLst/>
          </a:prstGeom>
          <a:ln>
            <a:noFill/>
          </a:ln>
        </p:spPr>
      </p:pic>
      <p:pic>
        <p:nvPicPr>
          <p:cNvPr id="158" name="Imagen 157"/>
          <p:cNvPicPr/>
          <p:nvPr/>
        </p:nvPicPr>
        <p:blipFill>
          <a:blip r:embed="rId3"/>
          <a:stretch/>
        </p:blipFill>
        <p:spPr>
          <a:xfrm>
            <a:off x="3722040" y="1728000"/>
            <a:ext cx="1509840" cy="1509840"/>
          </a:xfrm>
          <a:prstGeom prst="rect">
            <a:avLst/>
          </a:prstGeom>
          <a:ln>
            <a:noFill/>
          </a:ln>
        </p:spPr>
      </p:pic>
      <p:pic>
        <p:nvPicPr>
          <p:cNvPr id="159" name="Imagen 158"/>
          <p:cNvPicPr/>
          <p:nvPr/>
        </p:nvPicPr>
        <p:blipFill>
          <a:blip r:embed="rId4"/>
          <a:stretch/>
        </p:blipFill>
        <p:spPr>
          <a:xfrm>
            <a:off x="288000" y="1749240"/>
            <a:ext cx="1640880" cy="1317960"/>
          </a:xfrm>
          <a:prstGeom prst="rect">
            <a:avLst/>
          </a:prstGeom>
          <a:ln>
            <a:noFill/>
          </a:ln>
        </p:spPr>
      </p:pic>
      <p:pic>
        <p:nvPicPr>
          <p:cNvPr id="160" name="Imagen 159"/>
          <p:cNvPicPr/>
          <p:nvPr/>
        </p:nvPicPr>
        <p:blipFill>
          <a:blip r:embed="rId5"/>
          <a:stretch/>
        </p:blipFill>
        <p:spPr>
          <a:xfrm>
            <a:off x="6948000" y="4965120"/>
            <a:ext cx="2089080" cy="1485360"/>
          </a:xfrm>
          <a:prstGeom prst="rect">
            <a:avLst/>
          </a:prstGeom>
          <a:ln>
            <a:noFill/>
          </a:ln>
        </p:spPr>
      </p:pic>
      <p:sp>
        <p:nvSpPr>
          <p:cNvPr id="161" name="CustomShape 5"/>
          <p:cNvSpPr/>
          <p:nvPr/>
        </p:nvSpPr>
        <p:spPr>
          <a:xfrm>
            <a:off x="6554880" y="3302640"/>
            <a:ext cx="2482200" cy="169347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400"/>
              </a:spcBef>
            </a:pPr>
            <a:r>
              <a:rPr lang="es-MX" sz="1600" b="1" i="1" strike="noStrike" spc="-1" dirty="0">
                <a:solidFill>
                  <a:srgbClr val="000000"/>
                </a:solidFill>
                <a:latin typeface="Times New Roman"/>
                <a:ea typeface="DejaVu Sans"/>
              </a:rPr>
              <a:t>LSTM:</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razonable.</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Procesamiento intermedio.</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estables.</a:t>
            </a:r>
            <a:endParaRPr lang="es-MX" sz="1600" b="0" strike="noStrike" spc="-1" dirty="0">
              <a:latin typeface="Arial"/>
            </a:endParaRPr>
          </a:p>
        </p:txBody>
      </p:sp>
      <p:pic>
        <p:nvPicPr>
          <p:cNvPr id="162" name="Imagen 161"/>
          <p:cNvPicPr/>
          <p:nvPr/>
        </p:nvPicPr>
        <p:blipFill>
          <a:blip r:embed="rId7"/>
          <a:stretch/>
        </p:blipFill>
        <p:spPr>
          <a:xfrm>
            <a:off x="3477960" y="4921635"/>
            <a:ext cx="2115360" cy="1503720"/>
          </a:xfrm>
          <a:prstGeom prst="rect">
            <a:avLst/>
          </a:prstGeom>
          <a:ln>
            <a:noFill/>
          </a:ln>
        </p:spPr>
      </p:pic>
      <p:sp>
        <p:nvSpPr>
          <p:cNvPr id="163" name="CustomShape 6"/>
          <p:cNvSpPr/>
          <p:nvPr/>
        </p:nvSpPr>
        <p:spPr>
          <a:xfrm>
            <a:off x="3299580" y="3276495"/>
            <a:ext cx="2482200" cy="15849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00"/>
              </a:spcBef>
            </a:pPr>
            <a:r>
              <a:rPr lang="es-MX" sz="1600" b="1" i="1" strike="noStrike" spc="-1" dirty="0" err="1">
                <a:solidFill>
                  <a:srgbClr val="000000"/>
                </a:solidFill>
                <a:latin typeface="Times New Roman"/>
                <a:ea typeface="DejaVu Sans"/>
              </a:rPr>
              <a:t>Convolutional</a:t>
            </a:r>
            <a:r>
              <a:rPr lang="es-MX" sz="1600" b="1" i="1" strike="noStrike" spc="-1" dirty="0">
                <a:solidFill>
                  <a:srgbClr val="000000"/>
                </a:solidFill>
                <a:latin typeface="Times New Roman"/>
                <a:ea typeface="DejaVu Sans"/>
              </a:rPr>
              <a:t> 1D:</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robusto.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Demandante en procesamiento.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“ruidosos”.</a:t>
            </a:r>
            <a:endParaRPr lang="es-MX" sz="1600" b="0" strike="noStrike" spc="-1" dirty="0">
              <a:latin typeface="Arial"/>
            </a:endParaRPr>
          </a:p>
        </p:txBody>
      </p:sp>
      <p:pic>
        <p:nvPicPr>
          <p:cNvPr id="164" name="Imagen 163"/>
          <p:cNvPicPr/>
          <p:nvPr/>
        </p:nvPicPr>
        <p:blipFill>
          <a:blip r:embed="rId8"/>
          <a:stretch/>
        </p:blipFill>
        <p:spPr>
          <a:xfrm>
            <a:off x="216000" y="4998960"/>
            <a:ext cx="1941840" cy="1406880"/>
          </a:xfrm>
          <a:prstGeom prst="rect">
            <a:avLst/>
          </a:prstGeom>
          <a:ln>
            <a:noFill/>
          </a:ln>
        </p:spPr>
      </p:pic>
      <p:sp>
        <p:nvSpPr>
          <p:cNvPr id="165" name="CustomShape 7"/>
          <p:cNvSpPr/>
          <p:nvPr/>
        </p:nvSpPr>
        <p:spPr>
          <a:xfrm>
            <a:off x="-360" y="3096000"/>
            <a:ext cx="272451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1600" b="1" i="1" strike="noStrike" spc="-1" dirty="0">
                <a:solidFill>
                  <a:srgbClr val="000000"/>
                </a:solidFill>
                <a:latin typeface="Times New Roman"/>
                <a:ea typeface="DejaVu Sans"/>
              </a:rPr>
              <a:t>Dense:</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Simple y Rápida.</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No entregó tan buenos resultados.</a:t>
            </a:r>
          </a:p>
          <a:p>
            <a:pPr marL="343080" indent="-340560">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Imprescindible:</a:t>
            </a:r>
            <a:br>
              <a:rPr dirty="0"/>
            </a:br>
            <a:r>
              <a:rPr lang="es-MX" sz="1600" b="0" i="1" strike="noStrike" spc="-1" dirty="0">
                <a:solidFill>
                  <a:srgbClr val="000000"/>
                </a:solidFill>
                <a:latin typeface="Times New Roman"/>
                <a:ea typeface="DejaVu Sans"/>
              </a:rPr>
              <a:t>Es la base del resto de los distintas arquitecturas.</a:t>
            </a:r>
            <a:endParaRPr lang="es-MX"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Propusimos Combinar CNN+LSTM+DNN</a:t>
            </a:r>
            <a:endParaRPr lang="es-MX" sz="2800" b="0" strike="noStrike" spc="-1">
              <a:latin typeface="Arial"/>
            </a:endParaRPr>
          </a:p>
        </p:txBody>
      </p:sp>
      <p:sp>
        <p:nvSpPr>
          <p:cNvPr id="16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A4DAE02-E94E-468B-982A-FA0EFF7C8F9C}" type="slidenum">
              <a:rPr lang="es-MX" sz="1200" b="0" strike="noStrike" spc="-1">
                <a:solidFill>
                  <a:srgbClr val="FFFFFF"/>
                </a:solidFill>
                <a:latin typeface="Calibri"/>
                <a:ea typeface="DejaVu Sans"/>
              </a:rPr>
              <a:t>9</a:t>
            </a:fld>
            <a:endParaRPr lang="es-MX" sz="1200" b="0" strike="noStrike" spc="-1">
              <a:latin typeface="Arial"/>
            </a:endParaRPr>
          </a:p>
        </p:txBody>
      </p:sp>
      <p:sp>
        <p:nvSpPr>
          <p:cNvPr id="16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6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70" name="Picture 2"/>
          <p:cNvPicPr/>
          <p:nvPr/>
        </p:nvPicPr>
        <p:blipFill>
          <a:blip r:embed="rId2"/>
          <a:stretch/>
        </p:blipFill>
        <p:spPr>
          <a:xfrm>
            <a:off x="38160" y="2987640"/>
            <a:ext cx="1903680" cy="3388680"/>
          </a:xfrm>
          <a:prstGeom prst="rect">
            <a:avLst/>
          </a:prstGeom>
          <a:ln>
            <a:noFill/>
          </a:ln>
        </p:spPr>
      </p:pic>
      <p:pic>
        <p:nvPicPr>
          <p:cNvPr id="171" name="Imagen 170"/>
          <p:cNvPicPr/>
          <p:nvPr/>
        </p:nvPicPr>
        <p:blipFill>
          <a:blip r:embed="rId3"/>
          <a:stretch/>
        </p:blipFill>
        <p:spPr>
          <a:xfrm>
            <a:off x="5976000" y="4373280"/>
            <a:ext cx="2805840" cy="2064960"/>
          </a:xfrm>
          <a:prstGeom prst="rect">
            <a:avLst/>
          </a:prstGeom>
          <a:ln>
            <a:noFill/>
          </a:ln>
        </p:spPr>
      </p:pic>
      <p:pic>
        <p:nvPicPr>
          <p:cNvPr id="172" name="Imagen 171"/>
          <p:cNvPicPr/>
          <p:nvPr/>
        </p:nvPicPr>
        <p:blipFill>
          <a:blip r:embed="rId4"/>
          <a:stretch/>
        </p:blipFill>
        <p:spPr>
          <a:xfrm>
            <a:off x="3835260" y="1711440"/>
            <a:ext cx="1468440" cy="967320"/>
          </a:xfrm>
          <a:prstGeom prst="rect">
            <a:avLst/>
          </a:prstGeom>
          <a:ln>
            <a:noFill/>
          </a:ln>
        </p:spPr>
      </p:pic>
      <p:pic>
        <p:nvPicPr>
          <p:cNvPr id="173" name="Imagen 172"/>
          <p:cNvPicPr/>
          <p:nvPr/>
        </p:nvPicPr>
        <p:blipFill>
          <a:blip r:embed="rId5"/>
          <a:stretch/>
        </p:blipFill>
        <p:spPr>
          <a:xfrm>
            <a:off x="1195560" y="1656180"/>
            <a:ext cx="1077840" cy="1077840"/>
          </a:xfrm>
          <a:prstGeom prst="rect">
            <a:avLst/>
          </a:prstGeom>
          <a:ln>
            <a:noFill/>
          </a:ln>
        </p:spPr>
      </p:pic>
      <p:pic>
        <p:nvPicPr>
          <p:cNvPr id="174" name="Imagen 173"/>
          <p:cNvPicPr/>
          <p:nvPr/>
        </p:nvPicPr>
        <p:blipFill>
          <a:blip r:embed="rId6"/>
          <a:stretch/>
        </p:blipFill>
        <p:spPr>
          <a:xfrm>
            <a:off x="6865560" y="1810800"/>
            <a:ext cx="957240" cy="768600"/>
          </a:xfrm>
          <a:prstGeom prst="rect">
            <a:avLst/>
          </a:prstGeom>
          <a:ln>
            <a:noFill/>
          </a:ln>
        </p:spPr>
      </p:pic>
      <p:sp>
        <p:nvSpPr>
          <p:cNvPr id="175" name="CustomShape 5"/>
          <p:cNvSpPr/>
          <p:nvPr/>
        </p:nvSpPr>
        <p:spPr>
          <a:xfrm>
            <a:off x="28034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6" name="CustomShape 6"/>
          <p:cNvSpPr/>
          <p:nvPr/>
        </p:nvSpPr>
        <p:spPr>
          <a:xfrm>
            <a:off x="58337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7" name="CustomShape 7"/>
          <p:cNvSpPr/>
          <p:nvPr/>
        </p:nvSpPr>
        <p:spPr>
          <a:xfrm>
            <a:off x="2473350" y="3109725"/>
            <a:ext cx="280620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1600" b="0" i="1" strike="noStrike" spc="-1" dirty="0">
                <a:solidFill>
                  <a:srgbClr val="000000"/>
                </a:solidFill>
                <a:latin typeface="Times New Roman"/>
                <a:ea typeface="DejaVu Sans"/>
              </a:rPr>
              <a:t>Combinación de Redes:</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Esperábamos resultados sustancialmente mejores</a:t>
            </a:r>
            <a:r>
              <a:rPr lang="es-MX" sz="1600" i="1" spc="-1" dirty="0">
                <a:solidFill>
                  <a:srgbClr val="000000"/>
                </a:solidFill>
                <a:latin typeface="Times New Roman"/>
                <a:ea typeface="DejaVu Sans"/>
              </a:rPr>
              <a:t>.</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Logramos desempeño estable y razonable.</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El tiempo de entrenamiento fue bastante razonable, aún teniendo una arquitectura compleja.</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Técnicamente fue un reto implementarlo.</a:t>
            </a:r>
            <a:endParaRPr lang="es-MX" sz="1600" b="0" strike="noStrike" spc="-1" dirty="0">
              <a:latin typeface="Arial"/>
            </a:endParaRPr>
          </a:p>
        </p:txBody>
      </p:sp>
      <p:pic>
        <p:nvPicPr>
          <p:cNvPr id="178" name="Imagen 177"/>
          <p:cNvPicPr/>
          <p:nvPr/>
        </p:nvPicPr>
        <p:blipFill>
          <a:blip r:embed="rId8"/>
          <a:stretch/>
        </p:blipFill>
        <p:spPr>
          <a:xfrm>
            <a:off x="5519160" y="2880000"/>
            <a:ext cx="3622680" cy="1403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Beamer_Presentation_template</Template>
  <TotalTime>409</TotalTime>
  <Words>2070</Words>
  <Application>Microsoft Office PowerPoint</Application>
  <PresentationFormat>Presentación en pantalla (4:3)</PresentationFormat>
  <Paragraphs>486</Paragraphs>
  <Slides>38</Slides>
  <Notes>1</Notes>
  <HiddenSlides>25</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38</vt:i4>
      </vt:variant>
    </vt:vector>
  </HeadingPairs>
  <TitlesOfParts>
    <vt:vector size="48" baseType="lpstr">
      <vt:lpstr>Arial</vt:lpstr>
      <vt:lpstr>Calibri</vt:lpstr>
      <vt:lpstr>Courier New</vt:lpstr>
      <vt:lpstr>DejaVu Sans</vt:lpstr>
      <vt:lpstr>MathJax_Caligraphic</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Contaminación Ambiental en Interior</dc:title>
  <dc:subject/>
  <dc:creator/>
  <dc:description/>
  <cp:lastModifiedBy>Jorge_Altamirano@penoles.com.mx</cp:lastModifiedBy>
  <cp:revision>18</cp:revision>
  <dcterms:created xsi:type="dcterms:W3CDTF">2021-05-06T00:24:29Z</dcterms:created>
  <dcterms:modified xsi:type="dcterms:W3CDTF">2021-05-06T22:02:20Z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