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73" r:id="rId4"/>
    <p:sldId id="269" r:id="rId5"/>
    <p:sldId id="272" r:id="rId6"/>
    <p:sldId id="275"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8"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s-MX" sz="4400" b="0" strike="noStrike" spc="-1">
                <a:latin typeface="Arial"/>
              </a:rPr>
              <a:t>Click to move the slide</a:t>
            </a:r>
          </a:p>
        </p:txBody>
      </p:sp>
      <p:sp>
        <p:nvSpPr>
          <p:cNvPr id="89" name="PlaceHolder 2"/>
          <p:cNvSpPr>
            <a:spLocks noGrp="1"/>
          </p:cNvSpPr>
          <p:nvPr>
            <p:ph type="body"/>
          </p:nvPr>
        </p:nvSpPr>
        <p:spPr>
          <a:xfrm>
            <a:off x="777240" y="4777560"/>
            <a:ext cx="6217560" cy="4525920"/>
          </a:xfrm>
          <a:prstGeom prst="rect">
            <a:avLst/>
          </a:prstGeom>
        </p:spPr>
        <p:txBody>
          <a:bodyPr lIns="0" tIns="0" rIns="0" bIns="0">
            <a:noAutofit/>
          </a:bodyPr>
          <a:lstStyle/>
          <a:p>
            <a:r>
              <a:rPr lang="es-MX" sz="2000" b="0" strike="noStrike" spc="-1">
                <a:latin typeface="Arial"/>
              </a:rPr>
              <a:t>Click to edit the notes format</a:t>
            </a:r>
          </a:p>
        </p:txBody>
      </p:sp>
      <p:sp>
        <p:nvSpPr>
          <p:cNvPr id="90" name="PlaceHolder 3"/>
          <p:cNvSpPr>
            <a:spLocks noGrp="1"/>
          </p:cNvSpPr>
          <p:nvPr>
            <p:ph type="hdr"/>
          </p:nvPr>
        </p:nvSpPr>
        <p:spPr>
          <a:xfrm>
            <a:off x="0" y="0"/>
            <a:ext cx="3372840" cy="502560"/>
          </a:xfrm>
          <a:prstGeom prst="rect">
            <a:avLst/>
          </a:prstGeom>
        </p:spPr>
        <p:txBody>
          <a:bodyPr lIns="0" tIns="0" rIns="0" bIns="0">
            <a:noAutofit/>
          </a:bodyPr>
          <a:lstStyle/>
          <a:p>
            <a:r>
              <a:rPr lang="es-MX" sz="1400" b="0" strike="noStrike" spc="-1">
                <a:latin typeface="Times New Roman"/>
              </a:rPr>
              <a:t> </a:t>
            </a:r>
          </a:p>
        </p:txBody>
      </p:sp>
      <p:sp>
        <p:nvSpPr>
          <p:cNvPr id="91"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s-MX" sz="1400" b="0" strike="noStrike" spc="-1">
                <a:latin typeface="Times New Roman"/>
              </a:rPr>
              <a:t> </a:t>
            </a:r>
          </a:p>
        </p:txBody>
      </p:sp>
      <p:sp>
        <p:nvSpPr>
          <p:cNvPr id="92" name="PlaceHolder 5"/>
          <p:cNvSpPr>
            <a:spLocks noGrp="1"/>
          </p:cNvSpPr>
          <p:nvPr>
            <p:ph type="ftr"/>
          </p:nvPr>
        </p:nvSpPr>
        <p:spPr>
          <a:xfrm>
            <a:off x="0" y="9555480"/>
            <a:ext cx="3372840" cy="502560"/>
          </a:xfrm>
          <a:prstGeom prst="rect">
            <a:avLst/>
          </a:prstGeom>
        </p:spPr>
        <p:txBody>
          <a:bodyPr lIns="0" tIns="0" rIns="0" bIns="0" anchor="b">
            <a:noAutofit/>
          </a:bodyPr>
          <a:lstStyle/>
          <a:p>
            <a:r>
              <a:rPr lang="es-MX" sz="1400" b="0" strike="noStrike" spc="-1">
                <a:latin typeface="Times New Roman"/>
              </a:rPr>
              <a:t> </a:t>
            </a:r>
          </a:p>
        </p:txBody>
      </p:sp>
      <p:sp>
        <p:nvSpPr>
          <p:cNvPr id="93"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50D53F0C-DED3-4505-9995-0B7887187235}" type="slidenum">
              <a:rPr lang="es-MX" sz="1400" b="0" strike="noStrike" spc="-1">
                <a:latin typeface="Times New Roman"/>
              </a:rPr>
              <a:t>‹Nº›</a:t>
            </a:fld>
            <a:endParaRPr lang="es-MX"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0013" y="763588"/>
            <a:ext cx="5030787" cy="37719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0"/>
          </p:nvPr>
        </p:nvSpPr>
        <p:spPr/>
        <p:txBody>
          <a:bodyPr/>
          <a:lstStyle/>
          <a:p>
            <a:pPr algn="r"/>
            <a:fld id="{50D53F0C-DED3-4505-9995-0B7887187235}" type="slidenum">
              <a:rPr lang="es-MX" sz="1400" b="0" strike="noStrike" spc="-1" smtClean="0">
                <a:latin typeface="Times New Roman"/>
              </a:rPr>
              <a:t>4</a:t>
            </a:fld>
            <a:endParaRPr lang="es-MX" sz="1400" b="0" strike="noStrike" spc="-1">
              <a:latin typeface="Times New Roman"/>
            </a:endParaRPr>
          </a:p>
        </p:txBody>
      </p:sp>
    </p:spTree>
    <p:extLst>
      <p:ext uri="{BB962C8B-B14F-4D97-AF65-F5344CB8AC3E}">
        <p14:creationId xmlns:p14="http://schemas.microsoft.com/office/powerpoint/2010/main" val="390110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s-MX" sz="3200" b="0" strike="noStrike" spc="-1">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3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
        <p:nvSpPr>
          <p:cNvPr id="3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3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s-MX" sz="3200" b="0" strike="noStrike" spc="-1">
              <a:latin typeface="Arial"/>
            </a:endParaRPr>
          </a:p>
        </p:txBody>
      </p:sp>
      <p:sp>
        <p:nvSpPr>
          <p:cNvPr id="3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s-MX" sz="3200" b="0" strike="noStrike" spc="-1">
              <a:latin typeface="Arial"/>
            </a:endParaRPr>
          </a:p>
        </p:txBody>
      </p:sp>
      <p:sp>
        <p:nvSpPr>
          <p:cNvPr id="4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s-MX" sz="3200" b="0" strike="noStrike" spc="-1">
              <a:latin typeface="Arial"/>
            </a:endParaRPr>
          </a:p>
        </p:txBody>
      </p:sp>
      <p:sp>
        <p:nvSpPr>
          <p:cNvPr id="4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s-MX" sz="3200" b="0" strike="noStrike" spc="-1">
              <a:latin typeface="Arial"/>
            </a:endParaRPr>
          </a:p>
        </p:txBody>
      </p:sp>
      <p:sp>
        <p:nvSpPr>
          <p:cNvPr id="4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s-MX" sz="3200" b="0" strike="noStrike" spc="-1">
              <a:latin typeface="Arial"/>
            </a:endParaRPr>
          </a:p>
        </p:txBody>
      </p:sp>
      <p:sp>
        <p:nvSpPr>
          <p:cNvPr id="4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5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5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
        <p:nvSpPr>
          <p:cNvPr id="6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7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7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s-MX" sz="3200" b="0" strike="noStrike" spc="-1">
              <a:latin typeface="Arial"/>
            </a:endParaRPr>
          </a:p>
        </p:txBody>
      </p:sp>
      <p:sp>
        <p:nvSpPr>
          <p:cNvPr id="7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7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7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
        <p:nvSpPr>
          <p:cNvPr id="8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8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s-MX" sz="3200" b="0" strike="noStrike" spc="-1">
              <a:latin typeface="Arial"/>
            </a:endParaRPr>
          </a:p>
        </p:txBody>
      </p:sp>
      <p:sp>
        <p:nvSpPr>
          <p:cNvPr id="8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s-MX" sz="3200" b="0" strike="noStrike" spc="-1">
              <a:latin typeface="Arial"/>
            </a:endParaRPr>
          </a:p>
        </p:txBody>
      </p:sp>
      <p:sp>
        <p:nvSpPr>
          <p:cNvPr id="8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s-MX" sz="3200" b="0" strike="noStrike" spc="-1">
              <a:latin typeface="Arial"/>
            </a:endParaRPr>
          </a:p>
        </p:txBody>
      </p:sp>
      <p:sp>
        <p:nvSpPr>
          <p:cNvPr id="8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s-MX" sz="3200" b="0" strike="noStrike" spc="-1">
              <a:latin typeface="Arial"/>
            </a:endParaRPr>
          </a:p>
        </p:txBody>
      </p:sp>
      <p:sp>
        <p:nvSpPr>
          <p:cNvPr id="8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s-MX" sz="3200" b="0" strike="noStrike" spc="-1">
              <a:latin typeface="Arial"/>
            </a:endParaRPr>
          </a:p>
        </p:txBody>
      </p:sp>
      <p:sp>
        <p:nvSpPr>
          <p:cNvPr id="8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
        <p:nvSpPr>
          <p:cNvPr id="2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8" name="CustomShape 1"/>
          <p:cNvSpPr/>
          <p:nvPr/>
        </p:nvSpPr>
        <p:spPr>
          <a:xfrm>
            <a:off x="4572000" y="6477120"/>
            <a:ext cx="4569480" cy="37836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9" name="CustomShape 2"/>
          <p:cNvSpPr/>
          <p:nvPr/>
        </p:nvSpPr>
        <p:spPr>
          <a:xfrm>
            <a:off x="0" y="6477120"/>
            <a:ext cx="4569480" cy="378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533520" y="873720"/>
            <a:ext cx="8074800" cy="988200"/>
          </a:xfrm>
          <a:prstGeom prst="roundRect">
            <a:avLst>
              <a:gd name="adj" fmla="val 16667"/>
            </a:avLst>
          </a:prstGeom>
          <a:solidFill>
            <a:srgbClr val="3333B2"/>
          </a:solidFill>
          <a:ln>
            <a:solidFill>
              <a:srgbClr val="3333B2"/>
            </a:solidFill>
            <a:round/>
          </a:ln>
          <a:effectLst>
            <a:outerShdw blurRad="114300" dist="152225"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0" y="6604920"/>
            <a:ext cx="4569480" cy="25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r>
              <a:rPr lang="es-MX" sz="1100" b="0" strike="noStrike" spc="-1">
                <a:solidFill>
                  <a:srgbClr val="FFFFFF"/>
                </a:solidFill>
                <a:latin typeface="Calibri"/>
                <a:ea typeface="DejaVu Sans"/>
              </a:rPr>
              <a:t>Jorge III Altamirano Astorga, Luz Aurora Hernández Martínez, </a:t>
            </a:r>
            <a:endParaRPr lang="es-MX" sz="1100" b="0" strike="noStrike" spc="-1">
              <a:latin typeface="Arial"/>
            </a:endParaRPr>
          </a:p>
          <a:p>
            <a:pPr algn="r">
              <a:lnSpc>
                <a:spcPct val="100000"/>
              </a:lnSpc>
            </a:pPr>
            <a:r>
              <a:rPr lang="es-MX" sz="1100" b="0" strike="noStrike" spc="-1">
                <a:solidFill>
                  <a:srgbClr val="FFFFFF"/>
                </a:solidFill>
                <a:latin typeface="Calibri"/>
                <a:ea typeface="DejaVu Sans"/>
              </a:rPr>
              <a:t>Ita-Andehui Santiago Castillejos.</a:t>
            </a:r>
            <a:endParaRPr lang="es-MX" sz="1100" b="0" strike="noStrike" spc="-1">
              <a:latin typeface="Arial"/>
            </a:endParaRPr>
          </a:p>
          <a:p>
            <a:pPr algn="r">
              <a:lnSpc>
                <a:spcPct val="100000"/>
              </a:lnSpc>
            </a:pPr>
            <a:endParaRPr lang="es-MX" sz="1100" b="0" strike="noStrike" spc="-1">
              <a:latin typeface="Arial"/>
            </a:endParaRPr>
          </a:p>
        </p:txBody>
      </p:sp>
      <p:sp>
        <p:nvSpPr>
          <p:cNvPr id="4" name="CustomShape 5"/>
          <p:cNvSpPr/>
          <p:nvPr/>
        </p:nvSpPr>
        <p:spPr>
          <a:xfrm>
            <a:off x="4555800" y="-11880"/>
            <a:ext cx="4585680" cy="77148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16200" y="-11880"/>
            <a:ext cx="4569480" cy="771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s-MX" sz="4400" b="0" strike="noStrike" spc="-1">
                <a:latin typeface="Arial"/>
              </a:rPr>
              <a:t>Click to edit the title text format</a:t>
            </a:r>
          </a:p>
        </p:txBody>
      </p:sp>
      <p:sp>
        <p:nvSpPr>
          <p:cNvPr id="7" name="PlaceHolder 8"/>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MX"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s-MX" sz="2800" b="0" strike="noStrike" spc="-1">
                <a:latin typeface="Arial"/>
              </a:rPr>
              <a:t>Second Outline Level</a:t>
            </a:r>
          </a:p>
          <a:p>
            <a:pPr marL="1296000" lvl="2" indent="-288000">
              <a:spcBef>
                <a:spcPts val="850"/>
              </a:spcBef>
              <a:buClr>
                <a:srgbClr val="000000"/>
              </a:buClr>
              <a:buSzPct val="45000"/>
              <a:buFont typeface="Wingdings" charset="2"/>
              <a:buChar char=""/>
            </a:pPr>
            <a:r>
              <a:rPr lang="es-MX" sz="2400" b="0" strike="noStrike" spc="-1">
                <a:latin typeface="Arial"/>
              </a:rPr>
              <a:t>Third Outline Level</a:t>
            </a:r>
          </a:p>
          <a:p>
            <a:pPr marL="1728000" lvl="3" indent="-216000">
              <a:spcBef>
                <a:spcPts val="567"/>
              </a:spcBef>
              <a:buClr>
                <a:srgbClr val="000000"/>
              </a:buClr>
              <a:buSzPct val="75000"/>
              <a:buFont typeface="Symbol" charset="2"/>
              <a:buChar char=""/>
            </a:pPr>
            <a:r>
              <a:rPr lang="es-MX" sz="2000" b="0" strike="noStrike" spc="-1">
                <a:latin typeface="Arial"/>
              </a:rPr>
              <a:t>Fourth Outline Level</a:t>
            </a:r>
          </a:p>
          <a:p>
            <a:pPr marL="2160000" lvl="4" indent="-216000">
              <a:spcBef>
                <a:spcPts val="283"/>
              </a:spcBef>
              <a:buClr>
                <a:srgbClr val="000000"/>
              </a:buClr>
              <a:buSzPct val="45000"/>
              <a:buFont typeface="Wingdings" charset="2"/>
              <a:buChar char=""/>
            </a:pPr>
            <a:r>
              <a:rPr lang="es-MX" sz="2000" b="0" strike="noStrike" spc="-1">
                <a:latin typeface="Arial"/>
              </a:rPr>
              <a:t>Fifth Outline Level</a:t>
            </a:r>
          </a:p>
          <a:p>
            <a:pPr marL="2592000" lvl="5" indent="-216000">
              <a:spcBef>
                <a:spcPts val="283"/>
              </a:spcBef>
              <a:buClr>
                <a:srgbClr val="000000"/>
              </a:buClr>
              <a:buSzPct val="45000"/>
              <a:buFont typeface="Wingdings" charset="2"/>
              <a:buChar char=""/>
            </a:pPr>
            <a:r>
              <a:rPr lang="es-MX" sz="2000" b="0" strike="noStrike" spc="-1">
                <a:latin typeface="Arial"/>
              </a:rPr>
              <a:t>Sixth Outline Level</a:t>
            </a:r>
          </a:p>
          <a:p>
            <a:pPr marL="3024000" lvl="6" indent="-216000">
              <a:spcBef>
                <a:spcPts val="283"/>
              </a:spcBef>
              <a:buClr>
                <a:srgbClr val="000000"/>
              </a:buClr>
              <a:buSzPct val="45000"/>
              <a:buFont typeface="Wingdings" charset="2"/>
              <a:buChar char=""/>
            </a:pPr>
            <a:r>
              <a:rPr lang="es-MX"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572000" y="6477120"/>
            <a:ext cx="4569480" cy="37836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6477120"/>
            <a:ext cx="4569480" cy="378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6" name="CustomShape 3"/>
          <p:cNvSpPr/>
          <p:nvPr/>
        </p:nvSpPr>
        <p:spPr>
          <a:xfrm>
            <a:off x="0" y="762120"/>
            <a:ext cx="9141480" cy="759600"/>
          </a:xfrm>
          <a:prstGeom prst="rect">
            <a:avLst/>
          </a:prstGeom>
          <a:gradFill rotWithShape="0">
            <a:gsLst>
              <a:gs pos="0">
                <a:srgbClr val="000000"/>
              </a:gs>
              <a:gs pos="100000">
                <a:srgbClr val="3333B2"/>
              </a:gs>
            </a:gsLst>
            <a:lin ang="10800000"/>
          </a:gradFill>
          <a:ln>
            <a:noFill/>
          </a:ln>
          <a:effectLst>
            <a:outerShdw blurRad="50800" dist="8892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7" name="CustomShape 4"/>
          <p:cNvSpPr/>
          <p:nvPr/>
        </p:nvSpPr>
        <p:spPr>
          <a:xfrm>
            <a:off x="4495680" y="-11880"/>
            <a:ext cx="4645800" cy="77148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48" name="CustomShape 5"/>
          <p:cNvSpPr/>
          <p:nvPr/>
        </p:nvSpPr>
        <p:spPr>
          <a:xfrm>
            <a:off x="-6120" y="-11880"/>
            <a:ext cx="4569480" cy="789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9" name="CustomShape 6"/>
          <p:cNvSpPr/>
          <p:nvPr/>
        </p:nvSpPr>
        <p:spPr>
          <a:xfrm>
            <a:off x="0" y="6604920"/>
            <a:ext cx="4569480" cy="25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r>
              <a:rPr lang="es-MX" sz="1100" b="0" strike="noStrike" spc="-1">
                <a:solidFill>
                  <a:srgbClr val="FFFFFF"/>
                </a:solidFill>
                <a:latin typeface="Calibri"/>
                <a:ea typeface="DejaVu Sans"/>
              </a:rPr>
              <a:t>Jorge III Altamirano Astorga, Luz Aurora Hernández Martínez, </a:t>
            </a:r>
            <a:endParaRPr lang="es-MX" sz="1100" b="0" strike="noStrike" spc="-1">
              <a:latin typeface="Arial"/>
            </a:endParaRPr>
          </a:p>
          <a:p>
            <a:pPr algn="r">
              <a:lnSpc>
                <a:spcPct val="100000"/>
              </a:lnSpc>
            </a:pPr>
            <a:r>
              <a:rPr lang="es-MX" sz="1100" b="0" strike="noStrike" spc="-1">
                <a:solidFill>
                  <a:srgbClr val="FFFFFF"/>
                </a:solidFill>
                <a:latin typeface="Calibri"/>
                <a:ea typeface="DejaVu Sans"/>
              </a:rPr>
              <a:t>Ita-Andehui Santiago Castillejos.</a:t>
            </a:r>
            <a:endParaRPr lang="es-MX" sz="1100" b="0" strike="noStrike" spc="-1">
              <a:latin typeface="Arial"/>
            </a:endParaRPr>
          </a:p>
          <a:p>
            <a:pPr algn="r">
              <a:lnSpc>
                <a:spcPct val="100000"/>
              </a:lnSpc>
            </a:pPr>
            <a:endParaRPr lang="es-MX" sz="1100" b="0" strike="noStrike" spc="-1">
              <a:latin typeface="Arial"/>
            </a:endParaRPr>
          </a:p>
        </p:txBody>
      </p:sp>
      <p:sp>
        <p:nvSpPr>
          <p:cNvPr id="50" name="PlaceHolder 7"/>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s-MX" sz="4400" b="0" strike="noStrike" spc="-1">
                <a:latin typeface="Arial"/>
              </a:rPr>
              <a:t>Click to edit the title text format</a:t>
            </a:r>
          </a:p>
        </p:txBody>
      </p:sp>
      <p:sp>
        <p:nvSpPr>
          <p:cNvPr id="51" name="PlaceHolder 8"/>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MX"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s-MX" sz="2800" b="0" strike="noStrike" spc="-1">
                <a:latin typeface="Arial"/>
              </a:rPr>
              <a:t>Second Outline Level</a:t>
            </a:r>
          </a:p>
          <a:p>
            <a:pPr marL="1296000" lvl="2" indent="-288000">
              <a:spcBef>
                <a:spcPts val="850"/>
              </a:spcBef>
              <a:buClr>
                <a:srgbClr val="000000"/>
              </a:buClr>
              <a:buSzPct val="45000"/>
              <a:buFont typeface="Wingdings" charset="2"/>
              <a:buChar char=""/>
            </a:pPr>
            <a:r>
              <a:rPr lang="es-MX" sz="2400" b="0" strike="noStrike" spc="-1">
                <a:latin typeface="Arial"/>
              </a:rPr>
              <a:t>Third Outline Level</a:t>
            </a:r>
          </a:p>
          <a:p>
            <a:pPr marL="1728000" lvl="3" indent="-216000">
              <a:spcBef>
                <a:spcPts val="567"/>
              </a:spcBef>
              <a:buClr>
                <a:srgbClr val="000000"/>
              </a:buClr>
              <a:buSzPct val="75000"/>
              <a:buFont typeface="Symbol" charset="2"/>
              <a:buChar char=""/>
            </a:pPr>
            <a:r>
              <a:rPr lang="es-MX" sz="2000" b="0" strike="noStrike" spc="-1">
                <a:latin typeface="Arial"/>
              </a:rPr>
              <a:t>Fourth Outline Level</a:t>
            </a:r>
          </a:p>
          <a:p>
            <a:pPr marL="2160000" lvl="4" indent="-216000">
              <a:spcBef>
                <a:spcPts val="283"/>
              </a:spcBef>
              <a:buClr>
                <a:srgbClr val="000000"/>
              </a:buClr>
              <a:buSzPct val="45000"/>
              <a:buFont typeface="Wingdings" charset="2"/>
              <a:buChar char=""/>
            </a:pPr>
            <a:r>
              <a:rPr lang="es-MX" sz="2000" b="0" strike="noStrike" spc="-1">
                <a:latin typeface="Arial"/>
              </a:rPr>
              <a:t>Fifth Outline Level</a:t>
            </a:r>
          </a:p>
          <a:p>
            <a:pPr marL="2592000" lvl="5" indent="-216000">
              <a:spcBef>
                <a:spcPts val="283"/>
              </a:spcBef>
              <a:buClr>
                <a:srgbClr val="000000"/>
              </a:buClr>
              <a:buSzPct val="45000"/>
              <a:buFont typeface="Wingdings" charset="2"/>
              <a:buChar char=""/>
            </a:pPr>
            <a:r>
              <a:rPr lang="es-MX" sz="2000" b="0" strike="noStrike" spc="-1">
                <a:latin typeface="Arial"/>
              </a:rPr>
              <a:t>Sixth Outline Level</a:t>
            </a:r>
          </a:p>
          <a:p>
            <a:pPr marL="3024000" lvl="6" indent="-216000">
              <a:spcBef>
                <a:spcPts val="283"/>
              </a:spcBef>
              <a:buClr>
                <a:srgbClr val="000000"/>
              </a:buClr>
              <a:buSzPct val="45000"/>
              <a:buFont typeface="Wingdings" charset="2"/>
              <a:buChar char=""/>
            </a:pPr>
            <a:r>
              <a:rPr lang="es-MX"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9.png"/><Relationship Id="rId7"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4" name="CustomShape 1"/>
          <p:cNvSpPr/>
          <p:nvPr/>
        </p:nvSpPr>
        <p:spPr>
          <a:xfrm>
            <a:off x="609480" y="935280"/>
            <a:ext cx="7922160" cy="83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MX" sz="4000" b="0" strike="noStrike" spc="-1">
                <a:solidFill>
                  <a:srgbClr val="FFFFFF"/>
                </a:solidFill>
                <a:latin typeface="Times New Roman"/>
                <a:ea typeface="DejaVu Sans"/>
              </a:rPr>
              <a:t>Calidad del Aire</a:t>
            </a:r>
            <a:endParaRPr lang="es-MX" sz="4000" b="0" strike="noStrike" spc="-1">
              <a:latin typeface="Arial"/>
            </a:endParaRPr>
          </a:p>
        </p:txBody>
      </p:sp>
      <p:sp>
        <p:nvSpPr>
          <p:cNvPr id="95" name="CustomShape 2"/>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96" name="CustomShape 3"/>
          <p:cNvSpPr/>
          <p:nvPr/>
        </p:nvSpPr>
        <p:spPr>
          <a:xfrm>
            <a:off x="8001000" y="6492960"/>
            <a:ext cx="1140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8F6902C-47B8-46EC-BFAF-8305004BB035}" type="slidenum">
              <a:rPr lang="es-MX" sz="1200" b="0" strike="noStrike" spc="-1">
                <a:solidFill>
                  <a:srgbClr val="FFFFFF"/>
                </a:solidFill>
                <a:latin typeface="Calibri"/>
                <a:ea typeface="DejaVu Sans"/>
              </a:rPr>
              <a:t>1</a:t>
            </a:fld>
            <a:endParaRPr lang="es-MX" sz="1200" b="0" strike="noStrike" spc="-1">
              <a:latin typeface="Arial"/>
            </a:endParaRPr>
          </a:p>
        </p:txBody>
      </p:sp>
      <p:sp>
        <p:nvSpPr>
          <p:cNvPr id="9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98" name="CustomShape 5"/>
          <p:cNvSpPr/>
          <p:nvPr/>
        </p:nvSpPr>
        <p:spPr>
          <a:xfrm>
            <a:off x="2843640" y="3069000"/>
            <a:ext cx="3655080" cy="15498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MX" sz="1600" b="0" strike="noStrike" spc="-1">
                <a:solidFill>
                  <a:srgbClr val="000000"/>
                </a:solidFill>
                <a:latin typeface="Times New Roman"/>
                <a:ea typeface="DejaVu Sans"/>
              </a:rPr>
              <a:t>Proyecto Final de Deep Learning</a:t>
            </a:r>
            <a:endParaRPr lang="es-MX" sz="1600" b="0" strike="noStrike" spc="-1">
              <a:latin typeface="Arial"/>
            </a:endParaRPr>
          </a:p>
          <a:p>
            <a:pPr algn="ctr">
              <a:lnSpc>
                <a:spcPct val="100000"/>
              </a:lnSpc>
            </a:pP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Presentan: </a:t>
            </a: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Jorge III Altamirano Astorga, </a:t>
            </a: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Luz Aurora Hernández Martínez, </a:t>
            </a: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Ita-Andehui Santiago Castillejos.</a:t>
            </a:r>
            <a:endParaRPr lang="es-MX"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Exploración de Datos del Gobierno</a:t>
            </a:r>
            <a:endParaRPr lang="es-MX" sz="2800" b="0" strike="noStrike" spc="-1">
              <a:latin typeface="Arial"/>
            </a:endParaRPr>
          </a:p>
        </p:txBody>
      </p:sp>
      <p:sp>
        <p:nvSpPr>
          <p:cNvPr id="138"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4CD5906-221B-4ADE-90F1-CFB57E9FE738}" type="slidenum">
              <a:rPr lang="es-MX" sz="1200" b="0" strike="noStrike" spc="-1">
                <a:solidFill>
                  <a:srgbClr val="FFFFFF"/>
                </a:solidFill>
                <a:latin typeface="Calibri"/>
                <a:ea typeface="DejaVu Sans"/>
              </a:rPr>
              <a:t>10</a:t>
            </a:fld>
            <a:endParaRPr lang="es-MX" sz="1200" b="0" strike="noStrike" spc="-1">
              <a:latin typeface="Arial"/>
            </a:endParaRPr>
          </a:p>
        </p:txBody>
      </p:sp>
      <p:sp>
        <p:nvSpPr>
          <p:cNvPr id="139"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40"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41" name="Picture 2"/>
          <p:cNvPicPr/>
          <p:nvPr/>
        </p:nvPicPr>
        <p:blipFill>
          <a:blip r:embed="rId2"/>
          <a:stretch/>
        </p:blipFill>
        <p:spPr>
          <a:xfrm>
            <a:off x="6840" y="1679400"/>
            <a:ext cx="4317840" cy="4714200"/>
          </a:xfrm>
          <a:prstGeom prst="rect">
            <a:avLst/>
          </a:prstGeom>
          <a:ln>
            <a:noFill/>
          </a:ln>
        </p:spPr>
      </p:pic>
      <p:pic>
        <p:nvPicPr>
          <p:cNvPr id="142" name="Picture 4"/>
          <p:cNvPicPr/>
          <p:nvPr/>
        </p:nvPicPr>
        <p:blipFill>
          <a:blip r:embed="rId3"/>
          <a:stretch/>
        </p:blipFill>
        <p:spPr>
          <a:xfrm>
            <a:off x="4315680" y="1649880"/>
            <a:ext cx="4665240" cy="471420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Solución: Preprocesamiento</a:t>
            </a:r>
            <a:endParaRPr lang="es-MX" sz="2800" b="0" strike="noStrike" spc="-1">
              <a:latin typeface="Arial"/>
            </a:endParaRPr>
          </a:p>
        </p:txBody>
      </p:sp>
      <p:sp>
        <p:nvSpPr>
          <p:cNvPr id="144"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2E4CFBC-01A9-4280-88C0-EB29208FC7E9}" type="slidenum">
              <a:rPr lang="es-MX" sz="1200" b="0" strike="noStrike" spc="-1">
                <a:solidFill>
                  <a:srgbClr val="FFFFFF"/>
                </a:solidFill>
                <a:latin typeface="Calibri"/>
                <a:ea typeface="DejaVu Sans"/>
              </a:rPr>
              <a:t>11</a:t>
            </a:fld>
            <a:endParaRPr lang="es-MX" sz="1200" b="0" strike="noStrike" spc="-1">
              <a:latin typeface="Arial"/>
            </a:endParaRPr>
          </a:p>
        </p:txBody>
      </p:sp>
      <p:sp>
        <p:nvSpPr>
          <p:cNvPr id="145"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46"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strike="noStrike" spc="-1">
                <a:solidFill>
                  <a:srgbClr val="808080"/>
                </a:solid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147" name="CustomShape 5"/>
          <p:cNvSpPr/>
          <p:nvPr/>
        </p:nvSpPr>
        <p:spPr>
          <a:xfrm>
            <a:off x="216000" y="2664000"/>
            <a:ext cx="4756050" cy="3597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Procesamos los datos como una Serie de Tiempo: como en el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Miniproyecto</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4 y en un tutorial oficial de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Tensorflow</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y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Keras</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a:t>
            </a: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Tuvimos que imputar, porque </a:t>
            </a:r>
            <a:r>
              <a:rPr lang="es-MX" sz="2000" b="1" strike="noStrike" spc="-1" dirty="0">
                <a:solidFill>
                  <a:srgbClr val="000000"/>
                </a:solidFill>
                <a:latin typeface="Times New Roman" panose="02020603050405020304" pitchFamily="18" charset="0"/>
                <a:ea typeface="DejaVu Sans"/>
                <a:cs typeface="Times New Roman" panose="02020603050405020304" pitchFamily="18" charset="0"/>
              </a:rPr>
              <a:t>todos</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los datos tenían algún faltante, como se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vió</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anteriormente. Usamos interpolación, aunque exploramos KNN, Métodos Lineales Generalizados (Bayes), Medias, Hot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Deck</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a:t>
            </a:r>
            <a:endParaRPr lang="es-MX" sz="2000" b="0" strike="noStrike" spc="-1" dirty="0">
              <a:latin typeface="Times New Roman" panose="02020603050405020304" pitchFamily="18" charset="0"/>
              <a:cs typeface="Times New Roman" panose="02020603050405020304" pitchFamily="18" charset="0"/>
            </a:endParaRPr>
          </a:p>
        </p:txBody>
      </p:sp>
      <p:pic>
        <p:nvPicPr>
          <p:cNvPr id="148" name="Imagen 147"/>
          <p:cNvPicPr/>
          <p:nvPr/>
        </p:nvPicPr>
        <p:blipFill>
          <a:blip r:embed="rId2"/>
          <a:stretch/>
        </p:blipFill>
        <p:spPr>
          <a:xfrm>
            <a:off x="1404000" y="2161440"/>
            <a:ext cx="2818800" cy="428400"/>
          </a:xfrm>
          <a:prstGeom prst="rect">
            <a:avLst/>
          </a:prstGeom>
          <a:ln>
            <a:noFill/>
          </a:ln>
        </p:spPr>
      </p:pic>
      <p:pic>
        <p:nvPicPr>
          <p:cNvPr id="149" name="Imagen 148"/>
          <p:cNvPicPr/>
          <p:nvPr/>
        </p:nvPicPr>
        <p:blipFill>
          <a:blip r:embed="rId3"/>
          <a:stretch/>
        </p:blipFill>
        <p:spPr>
          <a:xfrm>
            <a:off x="1404000" y="4033440"/>
            <a:ext cx="2818800" cy="428400"/>
          </a:xfrm>
          <a:prstGeom prst="rect">
            <a:avLst/>
          </a:prstGeom>
          <a:ln>
            <a:noFill/>
          </a:ln>
        </p:spPr>
      </p:pic>
      <p:pic>
        <p:nvPicPr>
          <p:cNvPr id="150" name="Imagen 149"/>
          <p:cNvPicPr/>
          <p:nvPr/>
        </p:nvPicPr>
        <p:blipFill>
          <a:blip r:embed="rId4"/>
          <a:stretch/>
        </p:blipFill>
        <p:spPr>
          <a:xfrm>
            <a:off x="5472000" y="3910320"/>
            <a:ext cx="3481920" cy="2387520"/>
          </a:xfrm>
          <a:prstGeom prst="rect">
            <a:avLst/>
          </a:prstGeom>
          <a:ln>
            <a:noFill/>
          </a:ln>
        </p:spPr>
      </p:pic>
      <p:sp>
        <p:nvSpPr>
          <p:cNvPr id="151" name="CustomShape 6"/>
          <p:cNvSpPr/>
          <p:nvPr/>
        </p:nvSpPr>
        <p:spPr>
          <a:xfrm>
            <a:off x="5400000" y="1800000"/>
            <a:ext cx="3597840" cy="1221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Escalamiento: al tener datos en diversas escalas.</a:t>
            </a:r>
            <a:endParaRPr lang="es-MX" sz="2000" b="0" strike="noStrike" spc="-1" dirty="0">
              <a:latin typeface="Times New Roman" panose="02020603050405020304" pitchFamily="18" charset="0"/>
              <a:cs typeface="Times New Roman" panose="02020603050405020304" pitchFamily="18" charset="0"/>
            </a:endParaRPr>
          </a:p>
          <a:p>
            <a:pPr>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Limpieza de Datos: descartar primeras observaciones por el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Windowing</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a:t>
            </a:r>
            <a:endParaRPr lang="es-MX" sz="2000" b="0" strike="noStrike" spc="-1" dirty="0">
              <a:latin typeface="Times New Roman" panose="02020603050405020304" pitchFamily="18" charset="0"/>
              <a:cs typeface="Times New Roman" panose="02020603050405020304" pitchFamily="18" charset="0"/>
            </a:endParaRPr>
          </a:p>
        </p:txBody>
      </p:sp>
      <p:pic>
        <p:nvPicPr>
          <p:cNvPr id="152" name="Imagen 151"/>
          <p:cNvPicPr/>
          <p:nvPr/>
        </p:nvPicPr>
        <p:blipFill>
          <a:blip r:embed="rId5"/>
          <a:stretch/>
        </p:blipFill>
        <p:spPr>
          <a:xfrm>
            <a:off x="7625520" y="2735640"/>
            <a:ext cx="1192320" cy="100620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Solución: Arquitectura de Redes Neuronales </a:t>
            </a:r>
            <a:endParaRPr lang="es-MX" sz="3600" b="0" strike="noStrike" spc="-1">
              <a:latin typeface="Arial"/>
            </a:endParaRPr>
          </a:p>
        </p:txBody>
      </p:sp>
      <p:sp>
        <p:nvSpPr>
          <p:cNvPr id="154"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6A42949-E399-4018-9CA3-0DC2F4A3151C}" type="slidenum">
              <a:rPr lang="es-MX" sz="1200" b="0" strike="noStrike" spc="-1">
                <a:solidFill>
                  <a:srgbClr val="FFFFFF"/>
                </a:solidFill>
                <a:latin typeface="Calibri"/>
                <a:ea typeface="DejaVu Sans"/>
              </a:rPr>
              <a:t>12</a:t>
            </a:fld>
            <a:endParaRPr lang="es-MX" sz="1200" b="0" strike="noStrike" spc="-1">
              <a:latin typeface="Arial"/>
            </a:endParaRPr>
          </a:p>
        </p:txBody>
      </p:sp>
      <p:sp>
        <p:nvSpPr>
          <p:cNvPr id="155"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56"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57" name="Imagen 156"/>
          <p:cNvPicPr/>
          <p:nvPr/>
        </p:nvPicPr>
        <p:blipFill>
          <a:blip r:embed="rId2"/>
          <a:stretch/>
        </p:blipFill>
        <p:spPr>
          <a:xfrm>
            <a:off x="6909120" y="1715760"/>
            <a:ext cx="1872720" cy="1234080"/>
          </a:xfrm>
          <a:prstGeom prst="rect">
            <a:avLst/>
          </a:prstGeom>
          <a:ln>
            <a:noFill/>
          </a:ln>
        </p:spPr>
      </p:pic>
      <p:pic>
        <p:nvPicPr>
          <p:cNvPr id="158" name="Imagen 157"/>
          <p:cNvPicPr/>
          <p:nvPr/>
        </p:nvPicPr>
        <p:blipFill>
          <a:blip r:embed="rId3"/>
          <a:stretch/>
        </p:blipFill>
        <p:spPr>
          <a:xfrm>
            <a:off x="3722040" y="1728000"/>
            <a:ext cx="1509840" cy="1509840"/>
          </a:xfrm>
          <a:prstGeom prst="rect">
            <a:avLst/>
          </a:prstGeom>
          <a:ln>
            <a:noFill/>
          </a:ln>
        </p:spPr>
      </p:pic>
      <p:pic>
        <p:nvPicPr>
          <p:cNvPr id="159" name="Imagen 158"/>
          <p:cNvPicPr/>
          <p:nvPr/>
        </p:nvPicPr>
        <p:blipFill>
          <a:blip r:embed="rId4"/>
          <a:stretch/>
        </p:blipFill>
        <p:spPr>
          <a:xfrm>
            <a:off x="288000" y="1749240"/>
            <a:ext cx="1640880" cy="1317960"/>
          </a:xfrm>
          <a:prstGeom prst="rect">
            <a:avLst/>
          </a:prstGeom>
          <a:ln>
            <a:noFill/>
          </a:ln>
        </p:spPr>
      </p:pic>
      <p:pic>
        <p:nvPicPr>
          <p:cNvPr id="160" name="Imagen 159"/>
          <p:cNvPicPr/>
          <p:nvPr/>
        </p:nvPicPr>
        <p:blipFill>
          <a:blip r:embed="rId5"/>
          <a:stretch/>
        </p:blipFill>
        <p:spPr>
          <a:xfrm>
            <a:off x="6948000" y="4965120"/>
            <a:ext cx="2089080" cy="1485360"/>
          </a:xfrm>
          <a:prstGeom prst="rect">
            <a:avLst/>
          </a:prstGeom>
          <a:ln>
            <a:noFill/>
          </a:ln>
        </p:spPr>
      </p:pic>
      <p:sp>
        <p:nvSpPr>
          <p:cNvPr id="161" name="CustomShape 5"/>
          <p:cNvSpPr/>
          <p:nvPr/>
        </p:nvSpPr>
        <p:spPr>
          <a:xfrm>
            <a:off x="6554880" y="3302640"/>
            <a:ext cx="2482200" cy="169347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400"/>
              </a:spcBef>
            </a:pPr>
            <a:r>
              <a:rPr lang="es-MX" sz="1600" b="1" i="1" strike="noStrike" spc="-1" dirty="0">
                <a:solidFill>
                  <a:srgbClr val="000000"/>
                </a:solidFill>
                <a:latin typeface="Times New Roman"/>
                <a:ea typeface="DejaVu Sans"/>
              </a:rPr>
              <a:t>LSTM:</a:t>
            </a:r>
            <a:endParaRPr lang="es-MX" sz="1600" b="0" strike="noStrike" spc="-1" dirty="0">
              <a:latin typeface="Arial"/>
            </a:endParaRPr>
          </a:p>
          <a:p>
            <a:pPr marL="343080" indent="-340560" algn="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Desempeño razonable.</a:t>
            </a:r>
            <a:endParaRPr lang="es-MX" sz="1600" b="0" strike="noStrike" spc="-1" dirty="0">
              <a:latin typeface="Arial"/>
            </a:endParaRPr>
          </a:p>
          <a:p>
            <a:pPr marL="343080" indent="-340560" algn="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Procesamiento intermedio.</a:t>
            </a:r>
            <a:endParaRPr lang="es-MX" sz="1600" b="0" strike="noStrike" spc="-1" dirty="0">
              <a:latin typeface="Arial"/>
            </a:endParaRPr>
          </a:p>
          <a:p>
            <a:pPr marL="343080" indent="-340560" algn="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Resultados estables.</a:t>
            </a:r>
            <a:endParaRPr lang="es-MX" sz="1600" b="0" strike="noStrike" spc="-1" dirty="0">
              <a:latin typeface="Arial"/>
            </a:endParaRPr>
          </a:p>
        </p:txBody>
      </p:sp>
      <p:pic>
        <p:nvPicPr>
          <p:cNvPr id="162" name="Imagen 161"/>
          <p:cNvPicPr/>
          <p:nvPr/>
        </p:nvPicPr>
        <p:blipFill>
          <a:blip r:embed="rId7"/>
          <a:stretch/>
        </p:blipFill>
        <p:spPr>
          <a:xfrm>
            <a:off x="3477960" y="4921635"/>
            <a:ext cx="2115360" cy="1503720"/>
          </a:xfrm>
          <a:prstGeom prst="rect">
            <a:avLst/>
          </a:prstGeom>
          <a:ln>
            <a:noFill/>
          </a:ln>
        </p:spPr>
      </p:pic>
      <p:sp>
        <p:nvSpPr>
          <p:cNvPr id="163" name="CustomShape 6"/>
          <p:cNvSpPr/>
          <p:nvPr/>
        </p:nvSpPr>
        <p:spPr>
          <a:xfrm>
            <a:off x="3299580" y="3276495"/>
            <a:ext cx="2482200" cy="158497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400"/>
              </a:spcBef>
            </a:pPr>
            <a:r>
              <a:rPr lang="es-MX" sz="1600" b="1" i="1" strike="noStrike" spc="-1" dirty="0" err="1">
                <a:solidFill>
                  <a:srgbClr val="000000"/>
                </a:solidFill>
                <a:latin typeface="Times New Roman"/>
                <a:ea typeface="DejaVu Sans"/>
              </a:rPr>
              <a:t>Convolutional</a:t>
            </a:r>
            <a:r>
              <a:rPr lang="es-MX" sz="1600" b="1" i="1" strike="noStrike" spc="-1" dirty="0">
                <a:solidFill>
                  <a:srgbClr val="000000"/>
                </a:solidFill>
                <a:latin typeface="Times New Roman"/>
                <a:ea typeface="DejaVu Sans"/>
              </a:rPr>
              <a:t> 1D:</a:t>
            </a:r>
            <a:endParaRPr lang="es-MX" sz="1600" b="0" strike="noStrike" spc="-1" dirty="0">
              <a:latin typeface="Arial"/>
            </a:endParaRPr>
          </a:p>
          <a:p>
            <a:pPr marL="343080" indent="-340560" algn="ct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Desempeño robusto.</a:t>
            </a:r>
            <a:endParaRPr lang="es-MX" sz="1600" b="0" strike="noStrike" spc="-1" dirty="0">
              <a:latin typeface="Arial"/>
            </a:endParaRPr>
          </a:p>
          <a:p>
            <a:pPr marL="343080" indent="-340560" algn="ct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Demandante en procesamiento.</a:t>
            </a:r>
            <a:endParaRPr lang="es-MX" sz="1600" b="0" strike="noStrike" spc="-1" dirty="0">
              <a:latin typeface="Arial"/>
            </a:endParaRPr>
          </a:p>
          <a:p>
            <a:pPr marL="343080" indent="-340560" algn="ct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Resultados “ruidosos”.</a:t>
            </a:r>
            <a:endParaRPr lang="es-MX" sz="1600" b="0" strike="noStrike" spc="-1" dirty="0">
              <a:latin typeface="Arial"/>
            </a:endParaRPr>
          </a:p>
        </p:txBody>
      </p:sp>
      <p:pic>
        <p:nvPicPr>
          <p:cNvPr id="164" name="Imagen 163"/>
          <p:cNvPicPr/>
          <p:nvPr/>
        </p:nvPicPr>
        <p:blipFill>
          <a:blip r:embed="rId8"/>
          <a:stretch/>
        </p:blipFill>
        <p:spPr>
          <a:xfrm>
            <a:off x="216000" y="4998960"/>
            <a:ext cx="1941840" cy="1406880"/>
          </a:xfrm>
          <a:prstGeom prst="rect">
            <a:avLst/>
          </a:prstGeom>
          <a:ln>
            <a:noFill/>
          </a:ln>
        </p:spPr>
      </p:pic>
      <p:sp>
        <p:nvSpPr>
          <p:cNvPr id="165" name="CustomShape 7"/>
          <p:cNvSpPr/>
          <p:nvPr/>
        </p:nvSpPr>
        <p:spPr>
          <a:xfrm>
            <a:off x="-360" y="3096000"/>
            <a:ext cx="2724510" cy="2949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00"/>
              </a:spcBef>
            </a:pPr>
            <a:r>
              <a:rPr lang="es-MX" sz="1600" b="1" i="1" strike="noStrike" spc="-1" dirty="0">
                <a:solidFill>
                  <a:srgbClr val="000000"/>
                </a:solidFill>
                <a:latin typeface="Times New Roman"/>
                <a:ea typeface="DejaVu Sans"/>
              </a:rPr>
              <a:t>Dense:</a:t>
            </a:r>
            <a:endParaRPr lang="es-MX" sz="1600" b="0" strike="noStrike" spc="-1" dirty="0">
              <a:latin typeface="Arial"/>
            </a:endParaRPr>
          </a:p>
          <a:p>
            <a:pPr marL="343080" indent="-340560" algn="just">
              <a:lnSpc>
                <a:spcPct val="100000"/>
              </a:lnSpc>
              <a:spcBef>
                <a:spcPts val="400"/>
              </a:spcBef>
              <a:buSzPct val="100051"/>
              <a:buBlip>
                <a:blip r:embed="rId9"/>
              </a:buBlip>
            </a:pPr>
            <a:r>
              <a:rPr lang="es-MX" sz="1600" b="0" i="1" strike="noStrike" spc="-1" dirty="0">
                <a:solidFill>
                  <a:srgbClr val="000000"/>
                </a:solidFill>
                <a:latin typeface="Times New Roman"/>
                <a:ea typeface="DejaVu Sans"/>
              </a:rPr>
              <a:t>Simple y Rápida.</a:t>
            </a:r>
            <a:endParaRPr lang="es-MX" sz="1600" b="0" strike="noStrike" spc="-1" dirty="0">
              <a:latin typeface="Arial"/>
            </a:endParaRPr>
          </a:p>
          <a:p>
            <a:pPr marL="343080" indent="-340560" algn="just">
              <a:lnSpc>
                <a:spcPct val="100000"/>
              </a:lnSpc>
              <a:spcBef>
                <a:spcPts val="400"/>
              </a:spcBef>
              <a:buSzPct val="100051"/>
              <a:buBlip>
                <a:blip r:embed="rId9"/>
              </a:buBlip>
            </a:pPr>
            <a:r>
              <a:rPr lang="es-MX" sz="1600" b="0" i="1" strike="noStrike" spc="-1" dirty="0">
                <a:solidFill>
                  <a:srgbClr val="000000"/>
                </a:solidFill>
                <a:latin typeface="Times New Roman"/>
                <a:ea typeface="DejaVu Sans"/>
              </a:rPr>
              <a:t>No entregó tan buenos resultados.</a:t>
            </a:r>
          </a:p>
          <a:p>
            <a:pPr marL="343080" indent="-340560">
              <a:lnSpc>
                <a:spcPct val="100000"/>
              </a:lnSpc>
              <a:spcBef>
                <a:spcPts val="400"/>
              </a:spcBef>
              <a:buSzPct val="100051"/>
              <a:buBlip>
                <a:blip r:embed="rId9"/>
              </a:buBlip>
            </a:pPr>
            <a:r>
              <a:rPr lang="es-MX" sz="1600" b="0" i="1" strike="noStrike" spc="-1" dirty="0">
                <a:solidFill>
                  <a:srgbClr val="000000"/>
                </a:solidFill>
                <a:latin typeface="Times New Roman"/>
                <a:ea typeface="DejaVu Sans"/>
              </a:rPr>
              <a:t>Imprescindible:</a:t>
            </a:r>
            <a:br>
              <a:rPr dirty="0"/>
            </a:br>
            <a:r>
              <a:rPr lang="es-MX" sz="1600" b="0" i="1" strike="noStrike" spc="-1" dirty="0">
                <a:solidFill>
                  <a:srgbClr val="000000"/>
                </a:solidFill>
                <a:latin typeface="Times New Roman"/>
                <a:ea typeface="DejaVu Sans"/>
              </a:rPr>
              <a:t>Es la base del resto de los distintas arquitecturas.</a:t>
            </a:r>
            <a:endParaRPr lang="es-MX" sz="16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Solución: Propusimos Combinar CNN+LSTM+DNN</a:t>
            </a:r>
            <a:endParaRPr lang="es-MX" sz="2800" b="0" strike="noStrike" spc="-1">
              <a:latin typeface="Arial"/>
            </a:endParaRPr>
          </a:p>
        </p:txBody>
      </p:sp>
      <p:sp>
        <p:nvSpPr>
          <p:cNvPr id="167"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A4DAE02-E94E-468B-982A-FA0EFF7C8F9C}" type="slidenum">
              <a:rPr lang="es-MX" sz="1200" b="0" strike="noStrike" spc="-1">
                <a:solidFill>
                  <a:srgbClr val="FFFFFF"/>
                </a:solidFill>
                <a:latin typeface="Calibri"/>
                <a:ea typeface="DejaVu Sans"/>
              </a:rPr>
              <a:t>13</a:t>
            </a:fld>
            <a:endParaRPr lang="es-MX" sz="1200" b="0" strike="noStrike" spc="-1">
              <a:latin typeface="Arial"/>
            </a:endParaRPr>
          </a:p>
        </p:txBody>
      </p:sp>
      <p:sp>
        <p:nvSpPr>
          <p:cNvPr id="168"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69"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70" name="Picture 2"/>
          <p:cNvPicPr/>
          <p:nvPr/>
        </p:nvPicPr>
        <p:blipFill>
          <a:blip r:embed="rId2"/>
          <a:stretch/>
        </p:blipFill>
        <p:spPr>
          <a:xfrm>
            <a:off x="38160" y="2987640"/>
            <a:ext cx="1903680" cy="3388680"/>
          </a:xfrm>
          <a:prstGeom prst="rect">
            <a:avLst/>
          </a:prstGeom>
          <a:ln>
            <a:noFill/>
          </a:ln>
        </p:spPr>
      </p:pic>
      <p:pic>
        <p:nvPicPr>
          <p:cNvPr id="171" name="Imagen 170"/>
          <p:cNvPicPr/>
          <p:nvPr/>
        </p:nvPicPr>
        <p:blipFill>
          <a:blip r:embed="rId3"/>
          <a:stretch/>
        </p:blipFill>
        <p:spPr>
          <a:xfrm>
            <a:off x="5976000" y="4373280"/>
            <a:ext cx="2805840" cy="2064960"/>
          </a:xfrm>
          <a:prstGeom prst="rect">
            <a:avLst/>
          </a:prstGeom>
          <a:ln>
            <a:noFill/>
          </a:ln>
        </p:spPr>
      </p:pic>
      <p:pic>
        <p:nvPicPr>
          <p:cNvPr id="172" name="Imagen 171"/>
          <p:cNvPicPr/>
          <p:nvPr/>
        </p:nvPicPr>
        <p:blipFill>
          <a:blip r:embed="rId4"/>
          <a:stretch/>
        </p:blipFill>
        <p:spPr>
          <a:xfrm>
            <a:off x="3835260" y="1711440"/>
            <a:ext cx="1468440" cy="967320"/>
          </a:xfrm>
          <a:prstGeom prst="rect">
            <a:avLst/>
          </a:prstGeom>
          <a:ln>
            <a:noFill/>
          </a:ln>
        </p:spPr>
      </p:pic>
      <p:pic>
        <p:nvPicPr>
          <p:cNvPr id="173" name="Imagen 172"/>
          <p:cNvPicPr/>
          <p:nvPr/>
        </p:nvPicPr>
        <p:blipFill>
          <a:blip r:embed="rId5"/>
          <a:stretch/>
        </p:blipFill>
        <p:spPr>
          <a:xfrm>
            <a:off x="1195560" y="1656180"/>
            <a:ext cx="1077840" cy="1077840"/>
          </a:xfrm>
          <a:prstGeom prst="rect">
            <a:avLst/>
          </a:prstGeom>
          <a:ln>
            <a:noFill/>
          </a:ln>
        </p:spPr>
      </p:pic>
      <p:pic>
        <p:nvPicPr>
          <p:cNvPr id="174" name="Imagen 173"/>
          <p:cNvPicPr/>
          <p:nvPr/>
        </p:nvPicPr>
        <p:blipFill>
          <a:blip r:embed="rId6"/>
          <a:stretch/>
        </p:blipFill>
        <p:spPr>
          <a:xfrm>
            <a:off x="6865560" y="1810800"/>
            <a:ext cx="957240" cy="768600"/>
          </a:xfrm>
          <a:prstGeom prst="rect">
            <a:avLst/>
          </a:prstGeom>
          <a:ln>
            <a:noFill/>
          </a:ln>
        </p:spPr>
      </p:pic>
      <p:sp>
        <p:nvSpPr>
          <p:cNvPr id="175" name="CustomShape 5"/>
          <p:cNvSpPr/>
          <p:nvPr/>
        </p:nvSpPr>
        <p:spPr>
          <a:xfrm>
            <a:off x="2803410" y="1815120"/>
            <a:ext cx="50184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4400" b="0" strike="noStrike" spc="-1">
                <a:solidFill>
                  <a:srgbClr val="000000"/>
                </a:solidFill>
                <a:latin typeface="Arial"/>
                <a:ea typeface="DejaVu Sans"/>
              </a:rPr>
              <a:t>+</a:t>
            </a:r>
            <a:endParaRPr lang="es-MX" sz="4400" b="0" strike="noStrike" spc="-1">
              <a:latin typeface="Arial"/>
            </a:endParaRPr>
          </a:p>
        </p:txBody>
      </p:sp>
      <p:sp>
        <p:nvSpPr>
          <p:cNvPr id="176" name="CustomShape 6"/>
          <p:cNvSpPr/>
          <p:nvPr/>
        </p:nvSpPr>
        <p:spPr>
          <a:xfrm>
            <a:off x="5833710" y="1815120"/>
            <a:ext cx="50184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4400" b="0" strike="noStrike" spc="-1">
                <a:solidFill>
                  <a:srgbClr val="000000"/>
                </a:solidFill>
                <a:latin typeface="Arial"/>
                <a:ea typeface="DejaVu Sans"/>
              </a:rPr>
              <a:t>+</a:t>
            </a:r>
            <a:endParaRPr lang="es-MX" sz="4400" b="0" strike="noStrike" spc="-1">
              <a:latin typeface="Arial"/>
            </a:endParaRPr>
          </a:p>
        </p:txBody>
      </p:sp>
      <p:sp>
        <p:nvSpPr>
          <p:cNvPr id="177" name="CustomShape 7"/>
          <p:cNvSpPr/>
          <p:nvPr/>
        </p:nvSpPr>
        <p:spPr>
          <a:xfrm>
            <a:off x="2473350" y="3109725"/>
            <a:ext cx="2806200" cy="2949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00"/>
              </a:spcBef>
            </a:pPr>
            <a:r>
              <a:rPr lang="es-MX" sz="1600" b="0" i="1" strike="noStrike" spc="-1" dirty="0">
                <a:solidFill>
                  <a:srgbClr val="000000"/>
                </a:solidFill>
                <a:latin typeface="Times New Roman"/>
                <a:ea typeface="DejaVu Sans"/>
              </a:rPr>
              <a:t>Combinación de Redes:</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Esperábamos resultados sustancialmente mejores</a:t>
            </a:r>
            <a:r>
              <a:rPr lang="es-MX" sz="1600" i="1" spc="-1" dirty="0">
                <a:solidFill>
                  <a:srgbClr val="000000"/>
                </a:solidFill>
                <a:latin typeface="Times New Roman"/>
                <a:ea typeface="DejaVu Sans"/>
              </a:rPr>
              <a:t>.</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Logramos desempeño estable y razonable.</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El tiempo de entrenamiento fue bastante razonable, aún teniendo una arquitectura compleja.</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Técnicamente fue un reto implementarlo.</a:t>
            </a:r>
            <a:endParaRPr lang="es-MX" sz="1600" b="0" strike="noStrike" spc="-1" dirty="0">
              <a:latin typeface="Arial"/>
            </a:endParaRPr>
          </a:p>
        </p:txBody>
      </p:sp>
      <p:pic>
        <p:nvPicPr>
          <p:cNvPr id="178" name="Imagen 177"/>
          <p:cNvPicPr/>
          <p:nvPr/>
        </p:nvPicPr>
        <p:blipFill>
          <a:blip r:embed="rId8">
            <a:extLst>
              <a:ext uri="{28A0092B-C50C-407E-A947-70E740481C1C}">
                <a14:useLocalDpi xmlns:a14="http://schemas.microsoft.com/office/drawing/2010/main" val="0"/>
              </a:ext>
            </a:extLst>
          </a:blip>
          <a:stretch>
            <a:fillRect/>
          </a:stretch>
        </p:blipFill>
        <p:spPr>
          <a:xfrm>
            <a:off x="5702982" y="2880000"/>
            <a:ext cx="3255036" cy="14036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Resultados</a:t>
            </a:r>
            <a:endParaRPr lang="es-MX" sz="3600" b="0" strike="noStrike" spc="-1">
              <a:latin typeface="Arial"/>
            </a:endParaRPr>
          </a:p>
        </p:txBody>
      </p:sp>
      <p:sp>
        <p:nvSpPr>
          <p:cNvPr id="18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CA4966B-89D7-483B-A4DA-2A7FCE00D38A}" type="slidenum">
              <a:rPr lang="es-MX" sz="1200" b="0" strike="noStrike" spc="-1">
                <a:solidFill>
                  <a:srgbClr val="FFFFFF"/>
                </a:solidFill>
                <a:latin typeface="Calibri"/>
                <a:ea typeface="DejaVu Sans"/>
              </a:rPr>
              <a:t>14</a:t>
            </a:fld>
            <a:endParaRPr lang="es-MX" sz="1200" b="0" strike="noStrike" spc="-1">
              <a:latin typeface="Arial"/>
            </a:endParaRPr>
          </a:p>
        </p:txBody>
      </p:sp>
      <p:sp>
        <p:nvSpPr>
          <p:cNvPr id="18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8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0"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83" name="Imagen 182"/>
          <p:cNvPicPr/>
          <p:nvPr/>
        </p:nvPicPr>
        <p:blipFill>
          <a:blip r:embed="rId2">
            <a:extLst>
              <a:ext uri="{28A0092B-C50C-407E-A947-70E740481C1C}">
                <a14:useLocalDpi xmlns:a14="http://schemas.microsoft.com/office/drawing/2010/main" val="0"/>
              </a:ext>
            </a:extLst>
          </a:blip>
          <a:stretch>
            <a:fillRect/>
          </a:stretch>
        </p:blipFill>
        <p:spPr>
          <a:xfrm>
            <a:off x="253440" y="2060445"/>
            <a:ext cx="4137840" cy="3967589"/>
          </a:xfrm>
          <a:prstGeom prst="rect">
            <a:avLst/>
          </a:prstGeom>
          <a:ln>
            <a:noFill/>
          </a:ln>
        </p:spPr>
      </p:pic>
      <p:pic>
        <p:nvPicPr>
          <p:cNvPr id="184" name="Imagen 183"/>
          <p:cNvPicPr/>
          <p:nvPr/>
        </p:nvPicPr>
        <p:blipFill>
          <a:blip r:embed="rId3">
            <a:extLst>
              <a:ext uri="{28A0092B-C50C-407E-A947-70E740481C1C}">
                <a14:useLocalDpi xmlns:a14="http://schemas.microsoft.com/office/drawing/2010/main" val="0"/>
              </a:ext>
            </a:extLst>
          </a:blip>
          <a:stretch>
            <a:fillRect/>
          </a:stretch>
        </p:blipFill>
        <p:spPr>
          <a:xfrm>
            <a:off x="4752000" y="2060827"/>
            <a:ext cx="4247280" cy="4015065"/>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Conclusiones: Logros y Siguientes Pasos</a:t>
            </a:r>
            <a:endParaRPr lang="es-MX" sz="3600" b="0" strike="noStrike" spc="-1">
              <a:latin typeface="Arial"/>
            </a:endParaRPr>
          </a:p>
        </p:txBody>
      </p:sp>
      <p:sp>
        <p:nvSpPr>
          <p:cNvPr id="186"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CBE8638-9756-473A-8542-EC1D0EA4E49E}" type="slidenum">
              <a:rPr lang="es-MX" sz="1200" b="0" strike="noStrike" spc="-1">
                <a:solidFill>
                  <a:srgbClr val="FFFFFF"/>
                </a:solidFill>
                <a:latin typeface="Calibri"/>
                <a:ea typeface="DejaVu Sans"/>
              </a:rPr>
              <a:t>15</a:t>
            </a:fld>
            <a:endParaRPr lang="es-MX" sz="1200" b="0" strike="noStrike" spc="-1">
              <a:latin typeface="Arial"/>
            </a:endParaRPr>
          </a:p>
        </p:txBody>
      </p:sp>
      <p:sp>
        <p:nvSpPr>
          <p:cNvPr id="187"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88"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189"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5280">
              <a:lnSpc>
                <a:spcPct val="100000"/>
              </a:lnSpc>
              <a:spcBef>
                <a:spcPts val="479"/>
              </a:spcBef>
              <a:buClr>
                <a:srgbClr val="000000"/>
              </a:buClr>
              <a:buFont typeface="Symbol"/>
              <a:buChar char=""/>
            </a:pPr>
            <a:r>
              <a:rPr lang="es-MX" sz="2400" b="0" strike="noStrike" spc="-1" dirty="0">
                <a:solidFill>
                  <a:srgbClr val="000000"/>
                </a:solidFill>
                <a:latin typeface="Times New Roman"/>
                <a:ea typeface="DejaVu Sans"/>
              </a:rPr>
              <a:t>Logros:</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Logramos poder predecir y es medible el desempeño modelo.</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Logramos reducir el sobreajuste.</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Logramos aprender sobre la realización de un proyecto </a:t>
            </a:r>
            <a:r>
              <a:rPr lang="es-MX" sz="2400" b="0" i="1" strike="noStrike" spc="-1" dirty="0" err="1">
                <a:solidFill>
                  <a:srgbClr val="000000"/>
                </a:solidFill>
                <a:latin typeface="Times New Roman"/>
                <a:ea typeface="DejaVu Sans"/>
              </a:rPr>
              <a:t>end-to-end</a:t>
            </a:r>
            <a:r>
              <a:rPr lang="es-MX" sz="2400" spc="-1" dirty="0">
                <a:solidFill>
                  <a:srgbClr val="000000"/>
                </a:solidFill>
                <a:latin typeface="Times New Roman"/>
                <a:ea typeface="DejaVu Sans"/>
              </a:rPr>
              <a:t>, sobre redes neuronales y las series de tiempo.</a:t>
            </a:r>
            <a:endParaRPr lang="es-MX" sz="2400" b="0" strike="noStrike" spc="-1" dirty="0">
              <a:latin typeface="Arial"/>
            </a:endParaRPr>
          </a:p>
          <a:p>
            <a:pPr marL="216000" indent="-215280">
              <a:lnSpc>
                <a:spcPct val="100000"/>
              </a:lnSpc>
              <a:spcBef>
                <a:spcPts val="479"/>
              </a:spcBef>
              <a:buClr>
                <a:srgbClr val="000000"/>
              </a:buClr>
              <a:buFont typeface="Symbol"/>
              <a:buChar char=""/>
            </a:pPr>
            <a:r>
              <a:rPr lang="es-MX" sz="2400" b="0" strike="noStrike" spc="-1" dirty="0">
                <a:solidFill>
                  <a:srgbClr val="000000"/>
                </a:solidFill>
                <a:latin typeface="Times New Roman"/>
                <a:ea typeface="DejaVu Sans"/>
              </a:rPr>
              <a:t>Siguientes Pasos:</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Hacer modelos más grandes y con más historia.</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Buscar cómo mejorar el desempeño con </a:t>
            </a:r>
            <a:r>
              <a:rPr lang="es-MX" sz="2400" b="0" i="1" strike="noStrike" spc="-1" dirty="0" err="1">
                <a:solidFill>
                  <a:srgbClr val="000000"/>
                </a:solidFill>
                <a:latin typeface="Times New Roman"/>
                <a:ea typeface="DejaVu Sans"/>
              </a:rPr>
              <a:t>hyper</a:t>
            </a:r>
            <a:r>
              <a:rPr lang="es-MX" sz="2400" b="0" i="1" strike="noStrike" spc="-1" dirty="0">
                <a:solidFill>
                  <a:srgbClr val="000000"/>
                </a:solidFill>
                <a:latin typeface="Times New Roman"/>
                <a:ea typeface="DejaVu Sans"/>
              </a:rPr>
              <a:t> </a:t>
            </a:r>
            <a:r>
              <a:rPr lang="es-MX" sz="2400" b="0" i="1" strike="noStrike" spc="-1" dirty="0" err="1">
                <a:solidFill>
                  <a:srgbClr val="000000"/>
                </a:solidFill>
                <a:latin typeface="Times New Roman"/>
                <a:ea typeface="DejaVu Sans"/>
              </a:rPr>
              <a:t>parameter</a:t>
            </a:r>
            <a:r>
              <a:rPr lang="es-MX" sz="2400" b="0" i="1" strike="noStrike" spc="-1" dirty="0">
                <a:solidFill>
                  <a:srgbClr val="000000"/>
                </a:solidFill>
                <a:latin typeface="Times New Roman"/>
                <a:ea typeface="DejaVu Sans"/>
              </a:rPr>
              <a:t> </a:t>
            </a:r>
            <a:r>
              <a:rPr lang="es-MX" sz="2400" b="0" i="1" strike="noStrike" spc="-1" dirty="0" err="1">
                <a:solidFill>
                  <a:srgbClr val="000000"/>
                </a:solidFill>
                <a:latin typeface="Times New Roman"/>
                <a:ea typeface="DejaVu Sans"/>
              </a:rPr>
              <a:t>tuning</a:t>
            </a:r>
            <a:r>
              <a:rPr lang="es-MX" sz="2400" b="0" i="1" strike="noStrike" spc="-1" dirty="0">
                <a:solidFill>
                  <a:srgbClr val="000000"/>
                </a:solidFill>
                <a:latin typeface="Times New Roman"/>
                <a:ea typeface="DejaVu Sans"/>
              </a:rPr>
              <a:t> </a:t>
            </a:r>
            <a:r>
              <a:rPr lang="es-MX" sz="2400" b="0" strike="noStrike" spc="-1" dirty="0">
                <a:solidFill>
                  <a:srgbClr val="000000"/>
                </a:solidFill>
                <a:latin typeface="Times New Roman"/>
                <a:ea typeface="DejaVu Sans"/>
              </a:rPr>
              <a:t>y la arquitectura de la red.</a:t>
            </a:r>
          </a:p>
          <a:p>
            <a:pPr marL="559620" lvl="1" indent="-342900">
              <a:lnSpc>
                <a:spcPct val="100000"/>
              </a:lnSpc>
              <a:spcBef>
                <a:spcPts val="479"/>
              </a:spcBef>
              <a:buClr>
                <a:srgbClr val="000000"/>
              </a:buClr>
              <a:buSzPct val="45000"/>
              <a:buFont typeface="Courier New" panose="02070309020205020404" pitchFamily="49" charset="0"/>
              <a:buChar char="o"/>
            </a:pPr>
            <a:r>
              <a:rPr lang="es-MX" sz="2400" spc="-1" dirty="0">
                <a:solidFill>
                  <a:srgbClr val="000000"/>
                </a:solidFill>
                <a:latin typeface="Times New Roman"/>
              </a:rPr>
              <a:t>Modificar la forma de tratamiento de las series de tiempo.</a:t>
            </a:r>
            <a:endParaRPr lang="es-MX" sz="24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Conclusiones: Aprendizajes</a:t>
            </a:r>
            <a:endParaRPr lang="es-MX" sz="3600" b="0" strike="noStrike" spc="-1">
              <a:latin typeface="Arial"/>
            </a:endParaRPr>
          </a:p>
        </p:txBody>
      </p:sp>
      <p:sp>
        <p:nvSpPr>
          <p:cNvPr id="191"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FBD65DB-2C47-4452-B824-6E67A8B5C4A6}" type="slidenum">
              <a:rPr lang="es-MX" sz="1200" b="0" strike="noStrike" spc="-1">
                <a:solidFill>
                  <a:srgbClr val="FFFFFF"/>
                </a:solidFill>
                <a:latin typeface="Calibri"/>
                <a:ea typeface="DejaVu Sans"/>
              </a:rPr>
              <a:t>16</a:t>
            </a:fld>
            <a:endParaRPr lang="es-MX" sz="1200" b="0" strike="noStrike" spc="-1">
              <a:latin typeface="Arial"/>
            </a:endParaRPr>
          </a:p>
        </p:txBody>
      </p:sp>
      <p:sp>
        <p:nvSpPr>
          <p:cNvPr id="192"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93"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194"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Cumplir con los principios científicos: reproducibilidad y repetibilidad.</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Nunca se debe subestimar la inversión de tiempo necesaria para limpiar, explorar, imputar, </a:t>
            </a:r>
            <a:r>
              <a:rPr lang="es-MX" sz="2200" spc="-1" dirty="0">
                <a:solidFill>
                  <a:srgbClr val="000000"/>
                </a:solidFill>
                <a:latin typeface="Times New Roman"/>
                <a:ea typeface="DejaVu Sans"/>
              </a:rPr>
              <a:t>“</a:t>
            </a:r>
            <a:r>
              <a:rPr lang="es-MX" sz="2200" b="0" strike="noStrike" spc="-1" dirty="0">
                <a:solidFill>
                  <a:srgbClr val="000000"/>
                </a:solidFill>
                <a:latin typeface="Times New Roman"/>
                <a:ea typeface="DejaVu Sans"/>
              </a:rPr>
              <a:t>corregir” y conocer los datos. </a:t>
            </a: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¡Mejorar el desempeño es difícil!</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 No se debe confiar en la disponibilidad de datos externos.</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Hay muchísimos recursos en Internet: buenos y malos.</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Las </a:t>
            </a:r>
            <a:r>
              <a:rPr lang="es-MX" sz="2200" b="0" strike="noStrike" spc="-1" dirty="0" err="1">
                <a:solidFill>
                  <a:srgbClr val="000000"/>
                </a:solidFill>
                <a:latin typeface="Times New Roman"/>
                <a:ea typeface="DejaVu Sans"/>
              </a:rPr>
              <a:t>APIs</a:t>
            </a:r>
            <a:r>
              <a:rPr lang="es-MX" sz="2200" b="0" strike="noStrike" spc="-1" dirty="0">
                <a:solidFill>
                  <a:srgbClr val="000000"/>
                </a:solidFill>
                <a:latin typeface="Times New Roman"/>
                <a:ea typeface="DejaVu Sans"/>
              </a:rPr>
              <a:t> cambian: No tener miedo a aprender continuamente.</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Nos resultó muy útil tener un modelo </a:t>
            </a:r>
            <a:r>
              <a:rPr lang="es-MX" sz="2200" b="0" i="1" strike="noStrike" spc="-1" dirty="0" err="1">
                <a:solidFill>
                  <a:srgbClr val="000000"/>
                </a:solidFill>
                <a:latin typeface="Times New Roman"/>
                <a:ea typeface="DejaVu Sans"/>
              </a:rPr>
              <a:t>baseline</a:t>
            </a:r>
            <a:r>
              <a:rPr lang="es-MX" sz="2200" b="0" strike="noStrike" spc="-1" dirty="0">
                <a:solidFill>
                  <a:srgbClr val="000000"/>
                </a:solidFill>
                <a:latin typeface="Times New Roman"/>
                <a:ea typeface="DejaVu Sans"/>
              </a:rPr>
              <a:t>: nuestra H</a:t>
            </a:r>
            <a:r>
              <a:rPr lang="es-MX" sz="2200" b="0" strike="noStrike" spc="-1" baseline="-33000" dirty="0">
                <a:solidFill>
                  <a:srgbClr val="000000"/>
                </a:solidFill>
                <a:latin typeface="Times New Roman"/>
                <a:ea typeface="DejaVu Sans"/>
              </a:rPr>
              <a:t>0</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Tener cuidado con los detalles.</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“Des-escalar” los datos nos dio una idea más clara del desempeño.</a:t>
            </a: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rPr>
              <a:t>Es efectivo ir construyendo de modelos simples </a:t>
            </a:r>
            <a:r>
              <a:rPr lang="es-MX" sz="2200" b="0" strike="noStrike" spc="-1" dirty="0">
                <a:solidFill>
                  <a:srgbClr val="000000"/>
                </a:solidFill>
                <a:latin typeface="Times New Roman"/>
                <a:sym typeface="Wingdings" panose="05000000000000000000" pitchFamily="2" charset="2"/>
              </a:rPr>
              <a:t> modelos más elaborados. También probar, probar, probar.</a:t>
            </a:r>
            <a:endParaRPr lang="es-MX" sz="22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¡Gracias!</a:t>
            </a:r>
            <a:endParaRPr lang="es-MX" sz="3600" b="0" strike="noStrike" spc="-1">
              <a:latin typeface="Arial"/>
            </a:endParaRPr>
          </a:p>
        </p:txBody>
      </p:sp>
      <p:sp>
        <p:nvSpPr>
          <p:cNvPr id="196"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085BB3B-2FA9-4B06-ADDD-3BF53DEAC037}" type="slidenum">
              <a:rPr lang="es-MX" sz="1200" b="0" strike="noStrike" spc="-1">
                <a:solidFill>
                  <a:srgbClr val="FFFFFF"/>
                </a:solidFill>
                <a:latin typeface="Calibri"/>
                <a:ea typeface="DejaVu Sans"/>
              </a:rPr>
              <a:t>17</a:t>
            </a:fld>
            <a:endParaRPr lang="es-MX" sz="1200" b="0" strike="noStrike" spc="-1">
              <a:latin typeface="Arial"/>
            </a:endParaRPr>
          </a:p>
        </p:txBody>
      </p:sp>
      <p:sp>
        <p:nvSpPr>
          <p:cNvPr id="197" name="CustomShape 3"/>
          <p:cNvSpPr/>
          <p:nvPr/>
        </p:nvSpPr>
        <p:spPr>
          <a:xfrm>
            <a:off x="1066680" y="3124080"/>
            <a:ext cx="7007760" cy="1155960"/>
          </a:xfrm>
          <a:prstGeom prst="rect">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endParaRPr lang="es-MX" sz="1800" b="0" strike="noStrike" spc="-1">
              <a:latin typeface="Arial"/>
            </a:endParaRPr>
          </a:p>
          <a:p>
            <a:pPr algn="ctr">
              <a:lnSpc>
                <a:spcPct val="100000"/>
              </a:lnSpc>
            </a:pPr>
            <a:r>
              <a:rPr lang="es-MX" sz="2600" b="1" i="1" strike="noStrike" spc="-1">
                <a:solidFill>
                  <a:srgbClr val="000000"/>
                </a:solidFill>
                <a:latin typeface="Times New Roman"/>
                <a:ea typeface="DejaVu Sans"/>
              </a:rPr>
              <a:t>¿Preguntas?</a:t>
            </a:r>
            <a:endParaRPr lang="es-MX" sz="2600" b="0" strike="noStrike" spc="-1">
              <a:latin typeface="Arial"/>
            </a:endParaRPr>
          </a:p>
          <a:p>
            <a:pPr algn="ctr">
              <a:lnSpc>
                <a:spcPct val="100000"/>
              </a:lnSpc>
            </a:pPr>
            <a:endParaRPr lang="es-MX" sz="2600" b="0" strike="noStrike" spc="-1">
              <a:latin typeface="Arial"/>
            </a:endParaRPr>
          </a:p>
        </p:txBody>
      </p:sp>
      <p:sp>
        <p:nvSpPr>
          <p:cNvPr id="198"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dirty="0">
                <a:solidFill>
                  <a:srgbClr val="FFFFFF"/>
                </a:solidFill>
                <a:latin typeface="Times New Roman"/>
                <a:ea typeface="DejaVu Sans"/>
              </a:rPr>
              <a:t>Objetivo</a:t>
            </a:r>
          </a:p>
        </p:txBody>
      </p:sp>
      <p:sp>
        <p:nvSpPr>
          <p:cNvPr id="102" name="CustomShape 4"/>
          <p:cNvSpPr/>
          <p:nvPr/>
        </p:nvSpPr>
        <p:spPr>
          <a:xfrm>
            <a:off x="2123640" y="-18720"/>
            <a:ext cx="2445840" cy="9526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r>
              <a:rPr lang="es-MX" sz="800" b="1" u="sng" spc="-1" dirty="0">
                <a:solidFill>
                  <a:srgbClr val="808080"/>
                </a:solidFill>
                <a:uFill>
                  <a:solidFill>
                    <a:srgbClr val="000000"/>
                  </a:solidFill>
                </a:uFill>
                <a:latin typeface="Times New Roman"/>
              </a:rPr>
              <a:t>                                               Índice</a:t>
            </a:r>
          </a:p>
          <a:p>
            <a:pPr algn="r">
              <a:lnSpc>
                <a:spcPct val="100000"/>
              </a:lnSpc>
            </a:pPr>
            <a:r>
              <a:rPr lang="es-MX" sz="800" b="1" u="sng" strike="noStrike" spc="-1" dirty="0">
                <a:solidFill>
                  <a:srgbClr val="FFFFFF"/>
                </a:solidFill>
                <a:uFill>
                  <a:solidFill>
                    <a:srgbClr val="000000"/>
                  </a:solidFill>
                </a:uFill>
                <a:latin typeface="Times New Roman"/>
                <a:ea typeface="DejaVu Sans"/>
              </a:rPr>
              <a:t>Introducción</a:t>
            </a:r>
            <a:r>
              <a:rPr lang="es-MX" sz="800" b="1" u="sng" strike="noStrike" spc="-1" dirty="0">
                <a:solidFill>
                  <a:srgbClr val="7F7F7F"/>
                </a:solidFill>
                <a:uFill>
                  <a:solidFill>
                    <a:srgbClr val="000000"/>
                  </a:solidFill>
                </a:uFill>
                <a:latin typeface="Times New Roman"/>
                <a:ea typeface="DejaVu Sans"/>
              </a:rPr>
              <a:t> </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Trabajo relacionado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Solución</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Resultado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Conclusión</a:t>
            </a:r>
            <a:endParaRPr lang="es-MX" sz="800" b="0" strike="noStrike" spc="-1" dirty="0">
              <a:latin typeface="Arial"/>
            </a:endParaRPr>
          </a:p>
          <a:p>
            <a:pPr>
              <a:lnSpc>
                <a:spcPct val="100000"/>
              </a:lnSpc>
            </a:pPr>
            <a:endParaRPr lang="es-MX" sz="800" b="0" strike="noStrike" spc="-1" dirty="0">
              <a:latin typeface="Arial"/>
            </a:endParaRPr>
          </a:p>
        </p:txBody>
      </p:sp>
      <p:sp>
        <p:nvSpPr>
          <p:cNvPr id="3" name="CuadroTexto 2">
            <a:extLst>
              <a:ext uri="{FF2B5EF4-FFF2-40B4-BE49-F238E27FC236}">
                <a16:creationId xmlns:a16="http://schemas.microsoft.com/office/drawing/2014/main" id="{ABC57132-A1FF-4330-A4A3-2F600AC88635}"/>
              </a:ext>
            </a:extLst>
          </p:cNvPr>
          <p:cNvSpPr txBox="1"/>
          <p:nvPr/>
        </p:nvSpPr>
        <p:spPr>
          <a:xfrm>
            <a:off x="113211" y="1793965"/>
            <a:ext cx="8900160" cy="4439485"/>
          </a:xfrm>
          <a:prstGeom prst="rect">
            <a:avLst/>
          </a:prstGeom>
          <a:noFill/>
        </p:spPr>
        <p:txBody>
          <a:bodyPr wrap="square" tIns="46800" rtlCol="0">
            <a:spAutoFit/>
          </a:bodyPr>
          <a:lstStyle/>
          <a:p>
            <a:pPr>
              <a:lnSpc>
                <a:spcPct val="200000"/>
              </a:lnSpc>
            </a:pPr>
            <a:r>
              <a:rPr lang="es-MX" b="1" i="1" dirty="0"/>
              <a:t>“</a:t>
            </a:r>
            <a:r>
              <a:rPr lang="es-MX" i="1" dirty="0"/>
              <a:t>Desarrollaremos un </a:t>
            </a:r>
            <a:r>
              <a:rPr lang="es-MX" i="1" u="sng" dirty="0"/>
              <a:t>proyecto de investigación</a:t>
            </a:r>
            <a:r>
              <a:rPr lang="es-MX" i="1" dirty="0"/>
              <a:t> basados en un sensor de la calidad del aire que tenemos dentro de casa de uno de los participantes con el fin de estudiar, analizar, explorar y entender su relación e influencia con los fenómenos externos (calidad del aire de la ciudad y variables atmosféricas) para poder predecir la calidad del aire en el interior de casa con las mediciones de compuestos orgánicos volátiles, los cuales tienen alta probabilidad de ser perjudiciales para la salud.”</a:t>
            </a:r>
          </a:p>
          <a:p>
            <a:pPr marL="285750" indent="-285750">
              <a:lnSpc>
                <a:spcPct val="200000"/>
              </a:lnSpc>
              <a:buFont typeface="Arial" panose="020B0604020202020204" pitchFamily="34" charset="0"/>
              <a:buChar char="•"/>
            </a:pPr>
            <a:r>
              <a:rPr lang="es-MX" dirty="0" err="1"/>
              <a:t>Paper</a:t>
            </a:r>
            <a:r>
              <a:rPr lang="es-MX" dirty="0"/>
              <a:t>, Peer-</a:t>
            </a:r>
            <a:r>
              <a:rPr lang="es-MX" dirty="0" err="1"/>
              <a:t>Reviewed</a:t>
            </a:r>
            <a:r>
              <a:rPr lang="es-MX" dirty="0"/>
              <a:t> </a:t>
            </a:r>
            <a:r>
              <a:rPr lang="es-MX" dirty="0" err="1"/>
              <a:t>Journal</a:t>
            </a:r>
            <a:endParaRPr lang="es-MX" dirty="0"/>
          </a:p>
          <a:p>
            <a:pPr marL="285750" indent="-285750">
              <a:lnSpc>
                <a:spcPct val="200000"/>
              </a:lnSpc>
              <a:buFont typeface="Arial" panose="020B0604020202020204" pitchFamily="34" charset="0"/>
              <a:buChar char="•"/>
            </a:pPr>
            <a:r>
              <a:rPr lang="es-MX" dirty="0"/>
              <a:t>Colaboración</a:t>
            </a:r>
          </a:p>
        </p:txBody>
      </p:sp>
    </p:spTree>
    <p:extLst>
      <p:ext uri="{BB962C8B-B14F-4D97-AF65-F5344CB8AC3E}">
        <p14:creationId xmlns:p14="http://schemas.microsoft.com/office/powerpoint/2010/main" val="3670906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dirty="0">
                <a:solidFill>
                  <a:srgbClr val="FFFFFF"/>
                </a:solidFill>
                <a:latin typeface="Times New Roman"/>
                <a:ea typeface="DejaVu Sans"/>
              </a:rPr>
              <a:t>Alcances</a:t>
            </a:r>
            <a:endParaRPr lang="es-MX" sz="2800" b="0" strike="noStrike" spc="-1" dirty="0">
              <a:latin typeface="Arial"/>
            </a:endParaRPr>
          </a:p>
        </p:txBody>
      </p:sp>
      <p:sp>
        <p:nvSpPr>
          <p:cNvPr id="102" name="CustomShape 4"/>
          <p:cNvSpPr/>
          <p:nvPr/>
        </p:nvSpPr>
        <p:spPr>
          <a:xfrm>
            <a:off x="2123640" y="-18720"/>
            <a:ext cx="2445840" cy="9526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r>
              <a:rPr lang="es-MX" sz="800" b="1" u="sng" spc="-1" dirty="0">
                <a:solidFill>
                  <a:srgbClr val="808080"/>
                </a:solidFill>
                <a:uFill>
                  <a:solidFill>
                    <a:srgbClr val="000000"/>
                  </a:solidFill>
                </a:uFill>
                <a:latin typeface="Times New Roman"/>
              </a:rPr>
              <a:t>                                               Índice</a:t>
            </a:r>
          </a:p>
          <a:p>
            <a:pPr algn="r">
              <a:lnSpc>
                <a:spcPct val="100000"/>
              </a:lnSpc>
            </a:pPr>
            <a:r>
              <a:rPr lang="es-MX" sz="800" b="1" u="sng" strike="noStrike" spc="-1" dirty="0">
                <a:solidFill>
                  <a:srgbClr val="FFFFFF"/>
                </a:solidFill>
                <a:uFill>
                  <a:solidFill>
                    <a:srgbClr val="000000"/>
                  </a:solidFill>
                </a:uFill>
                <a:latin typeface="Times New Roman"/>
                <a:ea typeface="DejaVu Sans"/>
              </a:rPr>
              <a:t>Introducción</a:t>
            </a:r>
            <a:r>
              <a:rPr lang="es-MX" sz="800" b="1" u="sng" strike="noStrike" spc="-1" dirty="0">
                <a:solidFill>
                  <a:srgbClr val="7F7F7F"/>
                </a:solidFill>
                <a:uFill>
                  <a:solidFill>
                    <a:srgbClr val="000000"/>
                  </a:solidFill>
                </a:uFill>
                <a:latin typeface="Times New Roman"/>
                <a:ea typeface="DejaVu Sans"/>
              </a:rPr>
              <a:t> </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Trabajo relacionado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Solución</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Resultado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Conclusión</a:t>
            </a:r>
            <a:endParaRPr lang="es-MX" sz="800" b="0" strike="noStrike" spc="-1" dirty="0">
              <a:latin typeface="Arial"/>
            </a:endParaRPr>
          </a:p>
          <a:p>
            <a:pPr>
              <a:lnSpc>
                <a:spcPct val="100000"/>
              </a:lnSpc>
            </a:pPr>
            <a:endParaRPr lang="es-MX" sz="800" b="0" strike="noStrike" spc="-1" dirty="0">
              <a:latin typeface="Arial"/>
            </a:endParaRPr>
          </a:p>
        </p:txBody>
      </p:sp>
      <p:sp>
        <p:nvSpPr>
          <p:cNvPr id="3" name="CuadroTexto 2">
            <a:extLst>
              <a:ext uri="{FF2B5EF4-FFF2-40B4-BE49-F238E27FC236}">
                <a16:creationId xmlns:a16="http://schemas.microsoft.com/office/drawing/2014/main" id="{ABC57132-A1FF-4330-A4A3-2F600AC88635}"/>
              </a:ext>
            </a:extLst>
          </p:cNvPr>
          <p:cNvSpPr txBox="1"/>
          <p:nvPr/>
        </p:nvSpPr>
        <p:spPr>
          <a:xfrm>
            <a:off x="113211" y="1793966"/>
            <a:ext cx="8900160" cy="222240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s-MX" dirty="0"/>
              <a:t>Investigación.</a:t>
            </a:r>
          </a:p>
          <a:p>
            <a:pPr marL="285750" indent="-285750">
              <a:lnSpc>
                <a:spcPct val="200000"/>
              </a:lnSpc>
              <a:buFont typeface="Arial" panose="020B0604020202020204" pitchFamily="34" charset="0"/>
              <a:buChar char="•"/>
            </a:pPr>
            <a:r>
              <a:rPr lang="es-MX" dirty="0"/>
              <a:t>Tesis.</a:t>
            </a:r>
          </a:p>
          <a:p>
            <a:pPr marL="285750" indent="-285750">
              <a:lnSpc>
                <a:spcPct val="200000"/>
              </a:lnSpc>
              <a:buFont typeface="Arial" panose="020B0604020202020204" pitchFamily="34" charset="0"/>
              <a:buChar char="•"/>
            </a:pPr>
            <a:r>
              <a:rPr lang="es-MX" dirty="0"/>
              <a:t>Tesina.</a:t>
            </a:r>
          </a:p>
          <a:p>
            <a:pPr marL="285750" indent="-285750">
              <a:lnSpc>
                <a:spcPct val="200000"/>
              </a:lnSpc>
              <a:buFont typeface="Arial" panose="020B0604020202020204" pitchFamily="34" charset="0"/>
              <a:buChar char="•"/>
            </a:pPr>
            <a:r>
              <a:rPr lang="es-MX" dirty="0"/>
              <a:t>Estancia de Investigación.</a:t>
            </a:r>
          </a:p>
        </p:txBody>
      </p:sp>
      <p:pic>
        <p:nvPicPr>
          <p:cNvPr id="5" name="Gráfico 4">
            <a:extLst>
              <a:ext uri="{FF2B5EF4-FFF2-40B4-BE49-F238E27FC236}">
                <a16:creationId xmlns:a16="http://schemas.microsoft.com/office/drawing/2014/main" id="{A700C12E-C169-483F-8EB7-822FE02666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0005" y="4288615"/>
            <a:ext cx="1913366" cy="1913366"/>
          </a:xfrm>
          <a:prstGeom prst="rect">
            <a:avLst/>
          </a:prstGeom>
        </p:spPr>
      </p:pic>
      <p:pic>
        <p:nvPicPr>
          <p:cNvPr id="7" name="Gráfico 6">
            <a:extLst>
              <a:ext uri="{FF2B5EF4-FFF2-40B4-BE49-F238E27FC236}">
                <a16:creationId xmlns:a16="http://schemas.microsoft.com/office/drawing/2014/main" id="{93061ACA-9DAD-42CC-9669-737D663D77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1070" y="3692447"/>
            <a:ext cx="2857500" cy="2857500"/>
          </a:xfrm>
          <a:prstGeom prst="rect">
            <a:avLst/>
          </a:prstGeom>
        </p:spPr>
      </p:pic>
      <p:pic>
        <p:nvPicPr>
          <p:cNvPr id="9" name="Gráfico 8">
            <a:extLst>
              <a:ext uri="{FF2B5EF4-FFF2-40B4-BE49-F238E27FC236}">
                <a16:creationId xmlns:a16="http://schemas.microsoft.com/office/drawing/2014/main" id="{FE59D8CA-EFC0-4D36-A32F-974974C13B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0" y="4288615"/>
            <a:ext cx="2031256" cy="2031256"/>
          </a:xfrm>
          <a:prstGeom prst="rect">
            <a:avLst/>
          </a:prstGeom>
        </p:spPr>
      </p:pic>
    </p:spTree>
    <p:extLst>
      <p:ext uri="{BB962C8B-B14F-4D97-AF65-F5344CB8AC3E}">
        <p14:creationId xmlns:p14="http://schemas.microsoft.com/office/powerpoint/2010/main" val="403358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15CCA0D-A4E2-467B-A485-BC9DB04B70AE}"/>
              </a:ext>
            </a:extLst>
          </p:cNvPr>
          <p:cNvPicPr>
            <a:picLocks noChangeAspect="1"/>
          </p:cNvPicPr>
          <p:nvPr/>
        </p:nvPicPr>
        <p:blipFill>
          <a:blip r:embed="rId3"/>
          <a:stretch>
            <a:fillRect/>
          </a:stretch>
        </p:blipFill>
        <p:spPr>
          <a:xfrm>
            <a:off x="4014249" y="2896267"/>
            <a:ext cx="5016540" cy="3391865"/>
          </a:xfrm>
          <a:prstGeom prst="rect">
            <a:avLst/>
          </a:prstGeom>
        </p:spPr>
      </p:pic>
      <p:sp>
        <p:nvSpPr>
          <p:cNvPr id="9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dirty="0">
                <a:solidFill>
                  <a:srgbClr val="FFFFFF"/>
                </a:solidFill>
                <a:latin typeface="Times New Roman"/>
                <a:ea typeface="DejaVu Sans"/>
              </a:rPr>
              <a:t>Tiempos y Plan de Trabajo</a:t>
            </a:r>
            <a:endParaRPr lang="es-MX" sz="2800" b="0" strike="noStrike" spc="-1" dirty="0">
              <a:latin typeface="Arial"/>
            </a:endParaRPr>
          </a:p>
        </p:txBody>
      </p:sp>
      <p:sp>
        <p:nvSpPr>
          <p:cNvPr id="102" name="CustomShape 4"/>
          <p:cNvSpPr/>
          <p:nvPr/>
        </p:nvSpPr>
        <p:spPr>
          <a:xfrm>
            <a:off x="2123640" y="-18720"/>
            <a:ext cx="2445840" cy="9526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r>
              <a:rPr lang="es-MX" sz="800" b="1" u="sng" spc="-1" dirty="0">
                <a:solidFill>
                  <a:srgbClr val="808080"/>
                </a:solidFill>
                <a:uFill>
                  <a:solidFill>
                    <a:srgbClr val="000000"/>
                  </a:solidFill>
                </a:uFill>
                <a:latin typeface="Times New Roman"/>
              </a:rPr>
              <a:t>                                               Índice</a:t>
            </a:r>
          </a:p>
          <a:p>
            <a:pPr algn="r">
              <a:lnSpc>
                <a:spcPct val="100000"/>
              </a:lnSpc>
            </a:pPr>
            <a:r>
              <a:rPr lang="es-MX" sz="800" b="1" u="sng" strike="noStrike" spc="-1" dirty="0">
                <a:solidFill>
                  <a:srgbClr val="FFFFFF"/>
                </a:solidFill>
                <a:uFill>
                  <a:solidFill>
                    <a:srgbClr val="000000"/>
                  </a:solidFill>
                </a:uFill>
                <a:latin typeface="Times New Roman"/>
                <a:ea typeface="DejaVu Sans"/>
              </a:rPr>
              <a:t>Introducción</a:t>
            </a:r>
            <a:r>
              <a:rPr lang="es-MX" sz="800" b="1" u="sng" strike="noStrike" spc="-1" dirty="0">
                <a:solidFill>
                  <a:srgbClr val="7F7F7F"/>
                </a:solidFill>
                <a:uFill>
                  <a:solidFill>
                    <a:srgbClr val="000000"/>
                  </a:solidFill>
                </a:uFill>
                <a:latin typeface="Times New Roman"/>
                <a:ea typeface="DejaVu Sans"/>
              </a:rPr>
              <a:t> </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Trabajo relacionado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Solución</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Resultado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Conclusión</a:t>
            </a:r>
            <a:endParaRPr lang="es-MX" sz="800" b="0" strike="noStrike" spc="-1" dirty="0">
              <a:latin typeface="Arial"/>
            </a:endParaRPr>
          </a:p>
          <a:p>
            <a:pPr>
              <a:lnSpc>
                <a:spcPct val="100000"/>
              </a:lnSpc>
            </a:pPr>
            <a:endParaRPr lang="es-MX" sz="800" b="0" strike="noStrike" spc="-1" dirty="0">
              <a:latin typeface="Arial"/>
            </a:endParaRPr>
          </a:p>
        </p:txBody>
      </p:sp>
      <p:sp>
        <p:nvSpPr>
          <p:cNvPr id="3" name="CuadroTexto 2">
            <a:extLst>
              <a:ext uri="{FF2B5EF4-FFF2-40B4-BE49-F238E27FC236}">
                <a16:creationId xmlns:a16="http://schemas.microsoft.com/office/drawing/2014/main" id="{ABC57132-A1FF-4330-A4A3-2F600AC88635}"/>
              </a:ext>
            </a:extLst>
          </p:cNvPr>
          <p:cNvSpPr txBox="1"/>
          <p:nvPr/>
        </p:nvSpPr>
        <p:spPr>
          <a:xfrm>
            <a:off x="113211" y="1793966"/>
            <a:ext cx="8900160" cy="443839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s-MX" dirty="0"/>
              <a:t>Datos actuales: 3.9 Millones de observaciones (12/02/2021 – 22/06/2021).</a:t>
            </a:r>
          </a:p>
          <a:p>
            <a:pPr marL="285750" indent="-285750">
              <a:lnSpc>
                <a:spcPct val="200000"/>
              </a:lnSpc>
              <a:buFont typeface="Arial" panose="020B0604020202020204" pitchFamily="34" charset="0"/>
              <a:buChar char="•"/>
            </a:pPr>
            <a:r>
              <a:rPr lang="es-MX" dirty="0"/>
              <a:t>Pudiéramos seguir recolectando datos de 1 año (12/02/2022) o más tiempo.</a:t>
            </a:r>
          </a:p>
          <a:p>
            <a:pPr marL="285750" indent="-285750">
              <a:lnSpc>
                <a:spcPct val="200000"/>
              </a:lnSpc>
              <a:buFont typeface="Arial" panose="020B0604020202020204" pitchFamily="34" charset="0"/>
              <a:buChar char="•"/>
            </a:pPr>
            <a:r>
              <a:rPr lang="es-MX" dirty="0"/>
              <a:t>Plan de trabajo sujeto a tiempos y</a:t>
            </a:r>
            <a:br>
              <a:rPr lang="es-MX" dirty="0"/>
            </a:br>
            <a:r>
              <a:rPr lang="es-MX" dirty="0"/>
              <a:t>disponibilidad de datos:</a:t>
            </a:r>
          </a:p>
          <a:p>
            <a:pPr marL="742950" lvl="1" indent="-285750">
              <a:lnSpc>
                <a:spcPct val="150000"/>
              </a:lnSpc>
              <a:buFont typeface="Arial" panose="020B0604020202020204" pitchFamily="34" charset="0"/>
              <a:buChar char="•"/>
            </a:pPr>
            <a:r>
              <a:rPr lang="es-MX" dirty="0"/>
              <a:t>Colaboraciones: nosotros 3</a:t>
            </a:r>
            <a:br>
              <a:rPr lang="es-MX" dirty="0"/>
            </a:br>
            <a:r>
              <a:rPr lang="es-MX" dirty="0"/>
              <a:t>+ ¿Ampliación del equipo?</a:t>
            </a:r>
          </a:p>
          <a:p>
            <a:pPr marL="742950" lvl="1" indent="-285750">
              <a:lnSpc>
                <a:spcPct val="150000"/>
              </a:lnSpc>
              <a:buFont typeface="Arial" panose="020B0604020202020204" pitchFamily="34" charset="0"/>
              <a:buChar char="•"/>
            </a:pPr>
            <a:r>
              <a:rPr lang="es-MX" dirty="0"/>
              <a:t>¿Expertos en la materia: </a:t>
            </a:r>
            <a:br>
              <a:rPr lang="es-MX" dirty="0"/>
            </a:br>
            <a:r>
              <a:rPr lang="es-MX" dirty="0"/>
              <a:t>Ambientalista?</a:t>
            </a:r>
          </a:p>
          <a:p>
            <a:pPr marL="742950" lvl="1" indent="-285750">
              <a:lnSpc>
                <a:spcPct val="200000"/>
              </a:lnSpc>
              <a:buFont typeface="Arial" panose="020B0604020202020204" pitchFamily="34" charset="0"/>
              <a:buChar char="•"/>
            </a:pPr>
            <a:r>
              <a:rPr lang="es-MX" dirty="0"/>
              <a:t>Apoyo de Profesor: horarios</a:t>
            </a:r>
          </a:p>
        </p:txBody>
      </p:sp>
    </p:spTree>
    <p:extLst>
      <p:ext uri="{BB962C8B-B14F-4D97-AF65-F5344CB8AC3E}">
        <p14:creationId xmlns:p14="http://schemas.microsoft.com/office/powerpoint/2010/main" val="95536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dirty="0">
                <a:solidFill>
                  <a:srgbClr val="FFFFFF"/>
                </a:solidFill>
                <a:latin typeface="Times New Roman"/>
                <a:ea typeface="DejaVu Sans"/>
              </a:rPr>
              <a:t>Problemas</a:t>
            </a:r>
            <a:endParaRPr lang="es-MX" sz="2800" b="0" strike="noStrike" spc="-1" dirty="0">
              <a:latin typeface="Arial"/>
            </a:endParaRPr>
          </a:p>
        </p:txBody>
      </p:sp>
      <p:sp>
        <p:nvSpPr>
          <p:cNvPr id="102" name="CustomShape 4"/>
          <p:cNvSpPr/>
          <p:nvPr/>
        </p:nvSpPr>
        <p:spPr>
          <a:xfrm>
            <a:off x="2123640" y="-18720"/>
            <a:ext cx="2445840" cy="9526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r>
              <a:rPr lang="es-MX" sz="800" b="1" u="sng" spc="-1" dirty="0">
                <a:solidFill>
                  <a:srgbClr val="808080"/>
                </a:solidFill>
                <a:uFill>
                  <a:solidFill>
                    <a:srgbClr val="000000"/>
                  </a:solidFill>
                </a:uFill>
                <a:latin typeface="Times New Roman"/>
              </a:rPr>
              <a:t>                                               Índice</a:t>
            </a:r>
          </a:p>
          <a:p>
            <a:pPr algn="r">
              <a:lnSpc>
                <a:spcPct val="100000"/>
              </a:lnSpc>
            </a:pPr>
            <a:r>
              <a:rPr lang="es-MX" sz="800" b="1" u="sng" strike="noStrike" spc="-1" dirty="0">
                <a:solidFill>
                  <a:srgbClr val="FFFFFF"/>
                </a:solidFill>
                <a:uFill>
                  <a:solidFill>
                    <a:srgbClr val="000000"/>
                  </a:solidFill>
                </a:uFill>
                <a:latin typeface="Times New Roman"/>
                <a:ea typeface="DejaVu Sans"/>
              </a:rPr>
              <a:t>Introducción</a:t>
            </a:r>
            <a:r>
              <a:rPr lang="es-MX" sz="800" b="1" u="sng" strike="noStrike" spc="-1" dirty="0">
                <a:solidFill>
                  <a:srgbClr val="7F7F7F"/>
                </a:solidFill>
                <a:uFill>
                  <a:solidFill>
                    <a:srgbClr val="000000"/>
                  </a:solidFill>
                </a:uFill>
                <a:latin typeface="Times New Roman"/>
                <a:ea typeface="DejaVu Sans"/>
              </a:rPr>
              <a:t> </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Trabajo relacionado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Solución</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Resultado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Conclusión</a:t>
            </a:r>
            <a:endParaRPr lang="es-MX" sz="800" b="0" strike="noStrike" spc="-1" dirty="0">
              <a:latin typeface="Arial"/>
            </a:endParaRPr>
          </a:p>
          <a:p>
            <a:pPr>
              <a:lnSpc>
                <a:spcPct val="100000"/>
              </a:lnSpc>
            </a:pPr>
            <a:endParaRPr lang="es-MX" sz="800" b="0" strike="noStrike" spc="-1" dirty="0">
              <a:latin typeface="Arial"/>
            </a:endParaRPr>
          </a:p>
        </p:txBody>
      </p:sp>
      <p:sp>
        <p:nvSpPr>
          <p:cNvPr id="3" name="CuadroTexto 2">
            <a:extLst>
              <a:ext uri="{FF2B5EF4-FFF2-40B4-BE49-F238E27FC236}">
                <a16:creationId xmlns:a16="http://schemas.microsoft.com/office/drawing/2014/main" id="{ABC57132-A1FF-4330-A4A3-2F600AC88635}"/>
              </a:ext>
            </a:extLst>
          </p:cNvPr>
          <p:cNvSpPr txBox="1"/>
          <p:nvPr/>
        </p:nvSpPr>
        <p:spPr>
          <a:xfrm>
            <a:off x="113211" y="1793966"/>
            <a:ext cx="8900160" cy="33303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s-MX" dirty="0"/>
              <a:t>Datos del sensor:</a:t>
            </a:r>
          </a:p>
          <a:p>
            <a:pPr marL="742950" lvl="1" indent="-285750">
              <a:lnSpc>
                <a:spcPct val="200000"/>
              </a:lnSpc>
              <a:buFont typeface="Arial" panose="020B0604020202020204" pitchFamily="34" charset="0"/>
              <a:buChar char="•"/>
            </a:pPr>
            <a:r>
              <a:rPr lang="es-MX" dirty="0"/>
              <a:t>¿Poner redundancia?</a:t>
            </a:r>
          </a:p>
          <a:p>
            <a:pPr marL="285750" indent="-285750">
              <a:lnSpc>
                <a:spcPct val="200000"/>
              </a:lnSpc>
              <a:buFont typeface="Arial" panose="020B0604020202020204" pitchFamily="34" charset="0"/>
              <a:buChar char="•"/>
            </a:pPr>
            <a:r>
              <a:rPr lang="es-MX" dirty="0"/>
              <a:t>Datos externos:</a:t>
            </a:r>
          </a:p>
          <a:p>
            <a:pPr marL="742950" lvl="1" indent="-285750">
              <a:lnSpc>
                <a:spcPct val="200000"/>
              </a:lnSpc>
              <a:buFont typeface="Arial" panose="020B0604020202020204" pitchFamily="34" charset="0"/>
              <a:buChar char="•"/>
            </a:pPr>
            <a:r>
              <a:rPr lang="es-MX" dirty="0"/>
              <a:t>Comprar datos históricos meteorológicos.</a:t>
            </a:r>
            <a:br>
              <a:rPr lang="es-MX" dirty="0"/>
            </a:br>
            <a:endParaRPr lang="es-MX" dirty="0"/>
          </a:p>
          <a:p>
            <a:pPr marL="742950" lvl="1" indent="-285750">
              <a:lnSpc>
                <a:spcPct val="200000"/>
              </a:lnSpc>
              <a:buFont typeface="Arial" panose="020B0604020202020204" pitchFamily="34" charset="0"/>
              <a:buChar char="•"/>
            </a:pPr>
            <a:r>
              <a:rPr lang="es-MX" dirty="0"/>
              <a:t>Solicitud de los datos del gobierno al INAI.</a:t>
            </a:r>
          </a:p>
        </p:txBody>
      </p:sp>
      <p:pic>
        <p:nvPicPr>
          <p:cNvPr id="10" name="Gráfico 9">
            <a:extLst>
              <a:ext uri="{FF2B5EF4-FFF2-40B4-BE49-F238E27FC236}">
                <a16:creationId xmlns:a16="http://schemas.microsoft.com/office/drawing/2014/main" id="{8561443D-C3E0-4499-A5FF-3B055716C6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89821" y="1751951"/>
            <a:ext cx="935188" cy="935188"/>
          </a:xfrm>
          <a:prstGeom prst="rect">
            <a:avLst/>
          </a:prstGeom>
        </p:spPr>
      </p:pic>
      <p:pic>
        <p:nvPicPr>
          <p:cNvPr id="13" name="Gráfico 12">
            <a:extLst>
              <a:ext uri="{FF2B5EF4-FFF2-40B4-BE49-F238E27FC236}">
                <a16:creationId xmlns:a16="http://schemas.microsoft.com/office/drawing/2014/main" id="{F48455A3-4A50-47CB-89B6-BCF72F578D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55741" y="1751951"/>
            <a:ext cx="935188" cy="935188"/>
          </a:xfrm>
          <a:prstGeom prst="rect">
            <a:avLst/>
          </a:prstGeom>
        </p:spPr>
      </p:pic>
      <p:sp>
        <p:nvSpPr>
          <p:cNvPr id="11" name="CuadroTexto 10">
            <a:extLst>
              <a:ext uri="{FF2B5EF4-FFF2-40B4-BE49-F238E27FC236}">
                <a16:creationId xmlns:a16="http://schemas.microsoft.com/office/drawing/2014/main" id="{EE9AB842-14EF-42CD-9DCF-E26EFECDD169}"/>
              </a:ext>
            </a:extLst>
          </p:cNvPr>
          <p:cNvSpPr txBox="1"/>
          <p:nvPr/>
        </p:nvSpPr>
        <p:spPr>
          <a:xfrm>
            <a:off x="5789786" y="1660357"/>
            <a:ext cx="792888" cy="1015663"/>
          </a:xfrm>
          <a:prstGeom prst="rect">
            <a:avLst/>
          </a:prstGeom>
          <a:noFill/>
        </p:spPr>
        <p:txBody>
          <a:bodyPr wrap="square" rtlCol="0">
            <a:spAutoFit/>
          </a:bodyPr>
          <a:lstStyle/>
          <a:p>
            <a:r>
              <a:rPr lang="es-MX" sz="6000" dirty="0"/>
              <a:t>+</a:t>
            </a:r>
          </a:p>
        </p:txBody>
      </p:sp>
      <p:pic>
        <p:nvPicPr>
          <p:cNvPr id="18" name="Gráfico 17">
            <a:extLst>
              <a:ext uri="{FF2B5EF4-FFF2-40B4-BE49-F238E27FC236}">
                <a16:creationId xmlns:a16="http://schemas.microsoft.com/office/drawing/2014/main" id="{4296AB29-F633-4B1B-AA75-837EB2E64C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36778" y="4594682"/>
            <a:ext cx="1326583" cy="1326583"/>
          </a:xfrm>
          <a:prstGeom prst="rect">
            <a:avLst/>
          </a:prstGeom>
        </p:spPr>
      </p:pic>
      <p:pic>
        <p:nvPicPr>
          <p:cNvPr id="20" name="Gráfico 19">
            <a:extLst>
              <a:ext uri="{FF2B5EF4-FFF2-40B4-BE49-F238E27FC236}">
                <a16:creationId xmlns:a16="http://schemas.microsoft.com/office/drawing/2014/main" id="{F27B8868-C7F8-4210-B1C6-E0239DE5A4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82674" y="2959385"/>
            <a:ext cx="790198" cy="790198"/>
          </a:xfrm>
          <a:prstGeom prst="rect">
            <a:avLst/>
          </a:prstGeom>
        </p:spPr>
      </p:pic>
      <p:pic>
        <p:nvPicPr>
          <p:cNvPr id="22" name="Gráfico 21">
            <a:extLst>
              <a:ext uri="{FF2B5EF4-FFF2-40B4-BE49-F238E27FC236}">
                <a16:creationId xmlns:a16="http://schemas.microsoft.com/office/drawing/2014/main" id="{2E197DD5-3512-4427-A018-E87B38E939A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24182" y="2948266"/>
            <a:ext cx="1439179" cy="1439179"/>
          </a:xfrm>
          <a:prstGeom prst="rect">
            <a:avLst/>
          </a:prstGeom>
        </p:spPr>
      </p:pic>
    </p:spTree>
    <p:extLst>
      <p:ext uri="{BB962C8B-B14F-4D97-AF65-F5344CB8AC3E}">
        <p14:creationId xmlns:p14="http://schemas.microsoft.com/office/powerpoint/2010/main" val="1729791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dirty="0">
                <a:solidFill>
                  <a:srgbClr val="FFFFFF"/>
                </a:solidFill>
                <a:latin typeface="Times New Roman"/>
                <a:ea typeface="DejaVu Sans"/>
              </a:rPr>
              <a:t>Introducción: Fuente de datos</a:t>
            </a:r>
            <a:endParaRPr lang="es-MX" sz="2800" b="0" strike="noStrike" spc="-1" dirty="0">
              <a:latin typeface="Arial"/>
            </a:endParaRPr>
          </a:p>
        </p:txBody>
      </p:sp>
      <p:sp>
        <p:nvSpPr>
          <p:cNvPr id="10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6074B16-8922-48DA-9D88-885C9B45D702}" type="slidenum">
              <a:rPr lang="es-MX" sz="1200" b="0" strike="noStrike" spc="-1">
                <a:solidFill>
                  <a:srgbClr val="FFFFFF"/>
                </a:solidFill>
                <a:latin typeface="Calibri"/>
                <a:ea typeface="DejaVu Sans"/>
              </a:rPr>
              <a:t>6</a:t>
            </a:fld>
            <a:endParaRPr lang="es-MX" sz="1200" b="0" strike="noStrike" spc="-1">
              <a:latin typeface="Arial"/>
            </a:endParaRPr>
          </a:p>
        </p:txBody>
      </p:sp>
      <p:sp>
        <p:nvSpPr>
          <p:cNvPr id="10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02" name="CustomShape 4"/>
          <p:cNvSpPr/>
          <p:nvPr/>
        </p:nvSpPr>
        <p:spPr>
          <a:xfrm>
            <a:off x="2123640" y="-18720"/>
            <a:ext cx="2445840" cy="9526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r>
              <a:rPr lang="es-MX" sz="800" b="1" u="sng" spc="-1" dirty="0">
                <a:solidFill>
                  <a:srgbClr val="808080"/>
                </a:solidFill>
                <a:uFill>
                  <a:solidFill>
                    <a:srgbClr val="000000"/>
                  </a:solidFill>
                </a:uFill>
                <a:latin typeface="Times New Roman"/>
              </a:rPr>
              <a:t>                                               Índice</a:t>
            </a:r>
          </a:p>
          <a:p>
            <a:pPr algn="r">
              <a:lnSpc>
                <a:spcPct val="100000"/>
              </a:lnSpc>
            </a:pPr>
            <a:r>
              <a:rPr lang="es-MX" sz="800" b="1" u="sng" strike="noStrike" spc="-1" dirty="0">
                <a:solidFill>
                  <a:srgbClr val="FFFFFF"/>
                </a:solidFill>
                <a:uFill>
                  <a:solidFill>
                    <a:srgbClr val="000000"/>
                  </a:solidFill>
                </a:uFill>
                <a:latin typeface="Times New Roman"/>
                <a:ea typeface="DejaVu Sans"/>
              </a:rPr>
              <a:t>Introducción</a:t>
            </a:r>
            <a:r>
              <a:rPr lang="es-MX" sz="800" b="1" u="sng" strike="noStrike" spc="-1" dirty="0">
                <a:solidFill>
                  <a:srgbClr val="7F7F7F"/>
                </a:solidFill>
                <a:uFill>
                  <a:solidFill>
                    <a:srgbClr val="000000"/>
                  </a:solidFill>
                </a:uFill>
                <a:latin typeface="Times New Roman"/>
                <a:ea typeface="DejaVu Sans"/>
              </a:rPr>
              <a:t> </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Trabajo relacionado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Solución</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Resultado</a:t>
            </a:r>
            <a:endParaRPr lang="es-MX" sz="800" b="0" strike="noStrike" spc="-1" dirty="0">
              <a:latin typeface="Arial"/>
            </a:endParaRPr>
          </a:p>
          <a:p>
            <a:pPr algn="r">
              <a:lnSpc>
                <a:spcPct val="100000"/>
              </a:lnSpc>
            </a:pPr>
            <a:r>
              <a:rPr lang="es-MX" sz="800" b="1" u="sng" strike="noStrike" spc="-1" dirty="0">
                <a:solidFill>
                  <a:srgbClr val="808080"/>
                </a:solidFill>
                <a:uFill>
                  <a:solidFill>
                    <a:srgbClr val="000000"/>
                  </a:solidFill>
                </a:uFill>
                <a:latin typeface="Times New Roman"/>
                <a:ea typeface="DejaVu Sans"/>
              </a:rPr>
              <a:t>Conclusión</a:t>
            </a:r>
            <a:endParaRPr lang="es-MX" sz="800" b="0" strike="noStrike" spc="-1" dirty="0">
              <a:latin typeface="Arial"/>
            </a:endParaRPr>
          </a:p>
          <a:p>
            <a:pPr>
              <a:lnSpc>
                <a:spcPct val="100000"/>
              </a:lnSpc>
            </a:pPr>
            <a:endParaRPr lang="es-MX" sz="800" b="0" strike="noStrike" spc="-1" dirty="0">
              <a:latin typeface="Arial"/>
            </a:endParaRPr>
          </a:p>
        </p:txBody>
      </p:sp>
      <p:graphicFrame>
        <p:nvGraphicFramePr>
          <p:cNvPr id="103" name="Table 5"/>
          <p:cNvGraphicFramePr/>
          <p:nvPr>
            <p:extLst>
              <p:ext uri="{D42A27DB-BD31-4B8C-83A1-F6EECF244321}">
                <p14:modId xmlns:p14="http://schemas.microsoft.com/office/powerpoint/2010/main" val="1319692100"/>
              </p:ext>
            </p:extLst>
          </p:nvPr>
        </p:nvGraphicFramePr>
        <p:xfrm>
          <a:off x="216000" y="1994760"/>
          <a:ext cx="8856000" cy="3202200"/>
        </p:xfrm>
        <a:graphic>
          <a:graphicData uri="http://schemas.openxmlformats.org/drawingml/2006/table">
            <a:tbl>
              <a:tblPr/>
              <a:tblGrid>
                <a:gridCol w="1611000">
                  <a:extLst>
                    <a:ext uri="{9D8B030D-6E8A-4147-A177-3AD203B41FA5}">
                      <a16:colId xmlns:a16="http://schemas.microsoft.com/office/drawing/2014/main" val="20000"/>
                    </a:ext>
                  </a:extLst>
                </a:gridCol>
                <a:gridCol w="2190600">
                  <a:extLst>
                    <a:ext uri="{9D8B030D-6E8A-4147-A177-3AD203B41FA5}">
                      <a16:colId xmlns:a16="http://schemas.microsoft.com/office/drawing/2014/main" val="20001"/>
                    </a:ext>
                  </a:extLst>
                </a:gridCol>
                <a:gridCol w="1359720">
                  <a:extLst>
                    <a:ext uri="{9D8B030D-6E8A-4147-A177-3AD203B41FA5}">
                      <a16:colId xmlns:a16="http://schemas.microsoft.com/office/drawing/2014/main" val="20002"/>
                    </a:ext>
                  </a:extLst>
                </a:gridCol>
                <a:gridCol w="3694680">
                  <a:extLst>
                    <a:ext uri="{9D8B030D-6E8A-4147-A177-3AD203B41FA5}">
                      <a16:colId xmlns:a16="http://schemas.microsoft.com/office/drawing/2014/main" val="20003"/>
                    </a:ext>
                  </a:extLst>
                </a:gridCol>
              </a:tblGrid>
              <a:tr h="403920">
                <a:tc>
                  <a:txBody>
                    <a:bodyPr/>
                    <a:lstStyle/>
                    <a:p>
                      <a:pPr>
                        <a:lnSpc>
                          <a:spcPct val="100000"/>
                        </a:lnSpc>
                      </a:pPr>
                      <a:r>
                        <a:rPr lang="es-MX" sz="1800" b="1" strike="noStrike" spc="-1">
                          <a:latin typeface="Arial"/>
                        </a:rPr>
                        <a:t>Fuente</a:t>
                      </a:r>
                      <a:endParaRPr lang="es-MX"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Descripción</a:t>
                      </a:r>
                      <a:endParaRPr lang="es-MX" sz="1800" b="0" strike="noStrike" spc="-1">
                        <a:latin typeface="Arial"/>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Registros</a:t>
                      </a:r>
                      <a:endParaRPr lang="es-MX" sz="1800" b="0" strike="noStrike" spc="-1">
                        <a:latin typeface="Arial"/>
                      </a:endParaRPr>
                    </a:p>
                  </a:txBody>
                  <a:tcPr marL="90000" marR="90000">
                    <a:lnL w="720">
                      <a:solidFill>
                        <a:srgbClr val="FFFFFF"/>
                      </a:solidFill>
                    </a:lnL>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Resolución</a:t>
                      </a:r>
                      <a:endParaRPr lang="es-MX" sz="1800" b="0" strike="noStrike" spc="-1">
                        <a:latin typeface="Arial"/>
                      </a:endParaRPr>
                    </a:p>
                  </a:txBody>
                  <a:tcPr marL="90000" marR="90000">
                    <a:solidFill>
                      <a:srgbClr val="B3B3B3"/>
                    </a:solidFill>
                  </a:tcPr>
                </a:tc>
                <a:extLst>
                  <a:ext uri="{0D108BD9-81ED-4DB2-BD59-A6C34878D82A}">
                    <a16:rowId xmlns:a16="http://schemas.microsoft.com/office/drawing/2014/main" val="10000"/>
                  </a:ext>
                </a:extLst>
              </a:tr>
              <a:tr h="1398960">
                <a:tc>
                  <a:txBody>
                    <a:bodyPr/>
                    <a:lstStyle/>
                    <a:p>
                      <a:endParaRPr lang="es-MX"/>
                    </a:p>
                  </a:txBody>
                  <a:tcPr marL="90000" marR="9000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rgbClr val="CCCCCC"/>
                    </a:solidFill>
                  </a:tcPr>
                </a:tc>
                <a:tc>
                  <a:txBody>
                    <a:bodyPr/>
                    <a:lstStyle/>
                    <a:p>
                      <a:pPr>
                        <a:lnSpc>
                          <a:spcPct val="100000"/>
                        </a:lnSpc>
                      </a:pPr>
                      <a:r>
                        <a:rPr lang="es-MX" sz="1800" b="0" strike="noStrike" spc="-1">
                          <a:latin typeface="Arial"/>
                        </a:rPr>
                        <a:t>Sensor Bosch para medir contaminantes en interior.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+2 Millones</a:t>
                      </a:r>
                    </a:p>
                  </a:txBody>
                  <a:tcPr marL="90000" marR="90000">
                    <a:lnL w="720">
                      <a:solidFill>
                        <a:srgbClr val="FFFFFF"/>
                      </a:solidFill>
                    </a:lnL>
                    <a:lnT w="720">
                      <a:solidFill>
                        <a:srgbClr val="FFFFFF"/>
                      </a:solidFill>
                    </a:lnT>
                    <a:lnB w="720">
                      <a:solidFill>
                        <a:srgbClr val="FFFFFF"/>
                      </a:solidFill>
                    </a:lnB>
                    <a:solidFill>
                      <a:srgbClr val="CCCCCC"/>
                    </a:solidFill>
                  </a:tcPr>
                </a:tc>
                <a:tc>
                  <a:txBody>
                    <a:bodyPr/>
                    <a:lstStyle/>
                    <a:p>
                      <a:pPr marL="1800" indent="0">
                        <a:lnSpc>
                          <a:spcPct val="100000"/>
                        </a:lnSpc>
                        <a:buClr>
                          <a:srgbClr val="000000"/>
                        </a:buClr>
                        <a:buSzPct val="45000"/>
                        <a:buFont typeface="Wingdings" charset="2"/>
                        <a:buNone/>
                      </a:pPr>
                      <a:r>
                        <a:rPr lang="es-MX" sz="1800" b="0" strike="noStrike" spc="-1">
                          <a:latin typeface="Arial"/>
                        </a:rPr>
                        <a:t>Cada 3 segundos</a:t>
                      </a:r>
                    </a:p>
                  </a:txBody>
                  <a:tcPr marL="90000" marR="90000">
                    <a:solidFill>
                      <a:srgbClr val="CCCCCC"/>
                    </a:solidFill>
                  </a:tcPr>
                </a:tc>
                <a:extLst>
                  <a:ext uri="{0D108BD9-81ED-4DB2-BD59-A6C34878D82A}">
                    <a16:rowId xmlns:a16="http://schemas.microsoft.com/office/drawing/2014/main" val="10001"/>
                  </a:ext>
                </a:extLst>
              </a:tr>
              <a:tr h="1399320">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Datos del Gobierno de las Estaciones de Monitoreo Ambiental.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+2,100 </a:t>
                      </a:r>
                    </a:p>
                  </a:txBody>
                  <a:tcPr marL="90000" marR="90000">
                    <a:lnL w="720">
                      <a:solidFill>
                        <a:srgbClr val="FFFFFF"/>
                      </a:solidFill>
                    </a:lnL>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Cada 60 minutos</a:t>
                      </a:r>
                    </a:p>
                  </a:txBody>
                  <a:tcPr marL="90000" marR="90000">
                    <a:solidFill>
                      <a:srgbClr val="E6E6E6"/>
                    </a:solidFill>
                  </a:tcPr>
                </a:tc>
                <a:extLst>
                  <a:ext uri="{0D108BD9-81ED-4DB2-BD59-A6C34878D82A}">
                    <a16:rowId xmlns:a16="http://schemas.microsoft.com/office/drawing/2014/main" val="10002"/>
                  </a:ext>
                </a:extLst>
              </a:tr>
            </a:tbl>
          </a:graphicData>
        </a:graphic>
      </p:graphicFrame>
      <p:pic>
        <p:nvPicPr>
          <p:cNvPr id="104" name="Imagen 103"/>
          <p:cNvPicPr/>
          <p:nvPr/>
        </p:nvPicPr>
        <p:blipFill>
          <a:blip r:embed="rId2"/>
          <a:stretch/>
        </p:blipFill>
        <p:spPr>
          <a:xfrm>
            <a:off x="360000" y="2592000"/>
            <a:ext cx="1387800" cy="1006200"/>
          </a:xfrm>
          <a:prstGeom prst="rect">
            <a:avLst/>
          </a:prstGeom>
          <a:ln>
            <a:noFill/>
          </a:ln>
        </p:spPr>
      </p:pic>
      <p:pic>
        <p:nvPicPr>
          <p:cNvPr id="105" name="Imagen 104"/>
          <p:cNvPicPr/>
          <p:nvPr/>
        </p:nvPicPr>
        <p:blipFill>
          <a:blip r:embed="rId3"/>
          <a:stretch/>
        </p:blipFill>
        <p:spPr>
          <a:xfrm>
            <a:off x="-72000" y="3827160"/>
            <a:ext cx="2052360" cy="136764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Variables.</a:t>
            </a:r>
            <a:endParaRPr lang="es-MX" sz="2800" b="0" strike="noStrike" spc="-1">
              <a:latin typeface="Arial"/>
            </a:endParaRPr>
          </a:p>
        </p:txBody>
      </p:sp>
      <p:sp>
        <p:nvSpPr>
          <p:cNvPr id="107"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613D064-AB01-49F0-A2AF-A2E9111F7320}" type="slidenum">
              <a:rPr lang="es-MX" sz="1200" b="0" strike="noStrike" spc="-1">
                <a:solidFill>
                  <a:srgbClr val="FFFFFF"/>
                </a:solidFill>
                <a:latin typeface="Calibri"/>
                <a:ea typeface="DejaVu Sans"/>
              </a:rPr>
              <a:t>7</a:t>
            </a:fld>
            <a:endParaRPr lang="es-MX" sz="1200" b="0" strike="noStrike" spc="-1">
              <a:latin typeface="Arial"/>
            </a:endParaRPr>
          </a:p>
        </p:txBody>
      </p:sp>
      <p:sp>
        <p:nvSpPr>
          <p:cNvPr id="108"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09"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graphicFrame>
        <p:nvGraphicFramePr>
          <p:cNvPr id="110" name="Table 5"/>
          <p:cNvGraphicFramePr/>
          <p:nvPr>
            <p:extLst>
              <p:ext uri="{D42A27DB-BD31-4B8C-83A1-F6EECF244321}">
                <p14:modId xmlns:p14="http://schemas.microsoft.com/office/powerpoint/2010/main" val="1752053645"/>
              </p:ext>
            </p:extLst>
          </p:nvPr>
        </p:nvGraphicFramePr>
        <p:xfrm>
          <a:off x="1080000" y="1692000"/>
          <a:ext cx="7919280" cy="4702450"/>
        </p:xfrm>
        <a:graphic>
          <a:graphicData uri="http://schemas.openxmlformats.org/drawingml/2006/table">
            <a:tbl>
              <a:tblPr/>
              <a:tblGrid>
                <a:gridCol w="1644150">
                  <a:extLst>
                    <a:ext uri="{9D8B030D-6E8A-4147-A177-3AD203B41FA5}">
                      <a16:colId xmlns:a16="http://schemas.microsoft.com/office/drawing/2014/main" val="20000"/>
                    </a:ext>
                  </a:extLst>
                </a:gridCol>
                <a:gridCol w="2228850">
                  <a:extLst>
                    <a:ext uri="{9D8B030D-6E8A-4147-A177-3AD203B41FA5}">
                      <a16:colId xmlns:a16="http://schemas.microsoft.com/office/drawing/2014/main" val="20001"/>
                    </a:ext>
                  </a:extLst>
                </a:gridCol>
                <a:gridCol w="2705100">
                  <a:extLst>
                    <a:ext uri="{9D8B030D-6E8A-4147-A177-3AD203B41FA5}">
                      <a16:colId xmlns:a16="http://schemas.microsoft.com/office/drawing/2014/main" val="20002"/>
                    </a:ext>
                  </a:extLst>
                </a:gridCol>
                <a:gridCol w="1341180">
                  <a:extLst>
                    <a:ext uri="{9D8B030D-6E8A-4147-A177-3AD203B41FA5}">
                      <a16:colId xmlns:a16="http://schemas.microsoft.com/office/drawing/2014/main" val="20003"/>
                    </a:ext>
                  </a:extLst>
                </a:gridCol>
              </a:tblGrid>
              <a:tr h="628535">
                <a:tc>
                  <a:txBody>
                    <a:bodyPr/>
                    <a:lstStyle/>
                    <a:p>
                      <a:r>
                        <a:rPr lang="es-MX" b="1" dirty="0"/>
                        <a:t>Fuentes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Variable</a:t>
                      </a:r>
                      <a:endParaRPr lang="es-MX"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Rango de Valores</a:t>
                      </a:r>
                      <a:endParaRPr lang="es-MX"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dirty="0">
                          <a:latin typeface="Arial"/>
                        </a:rPr>
                        <a:t>Tipo de </a:t>
                      </a:r>
                    </a:p>
                    <a:p>
                      <a:pPr>
                        <a:lnSpc>
                          <a:spcPct val="100000"/>
                        </a:lnSpc>
                      </a:pPr>
                      <a:r>
                        <a:rPr lang="es-MX" sz="1800" b="1" strike="noStrike" spc="-1" dirty="0">
                          <a:latin typeface="Arial"/>
                        </a:rPr>
                        <a:t>Variable</a:t>
                      </a:r>
                      <a:endParaRPr lang="es-MX"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515418">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Temperatura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-40C a 85C</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515418">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Humedad</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10% a 95%</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Presión Atmosférica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300 hPa - 1100 hPa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Fechas y Hora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12/02/2021 - 24/04/2021</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Contaminantes</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ppm principalmente</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Discreta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Resistencia del Gas</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0 </a:t>
                      </a:r>
                      <a:r>
                        <a:rPr lang="es-MX" sz="1800" b="0" strike="noStrike" spc="-1" dirty="0" err="1">
                          <a:latin typeface="Arial"/>
                        </a:rPr>
                        <a:t>Ohms</a:t>
                      </a:r>
                      <a:r>
                        <a:rPr lang="es-MX" sz="1800" b="0" strike="noStrike" spc="-1" dirty="0">
                          <a:latin typeface="Arial"/>
                        </a:rPr>
                        <a:t> - 3 Mega </a:t>
                      </a:r>
                      <a:r>
                        <a:rPr lang="es-MX" sz="1800" b="0" strike="noStrike" spc="-1" dirty="0" err="1">
                          <a:latin typeface="Arial"/>
                        </a:rPr>
                        <a:t>Ohms</a:t>
                      </a:r>
                      <a:endParaRPr lang="es-MX" sz="1800" b="0" strike="noStrike" spc="-1" dirty="0">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517394">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IAQ</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0 IAQ - 500 IAQ</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grpSp>
        <p:nvGrpSpPr>
          <p:cNvPr id="111" name="Group 6"/>
          <p:cNvGrpSpPr/>
          <p:nvPr/>
        </p:nvGrpSpPr>
        <p:grpSpPr>
          <a:xfrm>
            <a:off x="134475" y="2339610"/>
            <a:ext cx="2681280" cy="4108978"/>
            <a:chOff x="144000" y="2304000"/>
            <a:chExt cx="2681280" cy="4077556"/>
          </a:xfrm>
        </p:grpSpPr>
        <p:pic>
          <p:nvPicPr>
            <p:cNvPr id="112" name="Imagen 111"/>
            <p:cNvPicPr/>
            <p:nvPr/>
          </p:nvPicPr>
          <p:blipFill>
            <a:blip r:embed="rId2"/>
            <a:stretch/>
          </p:blipFill>
          <p:spPr>
            <a:xfrm>
              <a:off x="1224000" y="2322000"/>
              <a:ext cx="718200" cy="520560"/>
            </a:xfrm>
            <a:prstGeom prst="rect">
              <a:avLst/>
            </a:prstGeom>
            <a:ln>
              <a:noFill/>
            </a:ln>
          </p:spPr>
        </p:pic>
        <p:pic>
          <p:nvPicPr>
            <p:cNvPr id="113" name="Imagen 112"/>
            <p:cNvPicPr/>
            <p:nvPr/>
          </p:nvPicPr>
          <p:blipFill>
            <a:blip r:embed="rId2"/>
            <a:stretch/>
          </p:blipFill>
          <p:spPr>
            <a:xfrm>
              <a:off x="1224000" y="2879095"/>
              <a:ext cx="718200" cy="520560"/>
            </a:xfrm>
            <a:prstGeom prst="rect">
              <a:avLst/>
            </a:prstGeom>
            <a:ln>
              <a:noFill/>
            </a:ln>
          </p:spPr>
        </p:pic>
        <p:pic>
          <p:nvPicPr>
            <p:cNvPr id="114" name="Imagen 113"/>
            <p:cNvPicPr/>
            <p:nvPr/>
          </p:nvPicPr>
          <p:blipFill>
            <a:blip r:embed="rId2"/>
            <a:stretch/>
          </p:blipFill>
          <p:spPr>
            <a:xfrm>
              <a:off x="1224000" y="3455096"/>
              <a:ext cx="718200" cy="520560"/>
            </a:xfrm>
            <a:prstGeom prst="rect">
              <a:avLst/>
            </a:prstGeom>
            <a:ln>
              <a:noFill/>
            </a:ln>
          </p:spPr>
        </p:pic>
        <p:pic>
          <p:nvPicPr>
            <p:cNvPr id="115" name="Imagen 114"/>
            <p:cNvPicPr/>
            <p:nvPr/>
          </p:nvPicPr>
          <p:blipFill>
            <a:blip r:embed="rId2"/>
            <a:stretch/>
          </p:blipFill>
          <p:spPr>
            <a:xfrm>
              <a:off x="1224000" y="5276713"/>
              <a:ext cx="718200" cy="520560"/>
            </a:xfrm>
            <a:prstGeom prst="rect">
              <a:avLst/>
            </a:prstGeom>
            <a:ln>
              <a:noFill/>
            </a:ln>
          </p:spPr>
        </p:pic>
        <p:pic>
          <p:nvPicPr>
            <p:cNvPr id="116" name="Imagen 115"/>
            <p:cNvPicPr/>
            <p:nvPr/>
          </p:nvPicPr>
          <p:blipFill>
            <a:blip r:embed="rId2"/>
            <a:stretch/>
          </p:blipFill>
          <p:spPr>
            <a:xfrm>
              <a:off x="1224000" y="5860996"/>
              <a:ext cx="718200" cy="520560"/>
            </a:xfrm>
            <a:prstGeom prst="rect">
              <a:avLst/>
            </a:prstGeom>
            <a:ln>
              <a:noFill/>
            </a:ln>
          </p:spPr>
        </p:pic>
        <p:pic>
          <p:nvPicPr>
            <p:cNvPr id="117" name="Imagen 116"/>
            <p:cNvPicPr/>
            <p:nvPr/>
          </p:nvPicPr>
          <p:blipFill>
            <a:blip r:embed="rId3"/>
            <a:stretch/>
          </p:blipFill>
          <p:spPr>
            <a:xfrm>
              <a:off x="2088000" y="4032259"/>
              <a:ext cx="737280" cy="491040"/>
            </a:xfrm>
            <a:prstGeom prst="rect">
              <a:avLst/>
            </a:prstGeom>
            <a:ln>
              <a:noFill/>
            </a:ln>
          </p:spPr>
        </p:pic>
        <p:pic>
          <p:nvPicPr>
            <p:cNvPr id="118" name="Imagen 117"/>
            <p:cNvPicPr/>
            <p:nvPr/>
          </p:nvPicPr>
          <p:blipFill>
            <a:blip r:embed="rId2"/>
            <a:stretch/>
          </p:blipFill>
          <p:spPr>
            <a:xfrm>
              <a:off x="1224000" y="4050904"/>
              <a:ext cx="718200" cy="520560"/>
            </a:xfrm>
            <a:prstGeom prst="rect">
              <a:avLst/>
            </a:prstGeom>
            <a:ln>
              <a:noFill/>
            </a:ln>
          </p:spPr>
        </p:pic>
        <p:pic>
          <p:nvPicPr>
            <p:cNvPr id="119" name="Imagen 118"/>
            <p:cNvPicPr/>
            <p:nvPr/>
          </p:nvPicPr>
          <p:blipFill>
            <a:blip r:embed="rId3"/>
            <a:stretch/>
          </p:blipFill>
          <p:spPr>
            <a:xfrm>
              <a:off x="2088000" y="4630930"/>
              <a:ext cx="737280" cy="491040"/>
            </a:xfrm>
            <a:prstGeom prst="rect">
              <a:avLst/>
            </a:prstGeom>
            <a:ln>
              <a:noFill/>
            </a:ln>
          </p:spPr>
        </p:pic>
        <p:sp>
          <p:nvSpPr>
            <p:cNvPr id="120" name="CustomShape 7"/>
            <p:cNvSpPr/>
            <p:nvPr/>
          </p:nvSpPr>
          <p:spPr>
            <a:xfrm>
              <a:off x="792000" y="2304000"/>
              <a:ext cx="215280" cy="2807280"/>
            </a:xfrm>
            <a:custGeom>
              <a:avLst/>
              <a:gdLst/>
              <a:ahLst/>
              <a:cxnLst/>
              <a:rect l="l" t="t" r="r" b="b"/>
              <a:pathLst>
                <a:path w="602" h="7802">
                  <a:moveTo>
                    <a:pt x="601" y="0"/>
                  </a:moveTo>
                  <a:cubicBezTo>
                    <a:pt x="450" y="0"/>
                    <a:pt x="300" y="325"/>
                    <a:pt x="300" y="650"/>
                  </a:cubicBezTo>
                  <a:lnTo>
                    <a:pt x="300" y="3250"/>
                  </a:lnTo>
                  <a:cubicBezTo>
                    <a:pt x="300" y="3575"/>
                    <a:pt x="150" y="3900"/>
                    <a:pt x="0" y="3900"/>
                  </a:cubicBezTo>
                  <a:cubicBezTo>
                    <a:pt x="150" y="3900"/>
                    <a:pt x="300" y="4225"/>
                    <a:pt x="300" y="4550"/>
                  </a:cubicBezTo>
                  <a:lnTo>
                    <a:pt x="300" y="7150"/>
                  </a:lnTo>
                  <a:cubicBezTo>
                    <a:pt x="300" y="7475"/>
                    <a:pt x="450" y="7801"/>
                    <a:pt x="601" y="7801"/>
                  </a:cubicBezTo>
                </a:path>
              </a:pathLst>
            </a:custGeom>
            <a:noFill/>
            <a:ln>
              <a:solidFill>
                <a:srgbClr val="3465A4"/>
              </a:solidFill>
            </a:ln>
          </p:spPr>
          <p:style>
            <a:lnRef idx="0">
              <a:scrgbClr r="0" g="0" b="0"/>
            </a:lnRef>
            <a:fillRef idx="0">
              <a:scrgbClr r="0" g="0" b="0"/>
            </a:fillRef>
            <a:effectRef idx="0">
              <a:scrgbClr r="0" g="0" b="0"/>
            </a:effectRef>
            <a:fontRef idx="minor"/>
          </p:style>
        </p:sp>
        <p:sp>
          <p:nvSpPr>
            <p:cNvPr id="121" name="CustomShape 8"/>
            <p:cNvSpPr/>
            <p:nvPr/>
          </p:nvSpPr>
          <p:spPr>
            <a:xfrm>
              <a:off x="792000" y="5256000"/>
              <a:ext cx="215280" cy="1079280"/>
            </a:xfrm>
            <a:custGeom>
              <a:avLst/>
              <a:gdLst/>
              <a:ahLst/>
              <a:cxnLst/>
              <a:rect l="l" t="t" r="r" b="b"/>
              <a:pathLst>
                <a:path w="602" h="3002">
                  <a:moveTo>
                    <a:pt x="601" y="0"/>
                  </a:moveTo>
                  <a:cubicBezTo>
                    <a:pt x="450" y="0"/>
                    <a:pt x="300" y="125"/>
                    <a:pt x="300" y="250"/>
                  </a:cubicBezTo>
                  <a:lnTo>
                    <a:pt x="300" y="1250"/>
                  </a:lnTo>
                  <a:cubicBezTo>
                    <a:pt x="300" y="1375"/>
                    <a:pt x="150" y="1500"/>
                    <a:pt x="0" y="1500"/>
                  </a:cubicBezTo>
                  <a:cubicBezTo>
                    <a:pt x="150" y="1500"/>
                    <a:pt x="300" y="1625"/>
                    <a:pt x="300" y="1750"/>
                  </a:cubicBezTo>
                  <a:lnTo>
                    <a:pt x="300" y="2750"/>
                  </a:lnTo>
                  <a:cubicBezTo>
                    <a:pt x="300" y="2875"/>
                    <a:pt x="450" y="3001"/>
                    <a:pt x="601" y="3001"/>
                  </a:cubicBezTo>
                </a:path>
              </a:pathLst>
            </a:custGeom>
            <a:noFill/>
            <a:ln>
              <a:solidFill>
                <a:srgbClr val="3465A4"/>
              </a:solidFill>
            </a:ln>
          </p:spPr>
          <p:style>
            <a:lnRef idx="0">
              <a:scrgbClr r="0" g="0" b="0"/>
            </a:lnRef>
            <a:fillRef idx="0">
              <a:scrgbClr r="0" g="0" b="0"/>
            </a:fillRef>
            <a:effectRef idx="0">
              <a:scrgbClr r="0" g="0" b="0"/>
            </a:effectRef>
            <a:fontRef idx="minor"/>
          </p:style>
        </p:sp>
        <p:sp>
          <p:nvSpPr>
            <p:cNvPr id="122" name="CustomShape 9"/>
            <p:cNvSpPr/>
            <p:nvPr/>
          </p:nvSpPr>
          <p:spPr>
            <a:xfrm>
              <a:off x="144000" y="3384000"/>
              <a:ext cx="57528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3600" b="0" strike="noStrike" spc="-1" dirty="0">
                  <a:solidFill>
                    <a:srgbClr val="000000"/>
                  </a:solidFill>
                  <a:latin typeface="MathJax_Caligraphic"/>
                  <a:ea typeface="DejaVu Sans"/>
                </a:rPr>
                <a:t>X</a:t>
              </a:r>
              <a:endParaRPr lang="es-MX" sz="3600" b="0" strike="noStrike" spc="-1" dirty="0">
                <a:latin typeface="Arial"/>
              </a:endParaRPr>
            </a:p>
          </p:txBody>
        </p:sp>
        <p:sp>
          <p:nvSpPr>
            <p:cNvPr id="123" name="CustomShape 10"/>
            <p:cNvSpPr/>
            <p:nvPr/>
          </p:nvSpPr>
          <p:spPr>
            <a:xfrm>
              <a:off x="144000" y="5472000"/>
              <a:ext cx="57528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3600" b="0" strike="noStrike" spc="-1">
                  <a:solidFill>
                    <a:srgbClr val="000000"/>
                  </a:solidFill>
                  <a:latin typeface="MathJax_Caligraphic"/>
                  <a:ea typeface="DejaVu Sans"/>
                </a:rPr>
                <a:t>Y</a:t>
              </a:r>
              <a:endParaRPr lang="es-MX" sz="3600" b="0" strike="noStrike" spc="-1">
                <a:latin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Exploración de Datos del Sensor</a:t>
            </a:r>
            <a:endParaRPr lang="es-MX" sz="2800" b="0" strike="noStrike" spc="-1">
              <a:latin typeface="Arial"/>
            </a:endParaRPr>
          </a:p>
        </p:txBody>
      </p:sp>
      <p:sp>
        <p:nvSpPr>
          <p:cNvPr id="12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79770A9-02C4-453C-BF41-541D35450A34}" type="slidenum">
              <a:rPr lang="es-MX" sz="1200" b="0" strike="noStrike" spc="-1">
                <a:solidFill>
                  <a:srgbClr val="FFFFFF"/>
                </a:solidFill>
                <a:latin typeface="Calibri"/>
                <a:ea typeface="DejaVu Sans"/>
              </a:rPr>
              <a:t>8</a:t>
            </a:fld>
            <a:endParaRPr lang="es-MX" sz="1200" b="0" strike="noStrike" spc="-1">
              <a:latin typeface="Arial"/>
            </a:endParaRPr>
          </a:p>
        </p:txBody>
      </p:sp>
      <p:sp>
        <p:nvSpPr>
          <p:cNvPr id="12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2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28" name="Picture 2"/>
          <p:cNvPicPr/>
          <p:nvPr/>
        </p:nvPicPr>
        <p:blipFill>
          <a:blip r:embed="rId2"/>
          <a:stretch/>
        </p:blipFill>
        <p:spPr>
          <a:xfrm>
            <a:off x="144000" y="2201760"/>
            <a:ext cx="4163040" cy="2977560"/>
          </a:xfrm>
          <a:prstGeom prst="rect">
            <a:avLst/>
          </a:prstGeom>
          <a:ln w="9360">
            <a:noFill/>
          </a:ln>
        </p:spPr>
      </p:pic>
      <p:pic>
        <p:nvPicPr>
          <p:cNvPr id="129" name="Imagen 128"/>
          <p:cNvPicPr/>
          <p:nvPr/>
        </p:nvPicPr>
        <p:blipFill>
          <a:blip r:embed="rId3"/>
          <a:stretch/>
        </p:blipFill>
        <p:spPr>
          <a:xfrm>
            <a:off x="4413600" y="2160000"/>
            <a:ext cx="4656240" cy="3060720"/>
          </a:xfrm>
          <a:prstGeom prst="rect">
            <a:avLst/>
          </a:prstGeom>
          <a:ln>
            <a:noFill/>
          </a:ln>
        </p:spPr>
      </p:pic>
      <p:sp>
        <p:nvSpPr>
          <p:cNvPr id="130" name="CustomShape 5"/>
          <p:cNvSpPr/>
          <p:nvPr/>
        </p:nvSpPr>
        <p:spPr>
          <a:xfrm>
            <a:off x="38520" y="5172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000000"/>
                </a:solidFill>
                <a:latin typeface="Times New Roman"/>
                <a:ea typeface="DejaVu Sans"/>
              </a:rPr>
              <a:t>Datos faltantes: ~1%</a:t>
            </a:r>
            <a:endParaRPr lang="es-MX" sz="2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Exploración de Datos SINAICA</a:t>
            </a:r>
            <a:endParaRPr lang="es-MX" sz="2800" b="0" strike="noStrike" spc="-1">
              <a:latin typeface="Arial"/>
            </a:endParaRPr>
          </a:p>
        </p:txBody>
      </p:sp>
      <p:sp>
        <p:nvSpPr>
          <p:cNvPr id="132"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3714A65-EE69-48D8-9523-04E5F41BA196}" type="slidenum">
              <a:rPr lang="es-MX" sz="1200" b="0" strike="noStrike" spc="-1">
                <a:solidFill>
                  <a:srgbClr val="FFFFFF"/>
                </a:solidFill>
                <a:latin typeface="Calibri"/>
                <a:ea typeface="DejaVu Sans"/>
              </a:rPr>
              <a:t>9</a:t>
            </a:fld>
            <a:endParaRPr lang="es-MX" sz="1200" b="0" strike="noStrike" spc="-1">
              <a:latin typeface="Arial"/>
            </a:endParaRPr>
          </a:p>
        </p:txBody>
      </p:sp>
      <p:sp>
        <p:nvSpPr>
          <p:cNvPr id="133"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34"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35" name="Picture 2"/>
          <p:cNvPicPr/>
          <p:nvPr/>
        </p:nvPicPr>
        <p:blipFill>
          <a:blip r:embed="rId2"/>
          <a:stretch/>
        </p:blipFill>
        <p:spPr>
          <a:xfrm>
            <a:off x="39555" y="1804815"/>
            <a:ext cx="4984560" cy="4413600"/>
          </a:xfrm>
          <a:prstGeom prst="rect">
            <a:avLst/>
          </a:prstGeom>
          <a:ln w="9360">
            <a:noFill/>
          </a:ln>
        </p:spPr>
      </p:pic>
      <p:pic>
        <p:nvPicPr>
          <p:cNvPr id="136" name="Imagen 135"/>
          <p:cNvPicPr/>
          <p:nvPr/>
        </p:nvPicPr>
        <p:blipFill>
          <a:blip r:embed="rId3"/>
          <a:stretch/>
        </p:blipFill>
        <p:spPr>
          <a:xfrm>
            <a:off x="4990320" y="2113920"/>
            <a:ext cx="4151520" cy="328392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Beamer_Presentation_template</Template>
  <TotalTime>660</TotalTime>
  <Words>880</Words>
  <Application>Microsoft Office PowerPoint</Application>
  <PresentationFormat>Presentación en pantalla (4:3)</PresentationFormat>
  <Paragraphs>250</Paragraphs>
  <Slides>17</Slides>
  <Notes>1</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17</vt:i4>
      </vt:variant>
    </vt:vector>
  </HeadingPairs>
  <TitlesOfParts>
    <vt:vector size="27" baseType="lpstr">
      <vt:lpstr>Arial</vt:lpstr>
      <vt:lpstr>Calibri</vt:lpstr>
      <vt:lpstr>Courier New</vt:lpstr>
      <vt:lpstr>DejaVu Sans</vt:lpstr>
      <vt:lpstr>MathJax_Caligraphic</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Contaminación Ambiental en Interior</dc:title>
  <dc:subject/>
  <dc:creator/>
  <dc:description/>
  <cp:lastModifiedBy>Jorge_Altamirano@penoles.com.mx</cp:lastModifiedBy>
  <cp:revision>36</cp:revision>
  <dcterms:created xsi:type="dcterms:W3CDTF">2021-05-06T00:24:29Z</dcterms:created>
  <dcterms:modified xsi:type="dcterms:W3CDTF">2021-07-01T03:55:19Z</dcterms:modified>
  <dc:language>es-MX</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8</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31</vt:i4>
  </property>
</Properties>
</file>