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2" r:id="rId4"/>
    <p:sldId id="258" r:id="rId5"/>
    <p:sldId id="273" r:id="rId6"/>
    <p:sldId id="265" r:id="rId7"/>
    <p:sldId id="269" r:id="rId8"/>
    <p:sldId id="268" r:id="rId9"/>
    <p:sldId id="260" r:id="rId10"/>
    <p:sldId id="272" r:id="rId11"/>
    <p:sldId id="274" r:id="rId12"/>
    <p:sldId id="271"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17" autoAdjust="0"/>
    <p:restoredTop sz="94660"/>
  </p:normalViewPr>
  <p:slideViewPr>
    <p:cSldViewPr snapToGrid="0">
      <p:cViewPr varScale="1">
        <p:scale>
          <a:sx n="74" d="100"/>
          <a:sy n="74" d="100"/>
        </p:scale>
        <p:origin x="184" y="1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11/7/23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11/7/23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11/7/23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11/7/23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FCBE-B8E6-CBB7-A0BE-8C5F5DEBC6C8}"/>
              </a:ext>
            </a:extLst>
          </p:cNvPr>
          <p:cNvSpPr>
            <a:spLocks noGrp="1"/>
          </p:cNvSpPr>
          <p:nvPr>
            <p:ph type="ctrTitle"/>
          </p:nvPr>
        </p:nvSpPr>
        <p:spPr/>
        <p:txBody>
          <a:bodyPr/>
          <a:lstStyle/>
          <a:p>
            <a:r>
              <a:rPr lang="en-US" dirty="0"/>
              <a:t>Multiple Linear Regression</a:t>
            </a:r>
          </a:p>
        </p:txBody>
      </p:sp>
      <p:sp>
        <p:nvSpPr>
          <p:cNvPr id="3" name="Subtitle 2">
            <a:extLst>
              <a:ext uri="{FF2B5EF4-FFF2-40B4-BE49-F238E27FC236}">
                <a16:creationId xmlns:a16="http://schemas.microsoft.com/office/drawing/2014/main" id="{6DDE3B34-2557-EF6C-FFB5-2749FC5BA23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4240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0D6C-B005-735E-BC18-DA72822D4A8E}"/>
              </a:ext>
            </a:extLst>
          </p:cNvPr>
          <p:cNvSpPr>
            <a:spLocks noGrp="1"/>
          </p:cNvSpPr>
          <p:nvPr>
            <p:ph type="title"/>
          </p:nvPr>
        </p:nvSpPr>
        <p:spPr/>
        <p:txBody>
          <a:bodyPr/>
          <a:lstStyle/>
          <a:p>
            <a:r>
              <a:rPr lang="en-US" dirty="0"/>
              <a:t>multiple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47A9C1-A2D9-64C3-ADD5-621E09F775B9}"/>
                  </a:ext>
                </a:extLst>
              </p:cNvPr>
              <p:cNvSpPr>
                <a:spLocks noGrp="1"/>
              </p:cNvSpPr>
              <p:nvPr>
                <p:ph idx="1"/>
              </p:nvPr>
            </p:nvSpPr>
            <p:spPr/>
            <p:txBody>
              <a:bodyPr>
                <a:normAutofit/>
              </a:bodyPr>
              <a:lstStyle/>
              <a:p>
                <a:r>
                  <a:rPr lang="en-US" dirty="0"/>
                  <a:t>The multiple regression model minimize sums of the squared residuals, or root mean squared error (which amounts to the same thing).</a:t>
                </a:r>
              </a:p>
              <a:p>
                <a:r>
                  <a:rPr lang="en-US" dirty="0"/>
                  <a:t>The formula to get the coefficients </a:t>
                </a:r>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oMath>
                </a14:m>
                <a:r>
                  <a:rPr lang="en-US" dirty="0"/>
                  <a:t> is more complicated but accomplishes the same goal. </a:t>
                </a:r>
              </a:p>
              <a:p>
                <a:r>
                  <a:rPr lang="en-US" dirty="0"/>
                  <a:t>The formula involves matrices and is proven using vector calculus. Usually, people don’t learn this formula or ever compute it by hand! We use software. </a:t>
                </a:r>
              </a:p>
              <a:p>
                <a:r>
                  <a:rPr lang="en-US" dirty="0"/>
                  <a:t>The important thing is to know how to use the formula to make a linear model. </a:t>
                </a:r>
              </a:p>
              <a:p>
                <a:endParaRPr lang="en-US" dirty="0"/>
              </a:p>
            </p:txBody>
          </p:sp>
        </mc:Choice>
        <mc:Fallback xmlns="">
          <p:sp>
            <p:nvSpPr>
              <p:cNvPr id="3" name="Content Placeholder 2">
                <a:extLst>
                  <a:ext uri="{FF2B5EF4-FFF2-40B4-BE49-F238E27FC236}">
                    <a16:creationId xmlns:a16="http://schemas.microsoft.com/office/drawing/2014/main" id="{7147A9C1-A2D9-64C3-ADD5-621E09F775B9}"/>
                  </a:ext>
                </a:extLst>
              </p:cNvPr>
              <p:cNvSpPr>
                <a:spLocks noGrp="1" noRot="1" noChangeAspect="1" noMove="1" noResize="1" noEditPoints="1" noAdjustHandles="1" noChangeArrowheads="1" noChangeShapeType="1" noTextEdit="1"/>
              </p:cNvSpPr>
              <p:nvPr>
                <p:ph idx="1"/>
              </p:nvPr>
            </p:nvSpPr>
            <p:spPr>
              <a:blipFill>
                <a:blip r:embed="rId2"/>
                <a:stretch>
                  <a:fillRect l="-473" t="-1179" r="-1025"/>
                </a:stretch>
              </a:blipFill>
            </p:spPr>
            <p:txBody>
              <a:bodyPr/>
              <a:lstStyle/>
              <a:p>
                <a:r>
                  <a:rPr lang="en-US">
                    <a:noFill/>
                  </a:rPr>
                  <a:t> </a:t>
                </a:r>
              </a:p>
            </p:txBody>
          </p:sp>
        </mc:Fallback>
      </mc:AlternateContent>
    </p:spTree>
    <p:extLst>
      <p:ext uri="{BB962C8B-B14F-4D97-AF65-F5344CB8AC3E}">
        <p14:creationId xmlns:p14="http://schemas.microsoft.com/office/powerpoint/2010/main" val="147435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9427-672C-6ECD-A70E-E9509C424775}"/>
              </a:ext>
            </a:extLst>
          </p:cNvPr>
          <p:cNvSpPr>
            <a:spLocks noGrp="1"/>
          </p:cNvSpPr>
          <p:nvPr>
            <p:ph type="title"/>
          </p:nvPr>
        </p:nvSpPr>
        <p:spPr>
          <a:xfrm>
            <a:off x="804672" y="964692"/>
            <a:ext cx="3066937" cy="1188720"/>
          </a:xfrm>
        </p:spPr>
        <p:txBody>
          <a:bodyPr>
            <a:normAutofit/>
          </a:bodyPr>
          <a:lstStyle/>
          <a:p>
            <a:r>
              <a:rPr lang="en-US" dirty="0"/>
              <a:t>Example: Waterpark</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665FD2B6-3CFC-B6C8-699B-9264F722DE9B}"/>
                  </a:ext>
                </a:extLst>
              </p:cNvPr>
              <p:cNvSpPr>
                <a:spLocks noGrp="1"/>
              </p:cNvSpPr>
              <p:nvPr>
                <p:ph idx="1"/>
              </p:nvPr>
            </p:nvSpPr>
            <p:spPr>
              <a:xfrm>
                <a:off x="803244" y="2638044"/>
                <a:ext cx="3063765" cy="3263206"/>
              </a:xfrm>
            </p:spPr>
            <p:txBody>
              <a:bodyPr>
                <a:normAutofit/>
              </a:bodyPr>
              <a:lstStyle/>
              <a:p>
                <a:pPr>
                  <a:lnSpc>
                    <a:spcPct val="90000"/>
                  </a:lnSpc>
                </a:pPr>
                <a:r>
                  <a:rPr lang="en-US" sz="1500" dirty="0"/>
                  <a:t>Let’s build a multiple regression model for the waterpark.</a:t>
                </a:r>
              </a:p>
              <a:p>
                <a:pPr>
                  <a:lnSpc>
                    <a:spcPct val="90000"/>
                  </a:lnSpc>
                </a:pPr>
                <a:r>
                  <a:rPr lang="en-US" sz="1500" dirty="0"/>
                  <a:t>We want:</a:t>
                </a:r>
              </a:p>
              <a:p>
                <a:pPr>
                  <a:lnSpc>
                    <a:spcPct val="90000"/>
                  </a:lnSpc>
                </a:pPr>
                <a14:m>
                  <m:oMath xmlns:m="http://schemas.openxmlformats.org/officeDocument/2006/math">
                    <m:acc>
                      <m:accPr>
                        <m:chr m:val="̂"/>
                        <m:ctrlPr>
                          <a:rPr lang="en-US" sz="1050" b="0" i="1" dirty="0" smtClean="0">
                            <a:latin typeface="Cambria Math" panose="02040503050406030204" pitchFamily="18" charset="0"/>
                          </a:rPr>
                        </m:ctrlPr>
                      </m:accPr>
                      <m:e>
                        <m:r>
                          <a:rPr lang="en-US" sz="1050" i="1">
                            <a:latin typeface="Cambria Math" panose="02040503050406030204" pitchFamily="18" charset="0"/>
                          </a:rPr>
                          <m:t>𝐴𝑡𝑡𝑒𝑛𝑑𝑎𝑛𝑐𝑒</m:t>
                        </m:r>
                      </m:e>
                    </m:acc>
                    <m:r>
                      <a:rPr lang="en-US" sz="1050" b="0" i="1" dirty="0" smtClean="0">
                        <a:latin typeface="Cambria Math" panose="02040503050406030204" pitchFamily="18" charset="0"/>
                      </a:rPr>
                      <m:t>=</m:t>
                    </m:r>
                    <m:sSub>
                      <m:sSubPr>
                        <m:ctrlPr>
                          <a:rPr lang="en-US" sz="1050" b="0" i="1" dirty="0" smtClean="0">
                            <a:latin typeface="Cambria Math" panose="02040503050406030204" pitchFamily="18" charset="0"/>
                          </a:rPr>
                        </m:ctrlPr>
                      </m:sSubPr>
                      <m:e>
                        <m:r>
                          <a:rPr lang="en-US" sz="1050" b="0" i="1" dirty="0" smtClean="0">
                            <a:latin typeface="Cambria Math" panose="02040503050406030204" pitchFamily="18" charset="0"/>
                          </a:rPr>
                          <m:t>𝑏</m:t>
                        </m:r>
                      </m:e>
                      <m:sub>
                        <m:r>
                          <a:rPr lang="en-US" sz="1050" b="0" i="1" dirty="0" smtClean="0">
                            <a:latin typeface="Cambria Math" panose="02040503050406030204" pitchFamily="18" charset="0"/>
                          </a:rPr>
                          <m:t>0</m:t>
                        </m:r>
                      </m:sub>
                    </m:sSub>
                    <m:r>
                      <a:rPr lang="en-US" sz="1050" b="0" i="1" dirty="0" smtClean="0">
                        <a:latin typeface="Cambria Math" panose="02040503050406030204" pitchFamily="18" charset="0"/>
                      </a:rPr>
                      <m:t>+</m:t>
                    </m:r>
                    <m:sSub>
                      <m:sSubPr>
                        <m:ctrlPr>
                          <a:rPr lang="en-US" sz="1050" b="0" i="1" dirty="0" smtClean="0">
                            <a:latin typeface="Cambria Math" panose="02040503050406030204" pitchFamily="18" charset="0"/>
                          </a:rPr>
                        </m:ctrlPr>
                      </m:sSubPr>
                      <m:e>
                        <m:r>
                          <a:rPr lang="en-US" sz="1050" b="0" i="1" dirty="0" smtClean="0">
                            <a:latin typeface="Cambria Math" panose="02040503050406030204" pitchFamily="18" charset="0"/>
                          </a:rPr>
                          <m:t>𝑏</m:t>
                        </m:r>
                      </m:e>
                      <m:sub>
                        <m:r>
                          <a:rPr lang="en-US" sz="1050" b="0" i="1" dirty="0" smtClean="0">
                            <a:latin typeface="Cambria Math" panose="02040503050406030204" pitchFamily="18" charset="0"/>
                          </a:rPr>
                          <m:t>1</m:t>
                        </m:r>
                      </m:sub>
                    </m:sSub>
                    <m:r>
                      <a:rPr lang="en-US" sz="1050" b="0" i="1" dirty="0" smtClean="0">
                        <a:latin typeface="Cambria Math" panose="02040503050406030204" pitchFamily="18" charset="0"/>
                      </a:rPr>
                      <m:t>⋅</m:t>
                    </m:r>
                    <m:r>
                      <a:rPr lang="en-US" sz="1050" b="0" i="1" dirty="0" smtClean="0">
                        <a:latin typeface="Cambria Math" panose="02040503050406030204" pitchFamily="18" charset="0"/>
                      </a:rPr>
                      <m:t>𝑡𝑒𝑚𝑝</m:t>
                    </m:r>
                    <m:r>
                      <a:rPr lang="en-US" sz="1050" b="0" i="1" dirty="0" smtClean="0">
                        <a:latin typeface="Cambria Math" panose="02040503050406030204" pitchFamily="18" charset="0"/>
                      </a:rPr>
                      <m:t>+</m:t>
                    </m:r>
                    <m:sSub>
                      <m:sSubPr>
                        <m:ctrlPr>
                          <a:rPr lang="en-US" sz="1050" b="0" i="1" dirty="0" smtClean="0">
                            <a:latin typeface="Cambria Math" panose="02040503050406030204" pitchFamily="18" charset="0"/>
                          </a:rPr>
                        </m:ctrlPr>
                      </m:sSubPr>
                      <m:e>
                        <m:r>
                          <a:rPr lang="en-US" sz="1050" b="0" i="1" dirty="0" smtClean="0">
                            <a:latin typeface="Cambria Math" panose="02040503050406030204" pitchFamily="18" charset="0"/>
                          </a:rPr>
                          <m:t>𝑏</m:t>
                        </m:r>
                      </m:e>
                      <m:sub>
                        <m:r>
                          <a:rPr lang="en-US" sz="1050" b="0" i="1" dirty="0" smtClean="0">
                            <a:latin typeface="Cambria Math" panose="02040503050406030204" pitchFamily="18" charset="0"/>
                          </a:rPr>
                          <m:t>2</m:t>
                        </m:r>
                      </m:sub>
                    </m:sSub>
                    <m:r>
                      <a:rPr lang="en-US" sz="1050" b="0" i="1" dirty="0" smtClean="0">
                        <a:latin typeface="Cambria Math" panose="02040503050406030204" pitchFamily="18" charset="0"/>
                      </a:rPr>
                      <m:t>⋅</m:t>
                    </m:r>
                    <m:r>
                      <a:rPr lang="en-US" sz="1050" b="0" i="1" dirty="0" smtClean="0">
                        <a:latin typeface="Cambria Math" panose="02040503050406030204" pitchFamily="18" charset="0"/>
                      </a:rPr>
                      <m:t>𝑟𝑎𝑖𝑛𝑓𝑎𝑙𝑙</m:t>
                    </m:r>
                    <m:r>
                      <a:rPr lang="en-US" sz="1050" b="0" i="1" dirty="0" smtClean="0">
                        <a:latin typeface="Cambria Math" panose="02040503050406030204" pitchFamily="18" charset="0"/>
                      </a:rPr>
                      <m:t>.</m:t>
                    </m:r>
                  </m:oMath>
                </a14:m>
                <a:endParaRPr lang="en-US" sz="1500" dirty="0"/>
              </a:p>
              <a:p>
                <a:pPr>
                  <a:lnSpc>
                    <a:spcPct val="90000"/>
                  </a:lnSpc>
                </a:pPr>
                <a:endParaRPr lang="en-US" sz="1500" dirty="0"/>
              </a:p>
            </p:txBody>
          </p:sp>
        </mc:Choice>
        <mc:Fallback xmlns="">
          <p:sp>
            <p:nvSpPr>
              <p:cNvPr id="11" name="Content Placeholder 10">
                <a:extLst>
                  <a:ext uri="{FF2B5EF4-FFF2-40B4-BE49-F238E27FC236}">
                    <a16:creationId xmlns:a16="http://schemas.microsoft.com/office/drawing/2014/main" id="{665FD2B6-3CFC-B6C8-699B-9264F722DE9B}"/>
                  </a:ext>
                </a:extLst>
              </p:cNvPr>
              <p:cNvSpPr>
                <a:spLocks noGrp="1" noRot="1" noChangeAspect="1" noMove="1" noResize="1" noEditPoints="1" noAdjustHandles="1" noChangeArrowheads="1" noChangeShapeType="1" noTextEdit="1"/>
              </p:cNvSpPr>
              <p:nvPr>
                <p:ph idx="1"/>
              </p:nvPr>
            </p:nvSpPr>
            <p:spPr>
              <a:xfrm>
                <a:off x="803244" y="2638044"/>
                <a:ext cx="3063765" cy="3263206"/>
              </a:xfrm>
              <a:blipFill>
                <a:blip r:embed="rId2"/>
                <a:stretch>
                  <a:fillRect l="-598" t="-1121"/>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EA87F2-26D2-F189-7D2C-6CE825919476}"/>
              </a:ext>
            </a:extLst>
          </p:cNvPr>
          <p:cNvPicPr>
            <a:picLocks noChangeAspect="1"/>
          </p:cNvPicPr>
          <p:nvPr/>
        </p:nvPicPr>
        <p:blipFill>
          <a:blip r:embed="rId3"/>
          <a:stretch>
            <a:fillRect/>
          </a:stretch>
        </p:blipFill>
        <p:spPr>
          <a:xfrm>
            <a:off x="4651968" y="1608083"/>
            <a:ext cx="6564025" cy="3610212"/>
          </a:xfrm>
          <a:prstGeom prst="rect">
            <a:avLst/>
          </a:prstGeom>
        </p:spPr>
      </p:pic>
    </p:spTree>
    <p:extLst>
      <p:ext uri="{BB962C8B-B14F-4D97-AF65-F5344CB8AC3E}">
        <p14:creationId xmlns:p14="http://schemas.microsoft.com/office/powerpoint/2010/main" val="67031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9427-672C-6ECD-A70E-E9509C424775}"/>
              </a:ext>
            </a:extLst>
          </p:cNvPr>
          <p:cNvSpPr>
            <a:spLocks noGrp="1"/>
          </p:cNvSpPr>
          <p:nvPr>
            <p:ph type="title"/>
          </p:nvPr>
        </p:nvSpPr>
        <p:spPr>
          <a:xfrm>
            <a:off x="804672" y="964692"/>
            <a:ext cx="3066937" cy="1188720"/>
          </a:xfrm>
        </p:spPr>
        <p:txBody>
          <a:bodyPr>
            <a:normAutofit/>
          </a:bodyPr>
          <a:lstStyle/>
          <a:p>
            <a:r>
              <a:rPr lang="en-US" dirty="0"/>
              <a:t>Example: Waterpark</a:t>
            </a:r>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665FD2B6-3CFC-B6C8-699B-9264F722DE9B}"/>
                  </a:ext>
                </a:extLst>
              </p:cNvPr>
              <p:cNvSpPr>
                <a:spLocks noGrp="1"/>
              </p:cNvSpPr>
              <p:nvPr>
                <p:ph idx="1"/>
              </p:nvPr>
            </p:nvSpPr>
            <p:spPr>
              <a:xfrm>
                <a:off x="803244" y="2638044"/>
                <a:ext cx="3387756" cy="3263206"/>
              </a:xfrm>
            </p:spPr>
            <p:txBody>
              <a:bodyPr>
                <a:normAutofit/>
              </a:bodyPr>
              <a:lstStyle/>
              <a:p>
                <a:pPr>
                  <a:lnSpc>
                    <a:spcPct val="90000"/>
                  </a:lnSpc>
                </a:pPr>
                <a:r>
                  <a:rPr lang="en-US" sz="1500" dirty="0"/>
                  <a:t>Here is our model:</a:t>
                </a:r>
              </a:p>
              <a:p>
                <a:pPr>
                  <a:lnSpc>
                    <a:spcPct val="90000"/>
                  </a:lnSpc>
                </a:pPr>
                <a14:m>
                  <m:oMath xmlns:m="http://schemas.openxmlformats.org/officeDocument/2006/math">
                    <m:acc>
                      <m:accPr>
                        <m:chr m:val="̂"/>
                        <m:ctrlPr>
                          <a:rPr lang="en-US" sz="1500" b="0" i="1" dirty="0" smtClean="0">
                            <a:latin typeface="Cambria Math" panose="02040503050406030204" pitchFamily="18" charset="0"/>
                          </a:rPr>
                        </m:ctrlPr>
                      </m:accPr>
                      <m:e>
                        <m:r>
                          <m:rPr>
                            <m:sty m:val="p"/>
                          </m:rPr>
                          <a:rPr lang="en-US" sz="1500" i="1" dirty="0">
                            <a:latin typeface="Cambria Math" panose="02040503050406030204" pitchFamily="18" charset="0"/>
                          </a:rPr>
                          <m:t>y</m:t>
                        </m:r>
                      </m:e>
                    </m:acc>
                    <m:r>
                      <a:rPr lang="en-US" sz="1500" b="0" i="1" dirty="0" smtClean="0">
                        <a:latin typeface="Cambria Math" panose="02040503050406030204" pitchFamily="18" charset="0"/>
                      </a:rPr>
                      <m:t>=</m:t>
                    </m:r>
                    <m:r>
                      <a:rPr lang="en-US" sz="1500" i="1" dirty="0" smtClean="0">
                        <a:latin typeface="Cambria Math" panose="02040503050406030204" pitchFamily="18" charset="0"/>
                      </a:rPr>
                      <m:t>−313.7+107.9</m:t>
                    </m:r>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𝑥</m:t>
                        </m:r>
                      </m:e>
                      <m:sub>
                        <m:r>
                          <a:rPr lang="en-US" sz="1500" b="0" i="1" dirty="0" smtClean="0">
                            <a:latin typeface="Cambria Math" panose="02040503050406030204" pitchFamily="18" charset="0"/>
                          </a:rPr>
                          <m:t>1</m:t>
                        </m:r>
                      </m:sub>
                    </m:sSub>
                    <m:r>
                      <a:rPr lang="en-US" sz="1500" i="1" dirty="0" smtClean="0">
                        <a:latin typeface="Cambria Math" panose="02040503050406030204" pitchFamily="18" charset="0"/>
                      </a:rPr>
                      <m:t>−3478.78</m:t>
                    </m:r>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𝑥</m:t>
                        </m:r>
                      </m:e>
                      <m:sub>
                        <m:r>
                          <a:rPr lang="en-US" sz="1500" b="0" i="1" dirty="0" smtClean="0">
                            <a:latin typeface="Cambria Math" panose="02040503050406030204" pitchFamily="18" charset="0"/>
                          </a:rPr>
                          <m:t>2</m:t>
                        </m:r>
                      </m:sub>
                    </m:sSub>
                  </m:oMath>
                </a14:m>
                <a:endParaRPr lang="en-US" sz="1500" dirty="0"/>
              </a:p>
              <a:p>
                <a:pPr>
                  <a:lnSpc>
                    <a:spcPct val="90000"/>
                  </a:lnSpc>
                </a:pPr>
                <a:r>
                  <a:rPr lang="en-US" sz="1500" dirty="0"/>
                  <a:t>RMSE: 336.9.</a:t>
                </a:r>
              </a:p>
              <a:p>
                <a:pPr>
                  <a:lnSpc>
                    <a:spcPct val="90000"/>
                  </a:lnSpc>
                </a:pPr>
                <a:r>
                  <a:rPr lang="en-US" sz="1500" dirty="0"/>
                  <a:t>Observe that the root mean squared error we achieve is much lower than that for either simple model. (782.3 and 1170.5 </a:t>
                </a:r>
                <a:r>
                  <a:rPr lang="en-US" sz="1500"/>
                  <a:t>respectively.).</a:t>
                </a:r>
                <a:endParaRPr lang="en-US" sz="1500" dirty="0"/>
              </a:p>
              <a:p>
                <a:pPr>
                  <a:lnSpc>
                    <a:spcPct val="90000"/>
                  </a:lnSpc>
                </a:pPr>
                <a:r>
                  <a:rPr lang="en-US" sz="1500" dirty="0"/>
                  <a:t>This means we are getting much better predictions than with either variable alone. </a:t>
                </a:r>
              </a:p>
              <a:p>
                <a:pPr marL="0" indent="0">
                  <a:lnSpc>
                    <a:spcPct val="90000"/>
                  </a:lnSpc>
                  <a:buNone/>
                </a:pPr>
                <a:endParaRPr lang="en-US" sz="1500" dirty="0"/>
              </a:p>
              <a:p>
                <a:pPr>
                  <a:lnSpc>
                    <a:spcPct val="90000"/>
                  </a:lnSpc>
                </a:pPr>
                <a:endParaRPr lang="en-US" sz="1500" dirty="0"/>
              </a:p>
            </p:txBody>
          </p:sp>
        </mc:Choice>
        <mc:Fallback>
          <p:sp>
            <p:nvSpPr>
              <p:cNvPr id="11" name="Content Placeholder 10">
                <a:extLst>
                  <a:ext uri="{FF2B5EF4-FFF2-40B4-BE49-F238E27FC236}">
                    <a16:creationId xmlns:a16="http://schemas.microsoft.com/office/drawing/2014/main" id="{665FD2B6-3CFC-B6C8-699B-9264F722DE9B}"/>
                  </a:ext>
                </a:extLst>
              </p:cNvPr>
              <p:cNvSpPr>
                <a:spLocks noGrp="1" noRot="1" noChangeAspect="1" noMove="1" noResize="1" noEditPoints="1" noAdjustHandles="1" noChangeArrowheads="1" noChangeShapeType="1" noTextEdit="1"/>
              </p:cNvSpPr>
              <p:nvPr>
                <p:ph idx="1"/>
              </p:nvPr>
            </p:nvSpPr>
            <p:spPr>
              <a:xfrm>
                <a:off x="803244" y="2638044"/>
                <a:ext cx="3387756" cy="3263206"/>
              </a:xfrm>
              <a:blipFill>
                <a:blip r:embed="rId2"/>
                <a:stretch>
                  <a:fillRect l="-746" t="-775"/>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EA87F2-26D2-F189-7D2C-6CE825919476}"/>
              </a:ext>
            </a:extLst>
          </p:cNvPr>
          <p:cNvPicPr>
            <a:picLocks noChangeAspect="1"/>
          </p:cNvPicPr>
          <p:nvPr/>
        </p:nvPicPr>
        <p:blipFill>
          <a:blip r:embed="rId3"/>
          <a:stretch>
            <a:fillRect/>
          </a:stretch>
        </p:blipFill>
        <p:spPr>
          <a:xfrm>
            <a:off x="4651968" y="1608083"/>
            <a:ext cx="6564025" cy="3610212"/>
          </a:xfrm>
          <a:prstGeom prst="rect">
            <a:avLst/>
          </a:prstGeom>
        </p:spPr>
      </p:pic>
    </p:spTree>
    <p:extLst>
      <p:ext uri="{BB962C8B-B14F-4D97-AF65-F5344CB8AC3E}">
        <p14:creationId xmlns:p14="http://schemas.microsoft.com/office/powerpoint/2010/main" val="197390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ED3B-9487-EC21-BBE7-58444572B11B}"/>
              </a:ext>
            </a:extLst>
          </p:cNvPr>
          <p:cNvSpPr>
            <a:spLocks noGrp="1"/>
          </p:cNvSpPr>
          <p:nvPr>
            <p:ph type="title"/>
          </p:nvPr>
        </p:nvSpPr>
        <p:spPr/>
        <p:txBody>
          <a:bodyPr/>
          <a:lstStyle/>
          <a:p>
            <a:r>
              <a:rPr lang="en-US" dirty="0"/>
              <a:t>Towards machine Learning</a:t>
            </a:r>
          </a:p>
        </p:txBody>
      </p:sp>
      <p:sp>
        <p:nvSpPr>
          <p:cNvPr id="3" name="Content Placeholder 2">
            <a:extLst>
              <a:ext uri="{FF2B5EF4-FFF2-40B4-BE49-F238E27FC236}">
                <a16:creationId xmlns:a16="http://schemas.microsoft.com/office/drawing/2014/main" id="{06A41A00-68EA-824F-70A3-CB194CB0A2EC}"/>
              </a:ext>
            </a:extLst>
          </p:cNvPr>
          <p:cNvSpPr>
            <a:spLocks noGrp="1"/>
          </p:cNvSpPr>
          <p:nvPr>
            <p:ph idx="1"/>
          </p:nvPr>
        </p:nvSpPr>
        <p:spPr/>
        <p:txBody>
          <a:bodyPr>
            <a:normAutofit fontScale="77500" lnSpcReduction="20000"/>
          </a:bodyPr>
          <a:lstStyle/>
          <a:p>
            <a:r>
              <a:rPr lang="en-US" dirty="0"/>
              <a:t>We are talking about predictions, but so far we’ve only predicted our existing data.</a:t>
            </a:r>
          </a:p>
          <a:p>
            <a:r>
              <a:rPr lang="en-US" dirty="0"/>
              <a:t>Multiple regression is the first example of a whole world of study, </a:t>
            </a:r>
            <a:r>
              <a:rPr lang="en-US" b="1" dirty="0"/>
              <a:t>machine learning</a:t>
            </a:r>
            <a:r>
              <a:rPr lang="en-US" dirty="0"/>
              <a:t>, where we try to make predictions about new data based on existing data.</a:t>
            </a:r>
          </a:p>
          <a:p>
            <a:r>
              <a:rPr lang="en-US" dirty="0"/>
              <a:t>In machine learning, you </a:t>
            </a:r>
            <a:r>
              <a:rPr lang="en-US" b="1" dirty="0"/>
              <a:t>train</a:t>
            </a:r>
            <a:r>
              <a:rPr lang="en-US" dirty="0"/>
              <a:t> your model based on existing data, and then </a:t>
            </a:r>
            <a:r>
              <a:rPr lang="en-US" b="1" dirty="0"/>
              <a:t>test</a:t>
            </a:r>
            <a:r>
              <a:rPr lang="en-US" dirty="0"/>
              <a:t> it on new data (often you test it on existing data also before deploying it in the real world). Let’s try this with our waterpark example with new data: </a:t>
            </a:r>
            <a:r>
              <a:rPr lang="en-US" i="1" dirty="0"/>
              <a:t>7</a:t>
            </a:r>
            <a:r>
              <a:rPr lang="en-US" dirty="0"/>
              <a:t> more days of observations (like a one-week forecast).</a:t>
            </a:r>
          </a:p>
          <a:p>
            <a:r>
              <a:rPr lang="en-US" dirty="0"/>
              <a:t>It’s important to check if the predictions pan out!</a:t>
            </a:r>
          </a:p>
          <a:p>
            <a:r>
              <a:rPr lang="en-US" dirty="0"/>
              <a:t>There are many other sorts of models out there. In a business analysis context, linear regression is a good first model to try, but for data with other patterns in it, we may get better results with other types of models. (E.G. real world data for our waterpark example might depend on day of the week). </a:t>
            </a:r>
          </a:p>
          <a:p>
            <a:r>
              <a:rPr lang="en-US" dirty="0"/>
              <a:t>The method is always the same: create predictions, measure how much error there is, and try to minimize that. </a:t>
            </a:r>
          </a:p>
        </p:txBody>
      </p:sp>
    </p:spTree>
    <p:extLst>
      <p:ext uri="{BB962C8B-B14F-4D97-AF65-F5344CB8AC3E}">
        <p14:creationId xmlns:p14="http://schemas.microsoft.com/office/powerpoint/2010/main" val="392491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1836-C3E0-9157-1844-9C3D07CA9C0F}"/>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13E69097-EF27-09A5-E3F6-925707582F7F}"/>
              </a:ext>
            </a:extLst>
          </p:cNvPr>
          <p:cNvSpPr>
            <a:spLocks noGrp="1"/>
          </p:cNvSpPr>
          <p:nvPr>
            <p:ph idx="1"/>
          </p:nvPr>
        </p:nvSpPr>
        <p:spPr/>
        <p:txBody>
          <a:bodyPr/>
          <a:lstStyle/>
          <a:p>
            <a:r>
              <a:rPr lang="en-US" dirty="0"/>
              <a:t>Guiding Example: waterpark</a:t>
            </a:r>
          </a:p>
          <a:p>
            <a:r>
              <a:rPr lang="en-US" dirty="0"/>
              <a:t>Review of simple (one variable) linear regression</a:t>
            </a:r>
          </a:p>
          <a:p>
            <a:r>
              <a:rPr lang="en-US" dirty="0"/>
              <a:t>Motivation for multiple variables</a:t>
            </a:r>
          </a:p>
          <a:p>
            <a:r>
              <a:rPr lang="en-US" dirty="0"/>
              <a:t>Multiple regression equation</a:t>
            </a:r>
          </a:p>
          <a:p>
            <a:r>
              <a:rPr lang="en-US" dirty="0"/>
              <a:t>Performance vs simple regression</a:t>
            </a:r>
          </a:p>
          <a:p>
            <a:r>
              <a:rPr lang="en-US" dirty="0"/>
              <a:t>Testing a model on new data</a:t>
            </a:r>
          </a:p>
          <a:p>
            <a:r>
              <a:rPr lang="en-US" dirty="0"/>
              <a:t>Questions</a:t>
            </a:r>
          </a:p>
          <a:p>
            <a:endParaRPr lang="en-US" dirty="0"/>
          </a:p>
          <a:p>
            <a:endParaRPr lang="en-US" dirty="0"/>
          </a:p>
          <a:p>
            <a:endParaRPr lang="en-US" dirty="0"/>
          </a:p>
        </p:txBody>
      </p:sp>
    </p:spTree>
    <p:extLst>
      <p:ext uri="{BB962C8B-B14F-4D97-AF65-F5344CB8AC3E}">
        <p14:creationId xmlns:p14="http://schemas.microsoft.com/office/powerpoint/2010/main" val="241117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E8B5-2D34-8088-40B4-94F96973C258}"/>
              </a:ext>
            </a:extLst>
          </p:cNvPr>
          <p:cNvSpPr>
            <a:spLocks noGrp="1"/>
          </p:cNvSpPr>
          <p:nvPr>
            <p:ph type="title"/>
          </p:nvPr>
        </p:nvSpPr>
        <p:spPr>
          <a:xfrm>
            <a:off x="804672" y="964692"/>
            <a:ext cx="3066937" cy="1188720"/>
          </a:xfrm>
        </p:spPr>
        <p:txBody>
          <a:bodyPr>
            <a:normAutofit/>
          </a:bodyPr>
          <a:lstStyle/>
          <a:p>
            <a:r>
              <a:rPr lang="en-US" dirty="0"/>
              <a:t>Example: Waterpark</a:t>
            </a:r>
          </a:p>
        </p:txBody>
      </p:sp>
      <p:sp>
        <p:nvSpPr>
          <p:cNvPr id="3" name="Content Placeholder 2">
            <a:extLst>
              <a:ext uri="{FF2B5EF4-FFF2-40B4-BE49-F238E27FC236}">
                <a16:creationId xmlns:a16="http://schemas.microsoft.com/office/drawing/2014/main" id="{8CD418F2-C943-FA89-9EC1-944E3278B86D}"/>
              </a:ext>
            </a:extLst>
          </p:cNvPr>
          <p:cNvSpPr>
            <a:spLocks noGrp="1"/>
          </p:cNvSpPr>
          <p:nvPr>
            <p:ph idx="1"/>
          </p:nvPr>
        </p:nvSpPr>
        <p:spPr>
          <a:xfrm>
            <a:off x="803244" y="2638044"/>
            <a:ext cx="3063765" cy="3263206"/>
          </a:xfrm>
        </p:spPr>
        <p:txBody>
          <a:bodyPr>
            <a:normAutofit/>
          </a:bodyPr>
          <a:lstStyle/>
          <a:p>
            <a:pPr>
              <a:lnSpc>
                <a:spcPct val="90000"/>
              </a:lnSpc>
            </a:pPr>
            <a:r>
              <a:rPr lang="en-US" dirty="0"/>
              <a:t>Data on a water park: 90 observations of the temperature on a given day and how many people visited the park that day.</a:t>
            </a:r>
          </a:p>
          <a:p>
            <a:pPr>
              <a:lnSpc>
                <a:spcPct val="90000"/>
              </a:lnSpc>
            </a:pPr>
            <a:r>
              <a:rPr lang="en-US" dirty="0"/>
              <a:t>As the manager of this water park, it’s useful to know how many people to expect to attend on a given day!</a:t>
            </a:r>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lue dots&#10;&#10;Description automatically generated">
            <a:extLst>
              <a:ext uri="{FF2B5EF4-FFF2-40B4-BE49-F238E27FC236}">
                <a16:creationId xmlns:a16="http://schemas.microsoft.com/office/drawing/2014/main" id="{052B0905-CFA2-0868-C8E8-EA4DA15D664E}"/>
              </a:ext>
            </a:extLst>
          </p:cNvPr>
          <p:cNvPicPr>
            <a:picLocks noChangeAspect="1"/>
          </p:cNvPicPr>
          <p:nvPr/>
        </p:nvPicPr>
        <p:blipFill>
          <a:blip r:embed="rId2"/>
          <a:stretch>
            <a:fillRect/>
          </a:stretch>
        </p:blipFill>
        <p:spPr>
          <a:xfrm>
            <a:off x="5881111" y="1293275"/>
            <a:ext cx="4111573" cy="4279392"/>
          </a:xfrm>
          <a:prstGeom prst="rect">
            <a:avLst/>
          </a:prstGeom>
        </p:spPr>
      </p:pic>
    </p:spTree>
    <p:extLst>
      <p:ext uri="{BB962C8B-B14F-4D97-AF65-F5344CB8AC3E}">
        <p14:creationId xmlns:p14="http://schemas.microsoft.com/office/powerpoint/2010/main" val="389160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B160-8A54-958D-0A0F-2E9AEF0116C0}"/>
              </a:ext>
            </a:extLst>
          </p:cNvPr>
          <p:cNvSpPr>
            <a:spLocks noGrp="1"/>
          </p:cNvSpPr>
          <p:nvPr>
            <p:ph type="title"/>
          </p:nvPr>
        </p:nvSpPr>
        <p:spPr/>
        <p:txBody>
          <a:bodyPr/>
          <a:lstStyle/>
          <a:p>
            <a:r>
              <a:rPr lang="en-US" dirty="0"/>
              <a:t>Review of Simple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30ECB1-A995-D0CA-C72C-109F3EB1BE60}"/>
                  </a:ext>
                </a:extLst>
              </p:cNvPr>
              <p:cNvSpPr>
                <a:spLocks noGrp="1"/>
              </p:cNvSpPr>
              <p:nvPr>
                <p:ph idx="1"/>
              </p:nvPr>
            </p:nvSpPr>
            <p:spPr/>
            <p:txBody>
              <a:bodyPr>
                <a:normAutofit fontScale="77500" lnSpcReduction="20000"/>
              </a:bodyPr>
              <a:lstStyle/>
              <a:p>
                <a:r>
                  <a:rPr lang="en-US" dirty="0"/>
                  <a:t>The goal of regression is to use one variable to predict another.</a:t>
                </a:r>
              </a:p>
              <a:p>
                <a:r>
                  <a:rPr lang="en-US" dirty="0"/>
                  <a:t>Setting: two quantitative variables, call them </a:t>
                </a:r>
                <a:r>
                  <a:rPr lang="en-US" i="1" dirty="0"/>
                  <a:t>x</a:t>
                </a:r>
                <a:r>
                  <a:rPr lang="en-US" dirty="0"/>
                  <a:t> and </a:t>
                </a:r>
                <a:r>
                  <a:rPr lang="en-US" i="1" dirty="0"/>
                  <a:t>y</a:t>
                </a:r>
                <a:r>
                  <a:rPr lang="en-US" dirty="0"/>
                  <a:t>. We have a collection of data points for these variables.</a:t>
                </a:r>
              </a:p>
              <a:p>
                <a:r>
                  <a:rPr lang="en-US" dirty="0"/>
                  <a:t>Linear regression creates a line of best fit that minimizes the sum of the squared differences between the actual y values and those predicted by the line.</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a14:m>
                <a:r>
                  <a:rPr lang="en-US" dirty="0"/>
                  <a:t>.</a:t>
                </a:r>
              </a:p>
              <a:p>
                <a:r>
                  <a:rPr lang="en-US" dirty="0"/>
                  <a:t>If a data point looks like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oMath>
                </a14:m>
                <a:r>
                  <a:rPr lang="en-US" dirty="0"/>
                  <a:t> we are minimizing:</a:t>
                </a:r>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e>
                      <m:sup>
                        <m:r>
                          <a:rPr lang="en-US" b="0" i="1" smtClean="0">
                            <a:latin typeface="Cambria Math" panose="02040503050406030204" pitchFamily="18" charset="0"/>
                          </a:rPr>
                          <m:t>2</m:t>
                        </m:r>
                      </m:sup>
                    </m:sSup>
                  </m:oMath>
                </a14:m>
                <a:r>
                  <a:rPr lang="en-US" dirty="0"/>
                  <a:t> where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𝑌</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𝑋</m:t>
                    </m:r>
                  </m:oMath>
                </a14:m>
                <a:r>
                  <a:rPr lang="en-US" dirty="0"/>
                  <a:t> and the sum is taken over all data points.</a:t>
                </a:r>
              </a:p>
              <a:p>
                <a:r>
                  <a:rPr lang="en-US" dirty="0"/>
                  <a:t>The values of the </a:t>
                </a:r>
                <a:r>
                  <a:rPr lang="en-US" b="1" dirty="0"/>
                  <a:t>parameters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a14:m>
                <a:r>
                  <a:rPr lang="en-US" dirty="0"/>
                  <a:t> are given by formulas that involve the mean, standard deviation, and correlation coefficient, which ultimately are computed from the data points: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𝑦</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𝑥</m:t>
                            </m:r>
                          </m:sub>
                        </m:sSub>
                      </m:den>
                    </m:f>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 </m:t>
                    </m:r>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8330ECB1-A995-D0CA-C72C-109F3EB1BE60}"/>
                  </a:ext>
                </a:extLst>
              </p:cNvPr>
              <p:cNvSpPr>
                <a:spLocks noGrp="1" noRot="1" noChangeAspect="1" noMove="1" noResize="1" noEditPoints="1" noAdjustHandles="1" noChangeArrowheads="1" noChangeShapeType="1" noTextEdit="1"/>
              </p:cNvSpPr>
              <p:nvPr>
                <p:ph idx="1"/>
              </p:nvPr>
            </p:nvSpPr>
            <p:spPr>
              <a:blipFill>
                <a:blip r:embed="rId2"/>
                <a:stretch>
                  <a:fillRect l="-164" t="-1220" r="-164"/>
                </a:stretch>
              </a:blipFill>
            </p:spPr>
            <p:txBody>
              <a:bodyPr/>
              <a:lstStyle/>
              <a:p>
                <a:r>
                  <a:rPr lang="en-US">
                    <a:noFill/>
                  </a:rPr>
                  <a:t> </a:t>
                </a:r>
              </a:p>
            </p:txBody>
          </p:sp>
        </mc:Fallback>
      </mc:AlternateContent>
    </p:spTree>
    <p:extLst>
      <p:ext uri="{BB962C8B-B14F-4D97-AF65-F5344CB8AC3E}">
        <p14:creationId xmlns:p14="http://schemas.microsoft.com/office/powerpoint/2010/main" val="350700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E8B5-2D34-8088-40B4-94F96973C258}"/>
              </a:ext>
            </a:extLst>
          </p:cNvPr>
          <p:cNvSpPr>
            <a:spLocks noGrp="1"/>
          </p:cNvSpPr>
          <p:nvPr>
            <p:ph type="title"/>
          </p:nvPr>
        </p:nvSpPr>
        <p:spPr>
          <a:xfrm>
            <a:off x="804672" y="964692"/>
            <a:ext cx="3066937" cy="1188720"/>
          </a:xfrm>
        </p:spPr>
        <p:txBody>
          <a:bodyPr>
            <a:normAutofit/>
          </a:bodyPr>
          <a:lstStyle/>
          <a:p>
            <a:r>
              <a:rPr lang="en-US" dirty="0"/>
              <a:t>Example: Waterpark</a:t>
            </a:r>
          </a:p>
        </p:txBody>
      </p:sp>
      <p:sp>
        <p:nvSpPr>
          <p:cNvPr id="3" name="Content Placeholder 2">
            <a:extLst>
              <a:ext uri="{FF2B5EF4-FFF2-40B4-BE49-F238E27FC236}">
                <a16:creationId xmlns:a16="http://schemas.microsoft.com/office/drawing/2014/main" id="{8CD418F2-C943-FA89-9EC1-944E3278B86D}"/>
              </a:ext>
            </a:extLst>
          </p:cNvPr>
          <p:cNvSpPr>
            <a:spLocks noGrp="1"/>
          </p:cNvSpPr>
          <p:nvPr>
            <p:ph idx="1"/>
          </p:nvPr>
        </p:nvSpPr>
        <p:spPr>
          <a:xfrm>
            <a:off x="803244" y="2638044"/>
            <a:ext cx="3063765" cy="3263206"/>
          </a:xfrm>
        </p:spPr>
        <p:txBody>
          <a:bodyPr>
            <a:normAutofit/>
          </a:bodyPr>
          <a:lstStyle/>
          <a:p>
            <a:pPr>
              <a:lnSpc>
                <a:spcPct val="90000"/>
              </a:lnSpc>
            </a:pPr>
            <a:r>
              <a:rPr lang="en-US" dirty="0"/>
              <a:t>Let’s predict the attendance given the temperature, using simple linear regression. </a:t>
            </a:r>
          </a:p>
          <a:p>
            <a:pPr>
              <a:lnSpc>
                <a:spcPct val="90000"/>
              </a:lnSpc>
            </a:pPr>
            <a:r>
              <a:rPr lang="en-US" dirty="0"/>
              <a:t>We proceed in excel, where this can be done in a variety of ways.</a:t>
            </a:r>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lue dots&#10;&#10;Description automatically generated">
            <a:extLst>
              <a:ext uri="{FF2B5EF4-FFF2-40B4-BE49-F238E27FC236}">
                <a16:creationId xmlns:a16="http://schemas.microsoft.com/office/drawing/2014/main" id="{052B0905-CFA2-0868-C8E8-EA4DA15D664E}"/>
              </a:ext>
            </a:extLst>
          </p:cNvPr>
          <p:cNvPicPr>
            <a:picLocks noChangeAspect="1"/>
          </p:cNvPicPr>
          <p:nvPr/>
        </p:nvPicPr>
        <p:blipFill>
          <a:blip r:embed="rId2"/>
          <a:stretch>
            <a:fillRect/>
          </a:stretch>
        </p:blipFill>
        <p:spPr>
          <a:xfrm>
            <a:off x="5881111" y="1293275"/>
            <a:ext cx="4111573" cy="4279392"/>
          </a:xfrm>
          <a:prstGeom prst="rect">
            <a:avLst/>
          </a:prstGeom>
        </p:spPr>
      </p:pic>
    </p:spTree>
    <p:extLst>
      <p:ext uri="{BB962C8B-B14F-4D97-AF65-F5344CB8AC3E}">
        <p14:creationId xmlns:p14="http://schemas.microsoft.com/office/powerpoint/2010/main" val="145772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9427-672C-6ECD-A70E-E9509C424775}"/>
              </a:ext>
            </a:extLst>
          </p:cNvPr>
          <p:cNvSpPr>
            <a:spLocks noGrp="1"/>
          </p:cNvSpPr>
          <p:nvPr>
            <p:ph type="title"/>
          </p:nvPr>
        </p:nvSpPr>
        <p:spPr>
          <a:xfrm>
            <a:off x="804672" y="964692"/>
            <a:ext cx="3066937" cy="1188720"/>
          </a:xfrm>
        </p:spPr>
        <p:txBody>
          <a:bodyPr>
            <a:normAutofit/>
          </a:bodyPr>
          <a:lstStyle/>
          <a:p>
            <a:r>
              <a:rPr lang="en-US" dirty="0"/>
              <a:t>Example: Waterpark</a:t>
            </a:r>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665FD2B6-3CFC-B6C8-699B-9264F722DE9B}"/>
                  </a:ext>
                </a:extLst>
              </p:cNvPr>
              <p:cNvSpPr>
                <a:spLocks noGrp="1"/>
              </p:cNvSpPr>
              <p:nvPr>
                <p:ph idx="1"/>
              </p:nvPr>
            </p:nvSpPr>
            <p:spPr>
              <a:xfrm>
                <a:off x="803244" y="2638044"/>
                <a:ext cx="3063765" cy="3263206"/>
              </a:xfrm>
            </p:spPr>
            <p:txBody>
              <a:bodyPr>
                <a:normAutofit/>
              </a:bodyPr>
              <a:lstStyle/>
              <a:p>
                <a:r>
                  <a:rPr lang="en-US" dirty="0"/>
                  <a:t>We should get a model:</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=−1217.3</m:t>
                    </m:r>
                    <m:r>
                      <a:rPr lang="en-US" b="0" i="1" smtClean="0">
                        <a:latin typeface="Cambria Math" panose="02040503050406030204" pitchFamily="18" charset="0"/>
                      </a:rPr>
                      <m:t>+</m:t>
                    </m:r>
                    <m:r>
                      <a:rPr lang="en-US" i="1">
                        <a:latin typeface="Cambria Math" panose="02040503050406030204" pitchFamily="18" charset="0"/>
                      </a:rPr>
                      <m:t>108.79</m:t>
                    </m:r>
                    <m:r>
                      <a:rPr lang="en-US" i="1">
                        <a:latin typeface="Cambria Math" panose="02040503050406030204" pitchFamily="18" charset="0"/>
                      </a:rPr>
                      <m:t>𝑥</m:t>
                    </m:r>
                  </m:oMath>
                </a14:m>
                <a:endParaRPr lang="en-US" dirty="0"/>
              </a:p>
              <a:p>
                <a:r>
                  <a:rPr lang="en-US" dirty="0"/>
                  <a:t>To see how good its predictions are, let’s compute the </a:t>
                </a:r>
                <a:r>
                  <a:rPr lang="en-US" b="1" dirty="0"/>
                  <a:t>root mean squared error. </a:t>
                </a:r>
                <a:r>
                  <a:rPr lang="en-US" dirty="0"/>
                  <a:t> We do this manually in Excel.</a:t>
                </a:r>
              </a:p>
              <a:p>
                <a:r>
                  <a:rPr lang="en-US" dirty="0"/>
                  <a:t>RMSE: 782.3 </a:t>
                </a:r>
              </a:p>
              <a:p>
                <a:endParaRPr lang="en-US" dirty="0"/>
              </a:p>
            </p:txBody>
          </p:sp>
        </mc:Choice>
        <mc:Fallback>
          <p:sp>
            <p:nvSpPr>
              <p:cNvPr id="11" name="Content Placeholder 10">
                <a:extLst>
                  <a:ext uri="{FF2B5EF4-FFF2-40B4-BE49-F238E27FC236}">
                    <a16:creationId xmlns:a16="http://schemas.microsoft.com/office/drawing/2014/main" id="{665FD2B6-3CFC-B6C8-699B-9264F722DE9B}"/>
                  </a:ext>
                </a:extLst>
              </p:cNvPr>
              <p:cNvSpPr>
                <a:spLocks noGrp="1" noRot="1" noChangeAspect="1" noMove="1" noResize="1" noEditPoints="1" noAdjustHandles="1" noChangeArrowheads="1" noChangeShapeType="1" noTextEdit="1"/>
              </p:cNvSpPr>
              <p:nvPr>
                <p:ph idx="1"/>
              </p:nvPr>
            </p:nvSpPr>
            <p:spPr>
              <a:xfrm>
                <a:off x="803244" y="2638044"/>
                <a:ext cx="3063765" cy="3263206"/>
              </a:xfrm>
              <a:blipFill>
                <a:blip r:embed="rId2"/>
                <a:stretch>
                  <a:fillRect l="-1240" t="-775" r="-2479"/>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with blue dots&#10;&#10;Description automatically generated">
            <a:extLst>
              <a:ext uri="{FF2B5EF4-FFF2-40B4-BE49-F238E27FC236}">
                <a16:creationId xmlns:a16="http://schemas.microsoft.com/office/drawing/2014/main" id="{AA24187E-95DD-BB3E-85EA-4DD78E88EF9D}"/>
              </a:ext>
            </a:extLst>
          </p:cNvPr>
          <p:cNvPicPr>
            <a:picLocks noChangeAspect="1"/>
          </p:cNvPicPr>
          <p:nvPr/>
        </p:nvPicPr>
        <p:blipFill>
          <a:blip r:embed="rId3"/>
          <a:stretch>
            <a:fillRect/>
          </a:stretch>
        </p:blipFill>
        <p:spPr>
          <a:xfrm>
            <a:off x="5882790" y="1293275"/>
            <a:ext cx="4108216" cy="4279392"/>
          </a:xfrm>
          <a:prstGeom prst="rect">
            <a:avLst/>
          </a:prstGeom>
        </p:spPr>
      </p:pic>
    </p:spTree>
    <p:extLst>
      <p:ext uri="{BB962C8B-B14F-4D97-AF65-F5344CB8AC3E}">
        <p14:creationId xmlns:p14="http://schemas.microsoft.com/office/powerpoint/2010/main" val="83389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9427-672C-6ECD-A70E-E9509C424775}"/>
              </a:ext>
            </a:extLst>
          </p:cNvPr>
          <p:cNvSpPr>
            <a:spLocks noGrp="1"/>
          </p:cNvSpPr>
          <p:nvPr>
            <p:ph type="title"/>
          </p:nvPr>
        </p:nvSpPr>
        <p:spPr>
          <a:xfrm>
            <a:off x="804672" y="964692"/>
            <a:ext cx="3066937" cy="1188720"/>
          </a:xfrm>
        </p:spPr>
        <p:txBody>
          <a:bodyPr>
            <a:normAutofit/>
          </a:bodyPr>
          <a:lstStyle/>
          <a:p>
            <a:r>
              <a:rPr lang="en-US" dirty="0"/>
              <a:t>Example: Waterpark</a:t>
            </a:r>
          </a:p>
        </p:txBody>
      </p:sp>
      <p:sp>
        <p:nvSpPr>
          <p:cNvPr id="11" name="Content Placeholder 10">
            <a:extLst>
              <a:ext uri="{FF2B5EF4-FFF2-40B4-BE49-F238E27FC236}">
                <a16:creationId xmlns:a16="http://schemas.microsoft.com/office/drawing/2014/main" id="{665FD2B6-3CFC-B6C8-699B-9264F722DE9B}"/>
              </a:ext>
            </a:extLst>
          </p:cNvPr>
          <p:cNvSpPr>
            <a:spLocks noGrp="1"/>
          </p:cNvSpPr>
          <p:nvPr>
            <p:ph idx="1"/>
          </p:nvPr>
        </p:nvSpPr>
        <p:spPr>
          <a:xfrm>
            <a:off x="803244" y="2638044"/>
            <a:ext cx="3063765" cy="3263206"/>
          </a:xfrm>
        </p:spPr>
        <p:txBody>
          <a:bodyPr>
            <a:normAutofit/>
          </a:bodyPr>
          <a:lstStyle/>
          <a:p>
            <a:r>
              <a:rPr lang="en-US" dirty="0"/>
              <a:t>Now we consider a second variable: rainfall.  We have data on this also. </a:t>
            </a:r>
          </a:p>
          <a:p>
            <a:r>
              <a:rPr lang="en-US" dirty="0"/>
              <a:t>We see a downward linear trend, but weaker. </a:t>
            </a:r>
          </a:p>
          <a:p>
            <a:r>
              <a:rPr lang="en-US" dirty="0"/>
              <a:t>We can compute a model based on this variable.</a:t>
            </a:r>
          </a:p>
          <a:p>
            <a:endParaRPr lang="en-US" dirty="0"/>
          </a:p>
        </p:txBody>
      </p:sp>
      <p:sp>
        <p:nvSpPr>
          <p:cNvPr id="16" name="Rectangle 15">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blue dots&#10;&#10;Description automatically generated">
            <a:extLst>
              <a:ext uri="{FF2B5EF4-FFF2-40B4-BE49-F238E27FC236}">
                <a16:creationId xmlns:a16="http://schemas.microsoft.com/office/drawing/2014/main" id="{6B8B588E-189D-6E40-89CE-E274E8285607}"/>
              </a:ext>
            </a:extLst>
          </p:cNvPr>
          <p:cNvPicPr>
            <a:picLocks noChangeAspect="1"/>
          </p:cNvPicPr>
          <p:nvPr/>
        </p:nvPicPr>
        <p:blipFill>
          <a:blip r:embed="rId2"/>
          <a:stretch>
            <a:fillRect/>
          </a:stretch>
        </p:blipFill>
        <p:spPr>
          <a:xfrm>
            <a:off x="5881111" y="1293275"/>
            <a:ext cx="4111573" cy="4279392"/>
          </a:xfrm>
          <a:prstGeom prst="rect">
            <a:avLst/>
          </a:prstGeom>
        </p:spPr>
      </p:pic>
    </p:spTree>
    <p:extLst>
      <p:ext uri="{BB962C8B-B14F-4D97-AF65-F5344CB8AC3E}">
        <p14:creationId xmlns:p14="http://schemas.microsoft.com/office/powerpoint/2010/main" val="19314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9427-672C-6ECD-A70E-E9509C424775}"/>
              </a:ext>
            </a:extLst>
          </p:cNvPr>
          <p:cNvSpPr>
            <a:spLocks noGrp="1"/>
          </p:cNvSpPr>
          <p:nvPr>
            <p:ph type="title"/>
          </p:nvPr>
        </p:nvSpPr>
        <p:spPr>
          <a:xfrm>
            <a:off x="804672" y="964692"/>
            <a:ext cx="3066937" cy="1188720"/>
          </a:xfrm>
        </p:spPr>
        <p:txBody>
          <a:bodyPr>
            <a:normAutofit/>
          </a:bodyPr>
          <a:lstStyle/>
          <a:p>
            <a:r>
              <a:rPr lang="en-US" dirty="0"/>
              <a:t>Example: Waterpark</a:t>
            </a:r>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665FD2B6-3CFC-B6C8-699B-9264F722DE9B}"/>
                  </a:ext>
                </a:extLst>
              </p:cNvPr>
              <p:cNvSpPr>
                <a:spLocks noGrp="1"/>
              </p:cNvSpPr>
              <p:nvPr>
                <p:ph idx="1"/>
              </p:nvPr>
            </p:nvSpPr>
            <p:spPr>
              <a:xfrm>
                <a:off x="803244" y="2638044"/>
                <a:ext cx="3063765" cy="3263206"/>
              </a:xfrm>
            </p:spPr>
            <p:txBody>
              <a:bodyPr>
                <a:normAutofit fontScale="92500" lnSpcReduction="20000"/>
              </a:bodyPr>
              <a:lstStyle/>
              <a:p>
                <a:r>
                  <a:rPr lang="en-US" dirty="0"/>
                  <a:t>Model: </a:t>
                </a:r>
                <a:endParaRPr lang="en-US" i="1" dirty="0">
                  <a:latin typeface="Cambria Math" panose="02040503050406030204" pitchFamily="18" charset="0"/>
                </a:endParaRPr>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b="0" i="1" smtClean="0">
                        <a:latin typeface="Cambria Math" panose="02040503050406030204" pitchFamily="18" charset="0"/>
                      </a:rPr>
                      <m:t>6158.2−3048</m:t>
                    </m:r>
                    <m:r>
                      <a:rPr lang="en-US" b="0" i="1" smtClean="0">
                        <a:latin typeface="Cambria Math" panose="02040503050406030204" pitchFamily="18" charset="0"/>
                      </a:rPr>
                      <m:t>𝑥</m:t>
                    </m:r>
                  </m:oMath>
                </a14:m>
                <a:endParaRPr lang="en-US" b="0" dirty="0"/>
              </a:p>
              <a:p>
                <a:r>
                  <a:rPr lang="en-US" dirty="0"/>
                  <a:t>RMSE: 1170.5</a:t>
                </a:r>
              </a:p>
              <a:p>
                <a:r>
                  <a:rPr lang="en-US" dirty="0"/>
                  <a:t>This is a worse model.</a:t>
                </a:r>
              </a:p>
              <a:p>
                <a:r>
                  <a:rPr lang="en-US" dirty="0"/>
                  <a:t>But it seems like we should be able to leverage the new information from the rainfall. How can we do this?</a:t>
                </a:r>
              </a:p>
              <a:p>
                <a:r>
                  <a:rPr lang="en-US" dirty="0"/>
                  <a:t>A model based on both variables! What would that look like?</a:t>
                </a:r>
              </a:p>
              <a:p>
                <a:endParaRPr lang="en-US" dirty="0"/>
              </a:p>
            </p:txBody>
          </p:sp>
        </mc:Choice>
        <mc:Fallback>
          <p:sp>
            <p:nvSpPr>
              <p:cNvPr id="11" name="Content Placeholder 10">
                <a:extLst>
                  <a:ext uri="{FF2B5EF4-FFF2-40B4-BE49-F238E27FC236}">
                    <a16:creationId xmlns:a16="http://schemas.microsoft.com/office/drawing/2014/main" id="{665FD2B6-3CFC-B6C8-699B-9264F722DE9B}"/>
                  </a:ext>
                </a:extLst>
              </p:cNvPr>
              <p:cNvSpPr>
                <a:spLocks noGrp="1" noRot="1" noChangeAspect="1" noMove="1" noResize="1" noEditPoints="1" noAdjustHandles="1" noChangeArrowheads="1" noChangeShapeType="1" noTextEdit="1"/>
              </p:cNvSpPr>
              <p:nvPr>
                <p:ph idx="1"/>
              </p:nvPr>
            </p:nvSpPr>
            <p:spPr>
              <a:xfrm>
                <a:off x="803244" y="2638044"/>
                <a:ext cx="3063765" cy="3263206"/>
              </a:xfrm>
              <a:blipFill>
                <a:blip r:embed="rId2"/>
                <a:stretch>
                  <a:fillRect l="-1240" t="-1938"/>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blue dots&#10;&#10;Description automatically generated">
            <a:extLst>
              <a:ext uri="{FF2B5EF4-FFF2-40B4-BE49-F238E27FC236}">
                <a16:creationId xmlns:a16="http://schemas.microsoft.com/office/drawing/2014/main" id="{55AC12AF-3F96-672A-CF72-B35F1FDC53B0}"/>
              </a:ext>
            </a:extLst>
          </p:cNvPr>
          <p:cNvPicPr>
            <a:picLocks noChangeAspect="1"/>
          </p:cNvPicPr>
          <p:nvPr/>
        </p:nvPicPr>
        <p:blipFill>
          <a:blip r:embed="rId3"/>
          <a:stretch>
            <a:fillRect/>
          </a:stretch>
        </p:blipFill>
        <p:spPr>
          <a:xfrm>
            <a:off x="5884646" y="1299298"/>
            <a:ext cx="4104504" cy="4272034"/>
          </a:xfrm>
          <a:prstGeom prst="rect">
            <a:avLst/>
          </a:prstGeom>
        </p:spPr>
      </p:pic>
    </p:spTree>
    <p:extLst>
      <p:ext uri="{BB962C8B-B14F-4D97-AF65-F5344CB8AC3E}">
        <p14:creationId xmlns:p14="http://schemas.microsoft.com/office/powerpoint/2010/main" val="87397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0D6C-B005-735E-BC18-DA72822D4A8E}"/>
              </a:ext>
            </a:extLst>
          </p:cNvPr>
          <p:cNvSpPr>
            <a:spLocks noGrp="1"/>
          </p:cNvSpPr>
          <p:nvPr>
            <p:ph type="title"/>
          </p:nvPr>
        </p:nvSpPr>
        <p:spPr/>
        <p:txBody>
          <a:bodyPr/>
          <a:lstStyle/>
          <a:p>
            <a:r>
              <a:rPr lang="en-US" dirty="0"/>
              <a:t>multiple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47A9C1-A2D9-64C3-ADD5-621E09F775B9}"/>
                  </a:ext>
                </a:extLst>
              </p:cNvPr>
              <p:cNvSpPr>
                <a:spLocks noGrp="1"/>
              </p:cNvSpPr>
              <p:nvPr>
                <p:ph idx="1"/>
              </p:nvPr>
            </p:nvSpPr>
            <p:spPr/>
            <p:txBody>
              <a:bodyPr>
                <a:normAutofit lnSpcReduction="10000"/>
              </a:bodyPr>
              <a:lstStyle/>
              <a:p>
                <a:r>
                  <a:rPr lang="en-US" dirty="0"/>
                  <a:t>Multiple regression uses data from multiple </a:t>
                </a:r>
                <a:r>
                  <a:rPr lang="en-US" i="1" dirty="0"/>
                  <a:t>x</a:t>
                </a:r>
                <a:r>
                  <a:rPr lang="en-US" dirty="0"/>
                  <a:t> variables to predict the values of a single </a:t>
                </a:r>
                <a:r>
                  <a:rPr lang="en-US" i="1" dirty="0"/>
                  <a:t>y</a:t>
                </a:r>
                <a:r>
                  <a:rPr lang="en-US" dirty="0"/>
                  <a:t> variable. For two variables:</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dirty="0"/>
              </a:p>
              <a:p>
                <a:r>
                  <a:rPr lang="en-US" dirty="0"/>
                  <a:t>Or more generally in </a:t>
                </a:r>
                <a:r>
                  <a:rPr lang="en-US" i="1" dirty="0"/>
                  <a:t>n</a:t>
                </a:r>
                <a:r>
                  <a:rPr lang="en-US" dirty="0"/>
                  <a:t> variables:</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b="0" i="1" dirty="0" smtClean="0">
                            <a:latin typeface="Cambria Math" panose="02040503050406030204" pitchFamily="18" charset="0"/>
                          </a:rPr>
                          <m:t>𝑏</m:t>
                        </m:r>
                      </m:e>
                      <m:sub>
                        <m:r>
                          <a:rPr lang="en-US" b="0" i="1" dirty="0" smtClean="0">
                            <a:latin typeface="Cambria Math" panose="02040503050406030204" pitchFamily="18" charset="0"/>
                          </a:rPr>
                          <m:t>𝑛</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𝑛</m:t>
                        </m:r>
                      </m:sub>
                    </m:sSub>
                  </m:oMath>
                </a14:m>
                <a:endParaRPr lang="en-US" dirty="0"/>
              </a:p>
              <a:p>
                <a:r>
                  <a:rPr lang="en-US" dirty="0"/>
                  <a:t>If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𝑌</m:t>
                        </m:r>
                      </m:e>
                    </m:d>
                  </m:oMath>
                </a14:m>
                <a:r>
                  <a:rPr lang="en-US" dirty="0"/>
                  <a:t> is a data point, the </a:t>
                </a:r>
                <a:r>
                  <a:rPr lang="en-US" b="1" dirty="0"/>
                  <a:t>residual </a:t>
                </a:r>
                <a:r>
                  <a:rPr lang="en-US" dirty="0"/>
                  <a:t>for this data point is:</a:t>
                </a:r>
              </a:p>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r>
                          <a:rPr lang="en-US" b="0" i="1" dirty="0" smtClean="0">
                            <a:latin typeface="Cambria Math" panose="02040503050406030204" pitchFamily="18" charset="0"/>
                          </a:rPr>
                          <m:t>−(</m:t>
                        </m:r>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b="0" i="1" dirty="0" smtClean="0">
                            <a:latin typeface="Cambria Math" panose="02040503050406030204" pitchFamily="18" charset="0"/>
                          </a:rPr>
                          <m:t>𝑏</m:t>
                        </m:r>
                      </m:e>
                      <m:sub>
                        <m:r>
                          <a:rPr lang="en-US" b="0" i="1" dirty="0" smtClean="0">
                            <a:latin typeface="Cambria Math" panose="02040503050406030204" pitchFamily="18" charset="0"/>
                          </a:rPr>
                          <m:t>𝑛</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r>
                      <a:rPr lang="en-US" b="0" i="1" dirty="0" smtClean="0">
                        <a:latin typeface="Cambria Math" panose="02040503050406030204" pitchFamily="18" charset="0"/>
                      </a:rPr>
                      <m:t>)</m:t>
                    </m:r>
                  </m:oMath>
                </a14:m>
                <a:endParaRPr lang="en-US" dirty="0"/>
              </a:p>
              <a:p>
                <a:r>
                  <a:rPr lang="en-US" dirty="0"/>
                  <a:t>We minimize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e>
                      <m:sup>
                        <m:r>
                          <a:rPr lang="en-US" b="0" i="1" smtClean="0">
                            <a:latin typeface="Cambria Math" panose="02040503050406030204" pitchFamily="18" charset="0"/>
                          </a:rPr>
                          <m:t>2</m:t>
                        </m:r>
                      </m:sup>
                    </m:sSup>
                  </m:oMath>
                </a14:m>
                <a:r>
                  <a:rPr lang="en-US" dirty="0"/>
                  <a:t> where the sum is take over all data points.</a:t>
                </a:r>
              </a:p>
              <a:p>
                <a:endParaRPr lang="en-US" dirty="0"/>
              </a:p>
            </p:txBody>
          </p:sp>
        </mc:Choice>
        <mc:Fallback xmlns="">
          <p:sp>
            <p:nvSpPr>
              <p:cNvPr id="3" name="Content Placeholder 2">
                <a:extLst>
                  <a:ext uri="{FF2B5EF4-FFF2-40B4-BE49-F238E27FC236}">
                    <a16:creationId xmlns:a16="http://schemas.microsoft.com/office/drawing/2014/main" id="{7147A9C1-A2D9-64C3-ADD5-621E09F775B9}"/>
                  </a:ext>
                </a:extLst>
              </p:cNvPr>
              <p:cNvSpPr>
                <a:spLocks noGrp="1" noRot="1" noChangeAspect="1" noMove="1" noResize="1" noEditPoints="1" noAdjustHandles="1" noChangeArrowheads="1" noChangeShapeType="1" noTextEdit="1"/>
              </p:cNvSpPr>
              <p:nvPr>
                <p:ph idx="1"/>
              </p:nvPr>
            </p:nvSpPr>
            <p:spPr>
              <a:blipFill>
                <a:blip r:embed="rId2"/>
                <a:stretch>
                  <a:fillRect l="-473" t="-1965" r="-158"/>
                </a:stretch>
              </a:blipFill>
            </p:spPr>
            <p:txBody>
              <a:bodyPr/>
              <a:lstStyle/>
              <a:p>
                <a:r>
                  <a:rPr lang="en-US">
                    <a:noFill/>
                  </a:rPr>
                  <a:t> </a:t>
                </a:r>
              </a:p>
            </p:txBody>
          </p:sp>
        </mc:Fallback>
      </mc:AlternateContent>
    </p:spTree>
    <p:extLst>
      <p:ext uri="{BB962C8B-B14F-4D97-AF65-F5344CB8AC3E}">
        <p14:creationId xmlns:p14="http://schemas.microsoft.com/office/powerpoint/2010/main" val="3789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6069</TotalTime>
  <Words>888</Words>
  <Application>Microsoft Macintosh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Cambria Math</vt:lpstr>
      <vt:lpstr>Gill Sans MT</vt:lpstr>
      <vt:lpstr>Parcel</vt:lpstr>
      <vt:lpstr>Multiple Linear Regression</vt:lpstr>
      <vt:lpstr>Plan</vt:lpstr>
      <vt:lpstr>Example: Waterpark</vt:lpstr>
      <vt:lpstr>Review of Simple Linear Regression</vt:lpstr>
      <vt:lpstr>Example: Waterpark</vt:lpstr>
      <vt:lpstr>Example: Waterpark</vt:lpstr>
      <vt:lpstr>Example: Waterpark</vt:lpstr>
      <vt:lpstr>Example: Waterpark</vt:lpstr>
      <vt:lpstr>multiple regression</vt:lpstr>
      <vt:lpstr>multiple regression</vt:lpstr>
      <vt:lpstr>Example: Waterpark</vt:lpstr>
      <vt:lpstr>Example: Waterpark</vt:lpstr>
      <vt:lpstr>Towards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Phillip Williams</dc:creator>
  <cp:lastModifiedBy>Sandra Sze</cp:lastModifiedBy>
  <cp:revision>41</cp:revision>
  <dcterms:created xsi:type="dcterms:W3CDTF">2023-10-23T19:14:10Z</dcterms:created>
  <dcterms:modified xsi:type="dcterms:W3CDTF">2023-11-07T15:52:04Z</dcterms:modified>
</cp:coreProperties>
</file>