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3fc0c7f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3fc0c7f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3fc0c7f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3fc0c7f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41e9960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1e9960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3fc0c7f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3fc0c7f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43fc0c7f6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3fc0c7f6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3fc0c7f6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3fc0c7f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3fc0c7f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3fc0c7f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43fc0c7f6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3fc0c7f6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43fc0c7f6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3fc0c7f6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3fc0c7f6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3fc0c7f6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1e9960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1e9960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Lexical change including the appearance of new words and lexical semantic change is accelerated after Internet or social media being widely accessible, i.e., more new concepts show up, more communications between people.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2e981a1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2e981a1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Sangpil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e981a1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e981a1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Sangpil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43fc0c7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3fc0c7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43fc0c7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43fc0c7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43fc0c7f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3fc0c7f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43fc0c7f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43fc0c7f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43fc0c7f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43fc0c7f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863 868</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1e9960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1e9960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3fc0c7f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3fc0c7f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2e981a1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2e981a1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e981a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e981a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Theoretical linguists and historical linguists observed language data through time by referring to classics in different time periods.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1e9960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1e9960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2e981a11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2e981a1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e981a1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e981a1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view: semantic change leads to polysemy. This research tends to say that polysemy may actually lead to semantic change.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1e9960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1e9960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set of words =&gt; 17c : 190,013, 19c : 234,951, 20c : 168572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1e9960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1e9960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Sangpil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43fc0c7f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43fc0c7f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0150" y="519150"/>
            <a:ext cx="8963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English Lexical Semantic Evolution across Time</a:t>
            </a:r>
            <a:endParaRPr sz="3000"/>
          </a:p>
        </p:txBody>
      </p:sp>
      <p:sp>
        <p:nvSpPr>
          <p:cNvPr id="55" name="Google Shape;55;p13"/>
          <p:cNvSpPr txBox="1"/>
          <p:nvPr>
            <p:ph idx="1" type="subTitle"/>
          </p:nvPr>
        </p:nvSpPr>
        <p:spPr>
          <a:xfrm>
            <a:off x="388275" y="3738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Sangpil Youm, He Zhou</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08" name="Google Shape;108;p22"/>
          <p:cNvSpPr txBox="1"/>
          <p:nvPr>
            <p:ph idx="1" type="body"/>
          </p:nvPr>
        </p:nvSpPr>
        <p:spPr>
          <a:xfrm>
            <a:off x="311700" y="1017725"/>
            <a:ext cx="8520600" cy="2793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Network Analysis</a:t>
            </a:r>
            <a:endParaRPr/>
          </a:p>
          <a:p>
            <a:pPr indent="-342900" lvl="0" marL="457200" rtl="0" algn="l">
              <a:lnSpc>
                <a:spcPct val="150000"/>
              </a:lnSpc>
              <a:spcBef>
                <a:spcPts val="1600"/>
              </a:spcBef>
              <a:spcAft>
                <a:spcPts val="0"/>
              </a:spcAft>
              <a:buSzPts val="1800"/>
              <a:buChar char="❖"/>
            </a:pPr>
            <a:r>
              <a:rPr lang="en"/>
              <a:t>Generate graph with selected words and similar words based on cosine similarity</a:t>
            </a:r>
            <a:endParaRPr/>
          </a:p>
          <a:p>
            <a:pPr indent="-342900" lvl="0" marL="457200" rtl="0" algn="l">
              <a:lnSpc>
                <a:spcPct val="150000"/>
              </a:lnSpc>
              <a:spcBef>
                <a:spcPts val="0"/>
              </a:spcBef>
              <a:spcAft>
                <a:spcPts val="0"/>
              </a:spcAft>
              <a:buSzPts val="1800"/>
              <a:buChar char="❖"/>
            </a:pPr>
            <a:r>
              <a:rPr lang="en"/>
              <a:t>Calculate Jaccard Coefficient for each word in different time periods </a:t>
            </a:r>
            <a:endParaRPr/>
          </a:p>
          <a:p>
            <a:pPr indent="-342900" lvl="0" marL="457200" rtl="0" algn="l">
              <a:lnSpc>
                <a:spcPct val="150000"/>
              </a:lnSpc>
              <a:spcBef>
                <a:spcPts val="0"/>
              </a:spcBef>
              <a:spcAft>
                <a:spcPts val="0"/>
              </a:spcAft>
              <a:buSzPts val="1800"/>
              <a:buChar char="-"/>
            </a:pPr>
            <a:r>
              <a:rPr lang="en"/>
              <a:t>17th vs 20th, 19th vs 20th</a:t>
            </a:r>
            <a:endParaRPr/>
          </a:p>
          <a:p>
            <a:pPr indent="-342900" lvl="0" marL="457200" rtl="0" algn="l">
              <a:lnSpc>
                <a:spcPct val="150000"/>
              </a:lnSpc>
              <a:spcBef>
                <a:spcPts val="0"/>
              </a:spcBef>
              <a:spcAft>
                <a:spcPts val="0"/>
              </a:spcAft>
              <a:buSzPts val="1800"/>
              <a:buChar char="❖"/>
            </a:pPr>
            <a:r>
              <a:rPr lang="en"/>
              <a:t>Plot the correlation between Jaccard coefficient and frequency</a:t>
            </a:r>
            <a:endParaRPr/>
          </a:p>
          <a:p>
            <a:pPr indent="0" lvl="0" marL="4572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pic>
        <p:nvPicPr>
          <p:cNvPr id="109" name="Google Shape;109;p22"/>
          <p:cNvPicPr preferRelativeResize="0"/>
          <p:nvPr/>
        </p:nvPicPr>
        <p:blipFill>
          <a:blip r:embed="rId3">
            <a:alphaModFix/>
          </a:blip>
          <a:stretch>
            <a:fillRect/>
          </a:stretch>
        </p:blipFill>
        <p:spPr>
          <a:xfrm>
            <a:off x="2804038" y="3804588"/>
            <a:ext cx="2924175" cy="117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15" name="Google Shape;115;p23"/>
          <p:cNvSpPr txBox="1"/>
          <p:nvPr>
            <p:ph idx="1" type="body"/>
          </p:nvPr>
        </p:nvSpPr>
        <p:spPr>
          <a:xfrm>
            <a:off x="311700" y="13281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Network Analysis</a:t>
            </a:r>
            <a:endParaRPr/>
          </a:p>
          <a:p>
            <a:pPr indent="-342900" lvl="0" marL="457200" rtl="0" algn="l">
              <a:lnSpc>
                <a:spcPct val="150000"/>
              </a:lnSpc>
              <a:spcBef>
                <a:spcPts val="1600"/>
              </a:spcBef>
              <a:spcAft>
                <a:spcPts val="0"/>
              </a:spcAft>
              <a:buSzPts val="1800"/>
              <a:buChar char="-"/>
            </a:pPr>
            <a:r>
              <a:rPr lang="en"/>
              <a:t>Cosine similarity threshold 0.8</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pic>
        <p:nvPicPr>
          <p:cNvPr id="116" name="Google Shape;116;p23"/>
          <p:cNvPicPr preferRelativeResize="0"/>
          <p:nvPr/>
        </p:nvPicPr>
        <p:blipFill>
          <a:blip r:embed="rId3">
            <a:alphaModFix/>
          </a:blip>
          <a:stretch>
            <a:fillRect/>
          </a:stretch>
        </p:blipFill>
        <p:spPr>
          <a:xfrm>
            <a:off x="4217300" y="703825"/>
            <a:ext cx="4198226" cy="4198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5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pretty (ADJ → ADV)</a:t>
            </a:r>
            <a:endParaRPr/>
          </a:p>
        </p:txBody>
      </p:sp>
      <p:sp>
        <p:nvSpPr>
          <p:cNvPr id="122" name="Google Shape;122;p24"/>
          <p:cNvSpPr txBox="1"/>
          <p:nvPr/>
        </p:nvSpPr>
        <p:spPr>
          <a:xfrm>
            <a:off x="1275625" y="46863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‘pretty’ - 17th century </a:t>
            </a:r>
            <a:endParaRPr sz="1800"/>
          </a:p>
        </p:txBody>
      </p:sp>
      <p:sp>
        <p:nvSpPr>
          <p:cNvPr id="123" name="Google Shape;123;p24"/>
          <p:cNvSpPr txBox="1"/>
          <p:nvPr/>
        </p:nvSpPr>
        <p:spPr>
          <a:xfrm>
            <a:off x="5670800" y="46863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‘pretty’ - 19th century </a:t>
            </a:r>
            <a:endParaRPr sz="1800"/>
          </a:p>
        </p:txBody>
      </p:sp>
      <p:pic>
        <p:nvPicPr>
          <p:cNvPr id="124" name="Google Shape;124;p24"/>
          <p:cNvPicPr preferRelativeResize="0"/>
          <p:nvPr/>
        </p:nvPicPr>
        <p:blipFill>
          <a:blip r:embed="rId3">
            <a:alphaModFix/>
          </a:blip>
          <a:stretch>
            <a:fillRect/>
          </a:stretch>
        </p:blipFill>
        <p:spPr>
          <a:xfrm>
            <a:off x="152400" y="784525"/>
            <a:ext cx="3749376" cy="3749376"/>
          </a:xfrm>
          <a:prstGeom prst="rect">
            <a:avLst/>
          </a:prstGeom>
          <a:noFill/>
          <a:ln>
            <a:noFill/>
          </a:ln>
        </p:spPr>
      </p:pic>
      <p:pic>
        <p:nvPicPr>
          <p:cNvPr id="125" name="Google Shape;125;p24"/>
          <p:cNvPicPr preferRelativeResize="0"/>
          <p:nvPr/>
        </p:nvPicPr>
        <p:blipFill>
          <a:blip r:embed="rId4">
            <a:alphaModFix/>
          </a:blip>
          <a:stretch>
            <a:fillRect/>
          </a:stretch>
        </p:blipFill>
        <p:spPr>
          <a:xfrm>
            <a:off x="4862476" y="784525"/>
            <a:ext cx="3749376" cy="3749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52400" y="0"/>
            <a:ext cx="4419599" cy="4419599"/>
          </a:xfrm>
          <a:prstGeom prst="rect">
            <a:avLst/>
          </a:prstGeom>
          <a:noFill/>
          <a:ln>
            <a:noFill/>
          </a:ln>
        </p:spPr>
      </p:pic>
      <p:pic>
        <p:nvPicPr>
          <p:cNvPr id="131" name="Google Shape;131;p25"/>
          <p:cNvPicPr preferRelativeResize="0"/>
          <p:nvPr/>
        </p:nvPicPr>
        <p:blipFill>
          <a:blip r:embed="rId4">
            <a:alphaModFix/>
          </a:blip>
          <a:stretch>
            <a:fillRect/>
          </a:stretch>
        </p:blipFill>
        <p:spPr>
          <a:xfrm>
            <a:off x="4762299" y="152400"/>
            <a:ext cx="4267203" cy="4267203"/>
          </a:xfrm>
          <a:prstGeom prst="rect">
            <a:avLst/>
          </a:prstGeom>
          <a:noFill/>
          <a:ln>
            <a:noFill/>
          </a:ln>
        </p:spPr>
      </p:pic>
      <p:sp>
        <p:nvSpPr>
          <p:cNvPr id="132" name="Google Shape;132;p25"/>
          <p:cNvSpPr txBox="1"/>
          <p:nvPr/>
        </p:nvSpPr>
        <p:spPr>
          <a:xfrm>
            <a:off x="947675" y="43434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‘pretty’ - 20th century </a:t>
            </a:r>
            <a:endParaRPr sz="1800"/>
          </a:p>
        </p:txBody>
      </p:sp>
      <p:sp>
        <p:nvSpPr>
          <p:cNvPr id="133" name="Google Shape;133;p25"/>
          <p:cNvSpPr txBox="1"/>
          <p:nvPr/>
        </p:nvSpPr>
        <p:spPr>
          <a:xfrm>
            <a:off x="5620300" y="43326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‘pretty’ - 21st century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heck (VERB → NOUN)</a:t>
            </a:r>
            <a:endParaRPr/>
          </a:p>
        </p:txBody>
      </p:sp>
      <p:pic>
        <p:nvPicPr>
          <p:cNvPr id="139" name="Google Shape;139;p26"/>
          <p:cNvPicPr preferRelativeResize="0"/>
          <p:nvPr/>
        </p:nvPicPr>
        <p:blipFill>
          <a:blip r:embed="rId3">
            <a:alphaModFix/>
          </a:blip>
          <a:stretch>
            <a:fillRect/>
          </a:stretch>
        </p:blipFill>
        <p:spPr>
          <a:xfrm>
            <a:off x="228600" y="789125"/>
            <a:ext cx="3820977" cy="3820977"/>
          </a:xfrm>
          <a:prstGeom prst="rect">
            <a:avLst/>
          </a:prstGeom>
          <a:noFill/>
          <a:ln>
            <a:noFill/>
          </a:ln>
        </p:spPr>
      </p:pic>
      <p:pic>
        <p:nvPicPr>
          <p:cNvPr id="140" name="Google Shape;140;p26"/>
          <p:cNvPicPr preferRelativeResize="0"/>
          <p:nvPr/>
        </p:nvPicPr>
        <p:blipFill>
          <a:blip r:embed="rId4">
            <a:alphaModFix/>
          </a:blip>
          <a:stretch>
            <a:fillRect/>
          </a:stretch>
        </p:blipFill>
        <p:spPr>
          <a:xfrm>
            <a:off x="4833052" y="661263"/>
            <a:ext cx="3820977" cy="3820977"/>
          </a:xfrm>
          <a:prstGeom prst="rect">
            <a:avLst/>
          </a:prstGeom>
          <a:noFill/>
          <a:ln>
            <a:noFill/>
          </a:ln>
        </p:spPr>
      </p:pic>
      <p:sp>
        <p:nvSpPr>
          <p:cNvPr id="141" name="Google Shape;141;p26"/>
          <p:cNvSpPr txBox="1"/>
          <p:nvPr/>
        </p:nvSpPr>
        <p:spPr>
          <a:xfrm>
            <a:off x="833175" y="44577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- 17th century </a:t>
            </a:r>
            <a:endParaRPr sz="1800"/>
          </a:p>
        </p:txBody>
      </p:sp>
      <p:sp>
        <p:nvSpPr>
          <p:cNvPr id="142" name="Google Shape;142;p26"/>
          <p:cNvSpPr txBox="1"/>
          <p:nvPr/>
        </p:nvSpPr>
        <p:spPr>
          <a:xfrm>
            <a:off x="5315538" y="44577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- 19th century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0" y="152400"/>
            <a:ext cx="4141750" cy="4141750"/>
          </a:xfrm>
          <a:prstGeom prst="rect">
            <a:avLst/>
          </a:prstGeom>
          <a:noFill/>
          <a:ln>
            <a:noFill/>
          </a:ln>
        </p:spPr>
      </p:pic>
      <p:pic>
        <p:nvPicPr>
          <p:cNvPr id="148" name="Google Shape;148;p27"/>
          <p:cNvPicPr preferRelativeResize="0"/>
          <p:nvPr/>
        </p:nvPicPr>
        <p:blipFill>
          <a:blip r:embed="rId4">
            <a:alphaModFix/>
          </a:blip>
          <a:stretch>
            <a:fillRect/>
          </a:stretch>
        </p:blipFill>
        <p:spPr>
          <a:xfrm>
            <a:off x="4774075" y="152400"/>
            <a:ext cx="4141750" cy="4141750"/>
          </a:xfrm>
          <a:prstGeom prst="rect">
            <a:avLst/>
          </a:prstGeom>
          <a:noFill/>
          <a:ln>
            <a:noFill/>
          </a:ln>
        </p:spPr>
      </p:pic>
      <p:sp>
        <p:nvSpPr>
          <p:cNvPr id="149" name="Google Shape;149;p27"/>
          <p:cNvSpPr txBox="1"/>
          <p:nvPr/>
        </p:nvSpPr>
        <p:spPr>
          <a:xfrm>
            <a:off x="909375" y="422910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- 20th century </a:t>
            </a:r>
            <a:endParaRPr sz="1800"/>
          </a:p>
        </p:txBody>
      </p:sp>
      <p:sp>
        <p:nvSpPr>
          <p:cNvPr id="150" name="Google Shape;150;p27"/>
          <p:cNvSpPr txBox="1"/>
          <p:nvPr/>
        </p:nvSpPr>
        <p:spPr>
          <a:xfrm>
            <a:off x="5633350" y="4292675"/>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- 21st century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ice (negative → positive)</a:t>
            </a:r>
            <a:endParaRPr/>
          </a:p>
        </p:txBody>
      </p:sp>
      <p:pic>
        <p:nvPicPr>
          <p:cNvPr id="156" name="Google Shape;156;p28"/>
          <p:cNvPicPr preferRelativeResize="0"/>
          <p:nvPr/>
        </p:nvPicPr>
        <p:blipFill>
          <a:blip r:embed="rId3">
            <a:alphaModFix/>
          </a:blip>
          <a:stretch>
            <a:fillRect/>
          </a:stretch>
        </p:blipFill>
        <p:spPr>
          <a:xfrm>
            <a:off x="674825" y="661263"/>
            <a:ext cx="3820977" cy="3820977"/>
          </a:xfrm>
          <a:prstGeom prst="rect">
            <a:avLst/>
          </a:prstGeom>
          <a:noFill/>
          <a:ln>
            <a:noFill/>
          </a:ln>
        </p:spPr>
      </p:pic>
      <p:pic>
        <p:nvPicPr>
          <p:cNvPr id="157" name="Google Shape;157;p28"/>
          <p:cNvPicPr preferRelativeResize="0"/>
          <p:nvPr/>
        </p:nvPicPr>
        <p:blipFill>
          <a:blip r:embed="rId4">
            <a:alphaModFix/>
          </a:blip>
          <a:stretch>
            <a:fillRect/>
          </a:stretch>
        </p:blipFill>
        <p:spPr>
          <a:xfrm>
            <a:off x="4648202" y="661263"/>
            <a:ext cx="3820977" cy="3820977"/>
          </a:xfrm>
          <a:prstGeom prst="rect">
            <a:avLst/>
          </a:prstGeom>
          <a:noFill/>
          <a:ln>
            <a:noFill/>
          </a:ln>
        </p:spPr>
      </p:pic>
      <p:sp>
        <p:nvSpPr>
          <p:cNvPr id="158" name="Google Shape;158;p28"/>
          <p:cNvSpPr txBox="1"/>
          <p:nvPr/>
        </p:nvSpPr>
        <p:spPr>
          <a:xfrm>
            <a:off x="1309713" y="4431175"/>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‘nice’ - 17th century </a:t>
            </a:r>
            <a:endParaRPr sz="1800"/>
          </a:p>
        </p:txBody>
      </p:sp>
      <p:sp>
        <p:nvSpPr>
          <p:cNvPr id="159" name="Google Shape;159;p28"/>
          <p:cNvSpPr txBox="1"/>
          <p:nvPr/>
        </p:nvSpPr>
        <p:spPr>
          <a:xfrm>
            <a:off x="5365588" y="440605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‘nice’ - 19th century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354475" y="112938"/>
            <a:ext cx="3927025" cy="3927025"/>
          </a:xfrm>
          <a:prstGeom prst="rect">
            <a:avLst/>
          </a:prstGeom>
          <a:noFill/>
          <a:ln>
            <a:noFill/>
          </a:ln>
        </p:spPr>
      </p:pic>
      <p:pic>
        <p:nvPicPr>
          <p:cNvPr id="165" name="Google Shape;165;p29"/>
          <p:cNvPicPr preferRelativeResize="0"/>
          <p:nvPr/>
        </p:nvPicPr>
        <p:blipFill>
          <a:blip r:embed="rId4">
            <a:alphaModFix/>
          </a:blip>
          <a:stretch>
            <a:fillRect/>
          </a:stretch>
        </p:blipFill>
        <p:spPr>
          <a:xfrm>
            <a:off x="4853025" y="152400"/>
            <a:ext cx="3848100" cy="3848100"/>
          </a:xfrm>
          <a:prstGeom prst="rect">
            <a:avLst/>
          </a:prstGeom>
          <a:noFill/>
          <a:ln>
            <a:noFill/>
          </a:ln>
        </p:spPr>
      </p:pic>
      <p:sp>
        <p:nvSpPr>
          <p:cNvPr id="166" name="Google Shape;166;p29"/>
          <p:cNvSpPr txBox="1"/>
          <p:nvPr/>
        </p:nvSpPr>
        <p:spPr>
          <a:xfrm>
            <a:off x="1246563" y="419205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‘nice’ - 20th century </a:t>
            </a:r>
            <a:endParaRPr sz="1800"/>
          </a:p>
        </p:txBody>
      </p:sp>
      <p:sp>
        <p:nvSpPr>
          <p:cNvPr id="167" name="Google Shape;167;p29"/>
          <p:cNvSpPr txBox="1"/>
          <p:nvPr/>
        </p:nvSpPr>
        <p:spPr>
          <a:xfrm>
            <a:off x="5592913" y="419205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‘nice’ - 21st century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
            </a:r>
            <a:endParaRPr/>
          </a:p>
        </p:txBody>
      </p:sp>
      <p:pic>
        <p:nvPicPr>
          <p:cNvPr id="173" name="Google Shape;173;p30"/>
          <p:cNvPicPr preferRelativeResize="0"/>
          <p:nvPr/>
        </p:nvPicPr>
        <p:blipFill>
          <a:blip r:embed="rId3">
            <a:alphaModFix/>
          </a:blip>
          <a:stretch>
            <a:fillRect/>
          </a:stretch>
        </p:blipFill>
        <p:spPr>
          <a:xfrm>
            <a:off x="619700" y="664925"/>
            <a:ext cx="3985175" cy="3985175"/>
          </a:xfrm>
          <a:prstGeom prst="rect">
            <a:avLst/>
          </a:prstGeom>
          <a:noFill/>
          <a:ln>
            <a:noFill/>
          </a:ln>
        </p:spPr>
      </p:pic>
      <p:pic>
        <p:nvPicPr>
          <p:cNvPr id="174" name="Google Shape;174;p30"/>
          <p:cNvPicPr preferRelativeResize="0"/>
          <p:nvPr/>
        </p:nvPicPr>
        <p:blipFill>
          <a:blip r:embed="rId4">
            <a:alphaModFix/>
          </a:blip>
          <a:stretch>
            <a:fillRect/>
          </a:stretch>
        </p:blipFill>
        <p:spPr>
          <a:xfrm>
            <a:off x="4757275" y="664925"/>
            <a:ext cx="3985175" cy="3985175"/>
          </a:xfrm>
          <a:prstGeom prst="rect">
            <a:avLst/>
          </a:prstGeom>
          <a:noFill/>
          <a:ln>
            <a:noFill/>
          </a:ln>
        </p:spPr>
      </p:pic>
      <p:sp>
        <p:nvSpPr>
          <p:cNvPr id="175" name="Google Shape;175;p30"/>
          <p:cNvSpPr txBox="1"/>
          <p:nvPr/>
        </p:nvSpPr>
        <p:spPr>
          <a:xfrm>
            <a:off x="1309713" y="4431175"/>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‘gay’ - 17th century </a:t>
            </a:r>
            <a:endParaRPr sz="1800"/>
          </a:p>
        </p:txBody>
      </p:sp>
      <p:sp>
        <p:nvSpPr>
          <p:cNvPr id="176" name="Google Shape;176;p30"/>
          <p:cNvSpPr txBox="1"/>
          <p:nvPr/>
        </p:nvSpPr>
        <p:spPr>
          <a:xfrm>
            <a:off x="5365588" y="4406050"/>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‘gay’ - 19th century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152400" y="152400"/>
            <a:ext cx="4192274" cy="4192274"/>
          </a:xfrm>
          <a:prstGeom prst="rect">
            <a:avLst/>
          </a:prstGeom>
          <a:noFill/>
          <a:ln>
            <a:noFill/>
          </a:ln>
        </p:spPr>
      </p:pic>
      <p:pic>
        <p:nvPicPr>
          <p:cNvPr id="182" name="Google Shape;182;p31"/>
          <p:cNvPicPr preferRelativeResize="0"/>
          <p:nvPr/>
        </p:nvPicPr>
        <p:blipFill>
          <a:blip r:embed="rId4">
            <a:alphaModFix/>
          </a:blip>
          <a:stretch>
            <a:fillRect/>
          </a:stretch>
        </p:blipFill>
        <p:spPr>
          <a:xfrm>
            <a:off x="4887750" y="152400"/>
            <a:ext cx="4103849" cy="4103849"/>
          </a:xfrm>
          <a:prstGeom prst="rect">
            <a:avLst/>
          </a:prstGeom>
          <a:noFill/>
          <a:ln>
            <a:noFill/>
          </a:ln>
        </p:spPr>
      </p:pic>
      <p:sp>
        <p:nvSpPr>
          <p:cNvPr id="183" name="Google Shape;183;p31"/>
          <p:cNvSpPr txBox="1"/>
          <p:nvPr/>
        </p:nvSpPr>
        <p:spPr>
          <a:xfrm>
            <a:off x="1309713" y="4431175"/>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‘gay’ - 20th century </a:t>
            </a:r>
            <a:endParaRPr sz="1800"/>
          </a:p>
        </p:txBody>
      </p:sp>
      <p:sp>
        <p:nvSpPr>
          <p:cNvPr id="184" name="Google Shape;184;p31"/>
          <p:cNvSpPr txBox="1"/>
          <p:nvPr/>
        </p:nvSpPr>
        <p:spPr>
          <a:xfrm>
            <a:off x="5757113" y="4431175"/>
            <a:ext cx="2551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‘gay’ - 21st century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71100" y="982500"/>
            <a:ext cx="8722500" cy="37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language is undergoing a constant evolution driven by the ongoing change in the real world: new concept, language contact, etc. </a:t>
            </a:r>
            <a:endParaRPr/>
          </a:p>
          <a:p>
            <a:pPr indent="0" lvl="0" marL="0" rtl="0" algn="l">
              <a:spcBef>
                <a:spcPts val="1600"/>
              </a:spcBef>
              <a:spcAft>
                <a:spcPts val="0"/>
              </a:spcAft>
              <a:buNone/>
            </a:pPr>
            <a:r>
              <a:rPr lang="en"/>
              <a:t>Language change: phonetic&amp;phonological, morphological</a:t>
            </a:r>
            <a:r>
              <a:rPr lang="en"/>
              <a:t>, </a:t>
            </a:r>
            <a:r>
              <a:rPr lang="en"/>
              <a:t>syntactic, semantic</a:t>
            </a:r>
            <a:endParaRPr/>
          </a:p>
          <a:p>
            <a:pPr indent="0" lvl="0" marL="0" rtl="0" algn="l">
              <a:spcBef>
                <a:spcPts val="1600"/>
              </a:spcBef>
              <a:spcAft>
                <a:spcPts val="0"/>
              </a:spcAft>
              <a:buNone/>
            </a:pPr>
            <a:r>
              <a:rPr lang="en"/>
              <a:t>Lexical semantic change: diachronic evolution of lexicon usage, which is easier to change compared with other components of language.</a:t>
            </a:r>
            <a:endParaRPr/>
          </a:p>
          <a:p>
            <a:pPr indent="0" lvl="0" marL="0" rtl="0" algn="l">
              <a:spcBef>
                <a:spcPts val="1600"/>
              </a:spcBef>
              <a:spcAft>
                <a:spcPts val="0"/>
              </a:spcAft>
              <a:buNone/>
            </a:pPr>
            <a:r>
              <a:rPr lang="en"/>
              <a:t>“Every word has its own history.”</a:t>
            </a:r>
            <a:endParaRPr/>
          </a:p>
          <a:p>
            <a:pPr indent="0" lvl="0" marL="0" rtl="0" algn="l">
              <a:spcBef>
                <a:spcPts val="1600"/>
              </a:spcBef>
              <a:spcAft>
                <a:spcPts val="0"/>
              </a:spcAft>
              <a:buNone/>
            </a:pPr>
            <a:r>
              <a:rPr lang="en"/>
              <a:t>Theoretically, lexical semantic change mainly includes 3 ways:</a:t>
            </a:r>
            <a:endParaRPr/>
          </a:p>
          <a:p>
            <a:pPr indent="0" lvl="0" marL="0" rtl="0" algn="l">
              <a:spcBef>
                <a:spcPts val="1600"/>
              </a:spcBef>
              <a:spcAft>
                <a:spcPts val="0"/>
              </a:spcAft>
              <a:buNone/>
            </a:pPr>
            <a:r>
              <a:rPr lang="en"/>
              <a:t>1. Broadening   2. Narrowing    3. Shift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a:t>
            </a:r>
            <a:endParaRPr/>
          </a:p>
          <a:p>
            <a:pPr indent="0" lvl="0" marL="0" rtl="0" algn="l">
              <a:spcBef>
                <a:spcPts val="0"/>
              </a:spcBef>
              <a:spcAft>
                <a:spcPts val="0"/>
              </a:spcAft>
              <a:buNone/>
            </a:pPr>
            <a:r>
              <a:t/>
            </a:r>
            <a:endParaRPr/>
          </a:p>
        </p:txBody>
      </p:sp>
      <p:pic>
        <p:nvPicPr>
          <p:cNvPr id="190" name="Google Shape;190;p32"/>
          <p:cNvPicPr preferRelativeResize="0"/>
          <p:nvPr/>
        </p:nvPicPr>
        <p:blipFill rotWithShape="1">
          <a:blip r:embed="rId3">
            <a:alphaModFix/>
          </a:blip>
          <a:srcRect b="4423" l="4381" r="7458" t="2066"/>
          <a:stretch/>
        </p:blipFill>
        <p:spPr>
          <a:xfrm>
            <a:off x="6235966" y="1655813"/>
            <a:ext cx="2743200" cy="1938528"/>
          </a:xfrm>
          <a:prstGeom prst="rect">
            <a:avLst/>
          </a:prstGeom>
          <a:noFill/>
          <a:ln>
            <a:noFill/>
          </a:ln>
        </p:spPr>
      </p:pic>
      <p:pic>
        <p:nvPicPr>
          <p:cNvPr id="191" name="Google Shape;191;p32"/>
          <p:cNvPicPr preferRelativeResize="0"/>
          <p:nvPr/>
        </p:nvPicPr>
        <p:blipFill rotWithShape="1">
          <a:blip r:embed="rId4">
            <a:alphaModFix/>
          </a:blip>
          <a:srcRect b="0" l="4723" r="6819" t="3827"/>
          <a:stretch/>
        </p:blipFill>
        <p:spPr>
          <a:xfrm>
            <a:off x="199150" y="1708875"/>
            <a:ext cx="2743200" cy="1984841"/>
          </a:xfrm>
          <a:prstGeom prst="rect">
            <a:avLst/>
          </a:prstGeom>
          <a:noFill/>
          <a:ln>
            <a:noFill/>
          </a:ln>
        </p:spPr>
      </p:pic>
      <p:pic>
        <p:nvPicPr>
          <p:cNvPr id="192" name="Google Shape;192;p32"/>
          <p:cNvPicPr preferRelativeResize="0"/>
          <p:nvPr/>
        </p:nvPicPr>
        <p:blipFill rotWithShape="1">
          <a:blip r:embed="rId5">
            <a:alphaModFix/>
          </a:blip>
          <a:srcRect b="2573" l="4154" r="5331" t="3828"/>
          <a:stretch/>
        </p:blipFill>
        <p:spPr>
          <a:xfrm>
            <a:off x="3168875" y="1732025"/>
            <a:ext cx="2806250" cy="19385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542350" y="308150"/>
            <a:ext cx="6044184" cy="48353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1547813" y="152400"/>
            <a:ext cx="6048374"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1653100" y="152400"/>
            <a:ext cx="604837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1547813" y="152400"/>
            <a:ext cx="6048374"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197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overlap words</a:t>
            </a:r>
            <a:endParaRPr/>
          </a:p>
        </p:txBody>
      </p:sp>
      <p:pic>
        <p:nvPicPr>
          <p:cNvPr id="218" name="Google Shape;218;p37"/>
          <p:cNvPicPr preferRelativeResize="0"/>
          <p:nvPr/>
        </p:nvPicPr>
        <p:blipFill>
          <a:blip r:embed="rId3">
            <a:alphaModFix/>
          </a:blip>
          <a:stretch>
            <a:fillRect/>
          </a:stretch>
        </p:blipFill>
        <p:spPr>
          <a:xfrm>
            <a:off x="2136275" y="1232350"/>
            <a:ext cx="5130225" cy="3420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100425" y="913425"/>
            <a:ext cx="4160520" cy="3328416"/>
          </a:xfrm>
          <a:prstGeom prst="rect">
            <a:avLst/>
          </a:prstGeom>
          <a:noFill/>
          <a:ln>
            <a:noFill/>
          </a:ln>
        </p:spPr>
      </p:pic>
      <p:pic>
        <p:nvPicPr>
          <p:cNvPr id="224" name="Google Shape;224;p38"/>
          <p:cNvPicPr preferRelativeResize="0"/>
          <p:nvPr/>
        </p:nvPicPr>
        <p:blipFill>
          <a:blip r:embed="rId4">
            <a:alphaModFix/>
          </a:blip>
          <a:stretch>
            <a:fillRect/>
          </a:stretch>
        </p:blipFill>
        <p:spPr>
          <a:xfrm>
            <a:off x="4681100" y="914400"/>
            <a:ext cx="4158101" cy="3326481"/>
          </a:xfrm>
          <a:prstGeom prst="rect">
            <a:avLst/>
          </a:prstGeom>
          <a:noFill/>
          <a:ln>
            <a:noFill/>
          </a:ln>
        </p:spPr>
      </p:pic>
      <p:cxnSp>
        <p:nvCxnSpPr>
          <p:cNvPr id="225" name="Google Shape;225;p38"/>
          <p:cNvCxnSpPr/>
          <p:nvPr/>
        </p:nvCxnSpPr>
        <p:spPr>
          <a:xfrm>
            <a:off x="470600" y="2808300"/>
            <a:ext cx="3682200" cy="0"/>
          </a:xfrm>
          <a:prstGeom prst="straightConnector1">
            <a:avLst/>
          </a:prstGeom>
          <a:noFill/>
          <a:ln cap="flat" cmpd="sng" w="9525">
            <a:solidFill>
              <a:srgbClr val="FF00FF"/>
            </a:solidFill>
            <a:prstDash val="solid"/>
            <a:round/>
            <a:headEnd len="med" w="med" type="none"/>
            <a:tailEnd len="med" w="med" type="none"/>
          </a:ln>
        </p:spPr>
      </p:cxnSp>
      <p:cxnSp>
        <p:nvCxnSpPr>
          <p:cNvPr id="226" name="Google Shape;226;p38"/>
          <p:cNvCxnSpPr/>
          <p:nvPr/>
        </p:nvCxnSpPr>
        <p:spPr>
          <a:xfrm>
            <a:off x="5077450" y="2804100"/>
            <a:ext cx="3671700" cy="0"/>
          </a:xfrm>
          <a:prstGeom prst="straightConnector1">
            <a:avLst/>
          </a:prstGeom>
          <a:noFill/>
          <a:ln cap="flat" cmpd="sng" w="9525">
            <a:solidFill>
              <a:srgbClr val="FF00FF"/>
            </a:solidFill>
            <a:prstDash val="solid"/>
            <a:round/>
            <a:headEnd len="med" w="med" type="none"/>
            <a:tailEnd len="med" w="med" type="none"/>
          </a:ln>
        </p:spPr>
      </p:cxnSp>
      <p:sp>
        <p:nvSpPr>
          <p:cNvPr id="227" name="Google Shape;227;p38"/>
          <p:cNvSpPr txBox="1"/>
          <p:nvPr/>
        </p:nvSpPr>
        <p:spPr>
          <a:xfrm>
            <a:off x="429325" y="4326150"/>
            <a:ext cx="38316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863 words</a:t>
            </a:r>
            <a:endParaRPr sz="800"/>
          </a:p>
        </p:txBody>
      </p:sp>
      <p:sp>
        <p:nvSpPr>
          <p:cNvPr id="228" name="Google Shape;228;p38"/>
          <p:cNvSpPr txBox="1"/>
          <p:nvPr/>
        </p:nvSpPr>
        <p:spPr>
          <a:xfrm>
            <a:off x="5007600" y="4371225"/>
            <a:ext cx="38316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868 words</a:t>
            </a:r>
            <a:endParaRPr sz="800"/>
          </a:p>
        </p:txBody>
      </p:sp>
      <p:sp>
        <p:nvSpPr>
          <p:cNvPr id="229" name="Google Shape;229;p38"/>
          <p:cNvSpPr txBox="1"/>
          <p:nvPr>
            <p:ph type="title"/>
          </p:nvPr>
        </p:nvSpPr>
        <p:spPr>
          <a:xfrm>
            <a:off x="228550" y="15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 have changed overtime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159300" y="32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Work</a:t>
            </a:r>
            <a:endParaRPr/>
          </a:p>
        </p:txBody>
      </p:sp>
      <p:sp>
        <p:nvSpPr>
          <p:cNvPr id="235" name="Google Shape;235;p39"/>
          <p:cNvSpPr txBox="1"/>
          <p:nvPr>
            <p:ph idx="1" type="body"/>
          </p:nvPr>
        </p:nvSpPr>
        <p:spPr>
          <a:xfrm>
            <a:off x="219575" y="1136050"/>
            <a:ext cx="8576100" cy="41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1600"/>
              </a:spcBef>
              <a:spcAft>
                <a:spcPts val="0"/>
              </a:spcAft>
              <a:buNone/>
            </a:pPr>
            <a:r>
              <a:t/>
            </a:r>
            <a:endParaRPr sz="600"/>
          </a:p>
          <a:p>
            <a:pPr indent="0" lvl="0" marL="0" rtl="0" algn="l">
              <a:lnSpc>
                <a:spcPct val="115000"/>
              </a:lnSpc>
              <a:spcBef>
                <a:spcPts val="1600"/>
              </a:spcBef>
              <a:spcAft>
                <a:spcPts val="0"/>
              </a:spcAft>
              <a:buNone/>
            </a:pPr>
            <a:r>
              <a:rPr lang="en"/>
              <a:t>1. Semantic change can be detected within the limited amount of data.</a:t>
            </a:r>
            <a:endParaRPr/>
          </a:p>
          <a:p>
            <a:pPr indent="-342900" lvl="0" marL="457200" rtl="0" algn="l">
              <a:lnSpc>
                <a:spcPct val="115000"/>
              </a:lnSpc>
              <a:spcBef>
                <a:spcPts val="1600"/>
              </a:spcBef>
              <a:spcAft>
                <a:spcPts val="0"/>
              </a:spcAft>
              <a:buSzPts val="1800"/>
              <a:buChar char="-"/>
            </a:pPr>
            <a:r>
              <a:rPr lang="en"/>
              <a:t>Semantic change over time </a:t>
            </a:r>
            <a:endParaRPr/>
          </a:p>
          <a:p>
            <a:pPr indent="0" lvl="0" marL="0" rtl="0" algn="l">
              <a:lnSpc>
                <a:spcPct val="115000"/>
              </a:lnSpc>
              <a:spcBef>
                <a:spcPts val="1600"/>
              </a:spcBef>
              <a:spcAft>
                <a:spcPts val="0"/>
              </a:spcAft>
              <a:buNone/>
            </a:pPr>
            <a:r>
              <a:rPr lang="en"/>
              <a:t>2. Relation between semantic change and frequency can be shown with network      analysis.</a:t>
            </a:r>
            <a:endParaRPr/>
          </a:p>
          <a:p>
            <a:pPr indent="-342900" lvl="0" marL="457200" rtl="0" algn="l">
              <a:lnSpc>
                <a:spcPct val="115000"/>
              </a:lnSpc>
              <a:spcBef>
                <a:spcPts val="1600"/>
              </a:spcBef>
              <a:spcAft>
                <a:spcPts val="0"/>
              </a:spcAft>
              <a:buSzPts val="1800"/>
              <a:buChar char="-"/>
            </a:pPr>
            <a:r>
              <a:rPr lang="en"/>
              <a:t>Higher frequency words ha</a:t>
            </a:r>
            <a:r>
              <a:rPr lang="en"/>
              <a:t>ve</a:t>
            </a:r>
            <a:r>
              <a:rPr lang="en"/>
              <a:t> less semantic change</a:t>
            </a:r>
            <a:endParaRPr/>
          </a:p>
          <a:p>
            <a:pPr indent="-342900" lvl="0" marL="457200" rtl="0" algn="l">
              <a:lnSpc>
                <a:spcPct val="115000"/>
              </a:lnSpc>
              <a:spcBef>
                <a:spcPts val="0"/>
              </a:spcBef>
              <a:spcAft>
                <a:spcPts val="0"/>
              </a:spcAft>
              <a:buSzPts val="1800"/>
              <a:buChar char="-"/>
            </a:pPr>
            <a:r>
              <a:rPr lang="en"/>
              <a:t>Words have been changed over time</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32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Work</a:t>
            </a:r>
            <a:endParaRPr/>
          </a:p>
        </p:txBody>
      </p:sp>
      <p:sp>
        <p:nvSpPr>
          <p:cNvPr id="241" name="Google Shape;241;p40"/>
          <p:cNvSpPr txBox="1"/>
          <p:nvPr>
            <p:ph idx="1" type="body"/>
          </p:nvPr>
        </p:nvSpPr>
        <p:spPr>
          <a:xfrm>
            <a:off x="283950" y="1143000"/>
            <a:ext cx="8576100" cy="29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Future Work:</a:t>
            </a:r>
            <a:endParaRPr/>
          </a:p>
          <a:p>
            <a:pPr indent="0" lvl="0" marL="0" rtl="0" algn="l">
              <a:spcBef>
                <a:spcPts val="1600"/>
              </a:spcBef>
              <a:spcAft>
                <a:spcPts val="0"/>
              </a:spcAft>
              <a:buNone/>
            </a:pPr>
            <a:r>
              <a:rPr lang="en"/>
              <a:t>1. Data is never enough</a:t>
            </a:r>
            <a:endParaRPr/>
          </a:p>
          <a:p>
            <a:pPr indent="0" lvl="0" marL="0" rtl="0" algn="l">
              <a:spcBef>
                <a:spcPts val="1600"/>
              </a:spcBef>
              <a:spcAft>
                <a:spcPts val="0"/>
              </a:spcAft>
              <a:buNone/>
            </a:pPr>
            <a:r>
              <a:rPr lang="en"/>
              <a:t>2. Better way to represent word meaning, e.g.: transfer learning on Google Book N-gram</a:t>
            </a:r>
            <a:endParaRPr/>
          </a:p>
          <a:p>
            <a:pPr indent="0" lvl="0" marL="0" rtl="0" algn="l">
              <a:spcBef>
                <a:spcPts val="1600"/>
              </a:spcBef>
              <a:spcAft>
                <a:spcPts val="0"/>
              </a:spcAft>
              <a:buNone/>
            </a:pPr>
            <a:r>
              <a:rPr lang="en"/>
              <a:t>3. More measures</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idx="1" type="body"/>
          </p:nvPr>
        </p:nvSpPr>
        <p:spPr>
          <a:xfrm>
            <a:off x="378325" y="990800"/>
            <a:ext cx="8520600" cy="98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 </a:t>
            </a:r>
            <a:endParaRPr sz="4000"/>
          </a:p>
          <a:p>
            <a:pPr indent="0" lvl="0" marL="0" rtl="0" algn="ctr">
              <a:spcBef>
                <a:spcPts val="1600"/>
              </a:spcBef>
              <a:spcAft>
                <a:spcPts val="0"/>
              </a:spcAft>
              <a:buNone/>
            </a:pPr>
            <a:r>
              <a:rPr lang="en" sz="4000"/>
              <a:t>&amp;</a:t>
            </a:r>
            <a:endParaRPr sz="4000"/>
          </a:p>
          <a:p>
            <a:pPr indent="0" lvl="0" marL="0" rtl="0" algn="ctr">
              <a:spcBef>
                <a:spcPts val="1600"/>
              </a:spcBef>
              <a:spcAft>
                <a:spcPts val="1600"/>
              </a:spcAft>
              <a:buNone/>
            </a:pPr>
            <a:r>
              <a:rPr lang="en" sz="4000"/>
              <a:t>Any feedback is welcomed!</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17350"/>
            <a:ext cx="8520600" cy="47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Questions:</a:t>
            </a:r>
            <a:endParaRPr/>
          </a:p>
          <a:p>
            <a:pPr indent="0" lvl="0" marL="0" rtl="0" algn="l">
              <a:spcBef>
                <a:spcPts val="1600"/>
              </a:spcBef>
              <a:spcAft>
                <a:spcPts val="0"/>
              </a:spcAft>
              <a:buNone/>
            </a:pPr>
            <a:r>
              <a:rPr lang="en"/>
              <a:t>Can we figure out what words have changed in meaning through time?</a:t>
            </a:r>
            <a:endParaRPr/>
          </a:p>
          <a:p>
            <a:pPr indent="0" lvl="0" marL="0" rtl="0" algn="l">
              <a:spcBef>
                <a:spcPts val="1600"/>
              </a:spcBef>
              <a:spcAft>
                <a:spcPts val="0"/>
              </a:spcAft>
              <a:buNone/>
            </a:pPr>
            <a:r>
              <a:rPr lang="en"/>
              <a:t>If a word has changed its meaning, when and how? </a:t>
            </a:r>
            <a:endParaRPr/>
          </a:p>
          <a:p>
            <a:pPr indent="0" lvl="0" marL="0" rtl="0" algn="l">
              <a:spcBef>
                <a:spcPts val="1600"/>
              </a:spcBef>
              <a:spcAft>
                <a:spcPts val="1600"/>
              </a:spcAft>
              <a:buNone/>
            </a:pPr>
            <a:r>
              <a:rPr lang="en"/>
              <a:t>Can we analyze the diachronic change from network science perspectives?</a:t>
            </a:r>
            <a:endParaRPr/>
          </a:p>
        </p:txBody>
      </p:sp>
      <p:pic>
        <p:nvPicPr>
          <p:cNvPr id="67" name="Google Shape;67;p15"/>
          <p:cNvPicPr preferRelativeResize="0"/>
          <p:nvPr/>
        </p:nvPicPr>
        <p:blipFill>
          <a:blip r:embed="rId3">
            <a:alphaModFix/>
          </a:blip>
          <a:stretch>
            <a:fillRect/>
          </a:stretch>
        </p:blipFill>
        <p:spPr>
          <a:xfrm>
            <a:off x="501750" y="387725"/>
            <a:ext cx="3790974" cy="2324849"/>
          </a:xfrm>
          <a:prstGeom prst="rect">
            <a:avLst/>
          </a:prstGeom>
          <a:noFill/>
          <a:ln>
            <a:noFill/>
          </a:ln>
        </p:spPr>
      </p:pic>
      <p:pic>
        <p:nvPicPr>
          <p:cNvPr id="68" name="Google Shape;68;p15"/>
          <p:cNvPicPr preferRelativeResize="0"/>
          <p:nvPr/>
        </p:nvPicPr>
        <p:blipFill>
          <a:blip r:embed="rId4">
            <a:alphaModFix/>
          </a:blip>
          <a:stretch>
            <a:fillRect/>
          </a:stretch>
        </p:blipFill>
        <p:spPr>
          <a:xfrm>
            <a:off x="4725364" y="387725"/>
            <a:ext cx="3984362" cy="232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74" name="Google Shape;74;p16"/>
          <p:cNvSpPr txBox="1"/>
          <p:nvPr>
            <p:ph idx="1" type="body"/>
          </p:nvPr>
        </p:nvSpPr>
        <p:spPr>
          <a:xfrm>
            <a:off x="311700" y="799875"/>
            <a:ext cx="8520600" cy="4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Adam Jatwot et al. 2014. </a:t>
            </a:r>
            <a:endParaRPr/>
          </a:p>
          <a:p>
            <a:pPr indent="0" lvl="0" marL="0" rtl="0" algn="l">
              <a:spcBef>
                <a:spcPts val="1600"/>
              </a:spcBef>
              <a:spcAft>
                <a:spcPts val="0"/>
              </a:spcAft>
              <a:buClr>
                <a:schemeClr val="dk1"/>
              </a:buClr>
              <a:buSzPts val="1100"/>
              <a:buFont typeface="Arial"/>
              <a:buNone/>
            </a:pPr>
            <a:r>
              <a:rPr i="1" lang="en"/>
              <a:t>A Framework for Analyzing Semantic Change of Words across Time</a:t>
            </a:r>
            <a:endParaRPr i="1"/>
          </a:p>
          <a:p>
            <a:pPr indent="0" lvl="0" marL="0" rtl="0" algn="l">
              <a:spcBef>
                <a:spcPts val="1600"/>
              </a:spcBef>
              <a:spcAft>
                <a:spcPts val="0"/>
              </a:spcAft>
              <a:buClr>
                <a:schemeClr val="dk1"/>
              </a:buClr>
              <a:buSzPts val="1100"/>
              <a:buFont typeface="Arial"/>
              <a:buNone/>
            </a:pPr>
            <a:r>
              <a:rPr lang="en"/>
              <a:t>A visual analytics framework for discovering and visualizing lexical change at 3 different levels -- individual words, word pairs, sentiment orientation</a:t>
            </a:r>
            <a:endParaRPr/>
          </a:p>
          <a:p>
            <a:pPr indent="0" lvl="0" marL="0" rtl="0" algn="l">
              <a:spcBef>
                <a:spcPts val="1600"/>
              </a:spcBef>
              <a:spcAft>
                <a:spcPts val="0"/>
              </a:spcAft>
              <a:buClr>
                <a:schemeClr val="dk1"/>
              </a:buClr>
              <a:buSzPts val="1100"/>
              <a:buFont typeface="Arial"/>
              <a:buNone/>
            </a:pPr>
            <a:r>
              <a:rPr lang="en"/>
              <a:t>Data: Google Book 5-gram, COHA</a:t>
            </a:r>
            <a:endParaRPr/>
          </a:p>
          <a:p>
            <a:pPr indent="0" lvl="0" marL="0" rtl="0" algn="l">
              <a:spcBef>
                <a:spcPts val="1600"/>
              </a:spcBef>
              <a:spcAft>
                <a:spcPts val="0"/>
              </a:spcAft>
              <a:buClr>
                <a:schemeClr val="dk1"/>
              </a:buClr>
              <a:buSzPts val="1100"/>
              <a:buFont typeface="Arial"/>
              <a:buNone/>
            </a:pPr>
            <a:r>
              <a:rPr lang="en"/>
              <a:t>Word Representations:</a:t>
            </a:r>
            <a:endParaRPr/>
          </a:p>
          <a:p>
            <a:pPr indent="-342900" lvl="0" marL="457200" rtl="0" algn="l">
              <a:spcBef>
                <a:spcPts val="1600"/>
              </a:spcBef>
              <a:spcAft>
                <a:spcPts val="0"/>
              </a:spcAft>
              <a:buSzPts val="1800"/>
              <a:buAutoNum type="arabicParenR"/>
            </a:pPr>
            <a:r>
              <a:rPr lang="en"/>
              <a:t>Normal Word Representation</a:t>
            </a:r>
            <a:endParaRPr/>
          </a:p>
          <a:p>
            <a:pPr indent="-342900" lvl="0" marL="457200" rtl="0" algn="l">
              <a:spcBef>
                <a:spcPts val="0"/>
              </a:spcBef>
              <a:spcAft>
                <a:spcPts val="0"/>
              </a:spcAft>
              <a:buSzPts val="1800"/>
              <a:buAutoNum type="arabicParenR"/>
            </a:pPr>
            <a:r>
              <a:rPr lang="en"/>
              <a:t>Positional Word Representation</a:t>
            </a:r>
            <a:endParaRPr/>
          </a:p>
          <a:p>
            <a:pPr indent="-342900" lvl="0" marL="457200" rtl="0" algn="l">
              <a:spcBef>
                <a:spcPts val="0"/>
              </a:spcBef>
              <a:spcAft>
                <a:spcPts val="0"/>
              </a:spcAft>
              <a:buSzPts val="1800"/>
              <a:buAutoNum type="arabicParenR"/>
            </a:pPr>
            <a:r>
              <a:rPr lang="en"/>
              <a:t>Latent Semantic Analysis based Representation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516600"/>
            <a:ext cx="8520600" cy="4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Vivek Kulkarni et al, 2015</a:t>
            </a:r>
            <a:endParaRPr/>
          </a:p>
          <a:p>
            <a:pPr indent="0" lvl="0" marL="0" rtl="0" algn="l">
              <a:spcBef>
                <a:spcPts val="1600"/>
              </a:spcBef>
              <a:spcAft>
                <a:spcPts val="0"/>
              </a:spcAft>
              <a:buNone/>
            </a:pPr>
            <a:r>
              <a:rPr i="1" lang="en"/>
              <a:t>Statistically Significant Detection of Linguistic Change</a:t>
            </a:r>
            <a:endParaRPr i="1"/>
          </a:p>
          <a:p>
            <a:pPr indent="0" lvl="0" marL="0" rtl="0" algn="l">
              <a:spcBef>
                <a:spcPts val="1600"/>
              </a:spcBef>
              <a:spcAft>
                <a:spcPts val="0"/>
              </a:spcAft>
              <a:buNone/>
            </a:pPr>
            <a:r>
              <a:rPr lang="en"/>
              <a:t>Word Evolution Modeling: frequency, syntactic, distributional</a:t>
            </a:r>
            <a:endParaRPr/>
          </a:p>
          <a:p>
            <a:pPr indent="0" lvl="0" marL="0" rtl="0" algn="l">
              <a:spcBef>
                <a:spcPts val="1600"/>
              </a:spcBef>
              <a:spcAft>
                <a:spcPts val="0"/>
              </a:spcAft>
              <a:buNone/>
            </a:pPr>
            <a:r>
              <a:rPr lang="en"/>
              <a:t>Statistical Soundness: use change point detection in time series to assign significance of change scores to each word</a:t>
            </a:r>
            <a:endParaRPr/>
          </a:p>
          <a:p>
            <a:pPr indent="0" lvl="0" marL="0" rtl="0" algn="l">
              <a:spcBef>
                <a:spcPts val="1600"/>
              </a:spcBef>
              <a:spcAft>
                <a:spcPts val="0"/>
              </a:spcAft>
              <a:buNone/>
            </a:pPr>
            <a:r>
              <a:rPr lang="en"/>
              <a:t>Cross-Domain Analysis: books, tweets and online reviews</a:t>
            </a:r>
            <a:endParaRPr/>
          </a:p>
          <a:p>
            <a:pPr indent="0" lvl="0" marL="0" rtl="0" algn="l">
              <a:spcBef>
                <a:spcPts val="1600"/>
              </a:spcBef>
              <a:spcAft>
                <a:spcPts val="0"/>
              </a:spcAft>
              <a:buNone/>
            </a:pPr>
            <a:r>
              <a:rPr lang="en"/>
              <a:t>Data: Google Book N-gram, Tweets, Amazon reviews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94350"/>
            <a:ext cx="8520600" cy="43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 Hamilton et al. 2016</a:t>
            </a:r>
            <a:endParaRPr/>
          </a:p>
          <a:p>
            <a:pPr indent="0" lvl="0" marL="0" rtl="0" algn="l">
              <a:spcBef>
                <a:spcPts val="1600"/>
              </a:spcBef>
              <a:spcAft>
                <a:spcPts val="0"/>
              </a:spcAft>
              <a:buNone/>
            </a:pPr>
            <a:r>
              <a:rPr i="1" lang="en"/>
              <a:t>Diachronic Word Embeddings Reveal Statistical Law of Semantic Change</a:t>
            </a:r>
            <a:endParaRPr i="1"/>
          </a:p>
          <a:p>
            <a:pPr indent="0" lvl="0" marL="0" rtl="0" algn="l">
              <a:spcBef>
                <a:spcPts val="1600"/>
              </a:spcBef>
              <a:spcAft>
                <a:spcPts val="0"/>
              </a:spcAft>
              <a:buNone/>
            </a:pPr>
            <a:r>
              <a:rPr lang="en"/>
              <a:t>Developed a robust methodology for quantifying semantic change by evaluating word embeddings (PPMI, SVD, word2vec) against known historical changes.</a:t>
            </a:r>
            <a:endParaRPr/>
          </a:p>
          <a:p>
            <a:pPr indent="0" lvl="0" marL="0" rtl="0" algn="l">
              <a:spcBef>
                <a:spcPts val="1600"/>
              </a:spcBef>
              <a:spcAft>
                <a:spcPts val="0"/>
              </a:spcAft>
              <a:buNone/>
            </a:pPr>
            <a:r>
              <a:rPr lang="en"/>
              <a:t>Data: 6 historical corpora spanning 4 languages and 2 centuries.</a:t>
            </a:r>
            <a:endParaRPr/>
          </a:p>
          <a:p>
            <a:pPr indent="0" lvl="0" marL="0" rtl="0" algn="l">
              <a:spcBef>
                <a:spcPts val="1600"/>
              </a:spcBef>
              <a:spcAft>
                <a:spcPts val="0"/>
              </a:spcAft>
              <a:buNone/>
            </a:pPr>
            <a:r>
              <a:rPr lang="en"/>
              <a:t>Two quantitative laws of semantic change:</a:t>
            </a:r>
            <a:endParaRPr/>
          </a:p>
          <a:p>
            <a:pPr indent="0" lvl="0" marL="0" rtl="0" algn="l">
              <a:spcBef>
                <a:spcPts val="1600"/>
              </a:spcBef>
              <a:spcAft>
                <a:spcPts val="0"/>
              </a:spcAft>
              <a:buNone/>
            </a:pPr>
            <a:r>
              <a:rPr lang="en"/>
              <a:t>1) the law of conformity- frequent words change more slowly</a:t>
            </a:r>
            <a:endParaRPr/>
          </a:p>
          <a:p>
            <a:pPr indent="0" lvl="0" marL="0" rtl="0" algn="l">
              <a:spcBef>
                <a:spcPts val="1600"/>
              </a:spcBef>
              <a:spcAft>
                <a:spcPts val="1600"/>
              </a:spcAft>
              <a:buNone/>
            </a:pPr>
            <a:r>
              <a:rPr lang="en"/>
              <a:t>2) the law of innovation - polysemous words change more quickly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0" name="Google Shape;90;p19"/>
          <p:cNvSpPr txBox="1"/>
          <p:nvPr>
            <p:ph idx="1" type="body"/>
          </p:nvPr>
        </p:nvSpPr>
        <p:spPr>
          <a:xfrm>
            <a:off x="311700" y="863550"/>
            <a:ext cx="8520600" cy="3416400"/>
          </a:xfrm>
          <a:prstGeom prst="rect">
            <a:avLst/>
          </a:prstGeom>
          <a:noFill/>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English Literature from Gutenberg Project</a:t>
            </a:r>
            <a:endParaRPr/>
          </a:p>
          <a:p>
            <a:pPr indent="-342900" lvl="1" marL="914400" rtl="0" algn="l">
              <a:lnSpc>
                <a:spcPct val="150000"/>
              </a:lnSpc>
              <a:spcBef>
                <a:spcPts val="0"/>
              </a:spcBef>
              <a:spcAft>
                <a:spcPts val="0"/>
              </a:spcAft>
              <a:buSzPts val="1800"/>
              <a:buChar char="➢"/>
            </a:pPr>
            <a:r>
              <a:rPr lang="en" sz="1800"/>
              <a:t>17th Century 200 books (</a:t>
            </a:r>
            <a:r>
              <a:rPr lang="en" sz="1800"/>
              <a:t>5,741,155</a:t>
            </a:r>
            <a:r>
              <a:rPr lang="en" sz="1800"/>
              <a:t>)</a:t>
            </a:r>
            <a:endParaRPr sz="1800"/>
          </a:p>
          <a:p>
            <a:pPr indent="-342900" lvl="1" marL="914400" rtl="0" algn="l">
              <a:lnSpc>
                <a:spcPct val="150000"/>
              </a:lnSpc>
              <a:spcBef>
                <a:spcPts val="0"/>
              </a:spcBef>
              <a:spcAft>
                <a:spcPts val="0"/>
              </a:spcAft>
              <a:buSzPts val="1800"/>
              <a:buChar char="➢"/>
            </a:pPr>
            <a:r>
              <a:rPr lang="en" sz="1800"/>
              <a:t>19th Century 200 books (</a:t>
            </a:r>
            <a:r>
              <a:rPr lang="en" sz="1800"/>
              <a:t>141,422,786</a:t>
            </a:r>
            <a:r>
              <a:rPr lang="en" sz="1800"/>
              <a:t>)</a:t>
            </a:r>
            <a:endParaRPr sz="1800"/>
          </a:p>
          <a:p>
            <a:pPr indent="-342900" lvl="1" marL="914400" rtl="0" algn="l">
              <a:lnSpc>
                <a:spcPct val="150000"/>
              </a:lnSpc>
              <a:spcBef>
                <a:spcPts val="0"/>
              </a:spcBef>
              <a:spcAft>
                <a:spcPts val="0"/>
              </a:spcAft>
              <a:buSzPts val="1800"/>
              <a:buChar char="➢"/>
            </a:pPr>
            <a:r>
              <a:rPr lang="en" sz="1800"/>
              <a:t>20th Century 200 books (till around 1970s) (</a:t>
            </a:r>
            <a:r>
              <a:rPr lang="en" sz="1800"/>
              <a:t>86,618,416</a:t>
            </a:r>
            <a:r>
              <a:rPr lang="en" sz="1800"/>
              <a:t>)</a:t>
            </a:r>
            <a:endParaRPr sz="1800"/>
          </a:p>
          <a:p>
            <a:pPr indent="-342900" lvl="0" marL="457200" rtl="0" algn="l">
              <a:lnSpc>
                <a:spcPct val="150000"/>
              </a:lnSpc>
              <a:spcBef>
                <a:spcPts val="0"/>
              </a:spcBef>
              <a:spcAft>
                <a:spcPts val="0"/>
              </a:spcAft>
              <a:buSzPts val="1800"/>
              <a:buChar char="❖"/>
            </a:pPr>
            <a:r>
              <a:rPr lang="en"/>
              <a:t>21st: </a:t>
            </a:r>
            <a:r>
              <a:rPr lang="en"/>
              <a:t>Google News Embeddings </a:t>
            </a:r>
            <a:endParaRPr/>
          </a:p>
          <a:p>
            <a:pPr indent="0" lvl="0" marL="0" rtl="0" algn="l">
              <a:lnSpc>
                <a:spcPct val="150000"/>
              </a:lnSpc>
              <a:spcBef>
                <a:spcPts val="1600"/>
              </a:spcBef>
              <a:spcAft>
                <a:spcPts val="0"/>
              </a:spcAft>
              <a:buNone/>
            </a:pPr>
            <a:r>
              <a:rPr lang="en"/>
              <a:t>Preprocessing: </a:t>
            </a:r>
            <a:endParaRPr/>
          </a:p>
          <a:p>
            <a:pPr indent="-342900" lvl="0" marL="457200" rtl="0" algn="l">
              <a:lnSpc>
                <a:spcPct val="150000"/>
              </a:lnSpc>
              <a:spcBef>
                <a:spcPts val="1600"/>
              </a:spcBef>
              <a:spcAft>
                <a:spcPts val="0"/>
              </a:spcAft>
              <a:buSzPts val="1800"/>
              <a:buChar char="❖"/>
            </a:pPr>
            <a:r>
              <a:rPr lang="en"/>
              <a:t>Convert all capital letters to lower-case</a:t>
            </a:r>
            <a:endParaRPr/>
          </a:p>
          <a:p>
            <a:pPr indent="-342900" lvl="0" marL="457200" rtl="0" algn="l">
              <a:lnSpc>
                <a:spcPct val="150000"/>
              </a:lnSpc>
              <a:spcBef>
                <a:spcPts val="0"/>
              </a:spcBef>
              <a:spcAft>
                <a:spcPts val="0"/>
              </a:spcAft>
              <a:buSzPts val="1800"/>
              <a:buChar char="❖"/>
            </a:pPr>
            <a:r>
              <a:rPr lang="en"/>
              <a:t>Remove all punctuations</a:t>
            </a:r>
            <a:endParaRPr/>
          </a:p>
          <a:p>
            <a:pPr indent="-342900" lvl="0" marL="457200" rtl="0" algn="l">
              <a:lnSpc>
                <a:spcPct val="150000"/>
              </a:lnSpc>
              <a:spcBef>
                <a:spcPts val="0"/>
              </a:spcBef>
              <a:spcAft>
                <a:spcPts val="0"/>
              </a:spcAft>
              <a:buSzPts val="1800"/>
              <a:buChar char="❖"/>
            </a:pPr>
            <a:r>
              <a:rPr lang="en"/>
              <a:t>Remove stopwords with NLTK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9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96" name="Google Shape;96;p20"/>
          <p:cNvSpPr txBox="1"/>
          <p:nvPr>
            <p:ph idx="1" type="body"/>
          </p:nvPr>
        </p:nvSpPr>
        <p:spPr>
          <a:xfrm>
            <a:off x="311700" y="1455650"/>
            <a:ext cx="8520600" cy="2597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Word-embeddings (word2vec) for words in each time period</a:t>
            </a:r>
            <a:endParaRPr/>
          </a:p>
          <a:p>
            <a:pPr indent="-342900" lvl="0" marL="457200" rtl="0" algn="l">
              <a:lnSpc>
                <a:spcPct val="150000"/>
              </a:lnSpc>
              <a:spcBef>
                <a:spcPts val="0"/>
              </a:spcBef>
              <a:spcAft>
                <a:spcPts val="0"/>
              </a:spcAft>
              <a:buSzPts val="1800"/>
              <a:buChar char="-"/>
            </a:pPr>
            <a:r>
              <a:rPr lang="en"/>
              <a:t>Default setting, bigram detection </a:t>
            </a:r>
            <a:endParaRPr/>
          </a:p>
          <a:p>
            <a:pPr indent="-342900" lvl="0" marL="457200" rtl="0" algn="l">
              <a:lnSpc>
                <a:spcPct val="150000"/>
              </a:lnSpc>
              <a:spcBef>
                <a:spcPts val="0"/>
              </a:spcBef>
              <a:spcAft>
                <a:spcPts val="0"/>
              </a:spcAft>
              <a:buSzPts val="1800"/>
              <a:buChar char="-"/>
            </a:pPr>
            <a:r>
              <a:rPr lang="en"/>
              <a:t>Analogy test</a:t>
            </a:r>
            <a:endParaRPr/>
          </a:p>
          <a:p>
            <a:pPr indent="-342900" lvl="0" marL="457200" rtl="0" algn="l">
              <a:lnSpc>
                <a:spcPct val="150000"/>
              </a:lnSpc>
              <a:spcBef>
                <a:spcPts val="0"/>
              </a:spcBef>
              <a:spcAft>
                <a:spcPts val="0"/>
              </a:spcAft>
              <a:buSzPts val="1800"/>
              <a:buChar char="-"/>
            </a:pPr>
            <a:r>
              <a:rPr lang="en"/>
              <a:t>ex) “King - Man + Woman = Queen”</a:t>
            </a:r>
            <a:endParaRPr/>
          </a:p>
          <a:p>
            <a:pPr indent="-342900" lvl="0" marL="457200" rtl="0" algn="l">
              <a:lnSpc>
                <a:spcPct val="150000"/>
              </a:lnSpc>
              <a:spcBef>
                <a:spcPts val="0"/>
              </a:spcBef>
              <a:spcAft>
                <a:spcPts val="0"/>
              </a:spcAft>
              <a:buSzPts val="1800"/>
              <a:buChar char="❖"/>
            </a:pPr>
            <a:r>
              <a:rPr lang="en"/>
              <a:t>Measure distance between words with cosine similarity</a:t>
            </a:r>
            <a:endParaRPr/>
          </a:p>
          <a:p>
            <a:pPr indent="-342900" lvl="0" marL="457200" rtl="0" algn="l">
              <a:lnSpc>
                <a:spcPct val="150000"/>
              </a:lnSpc>
              <a:spcBef>
                <a:spcPts val="0"/>
              </a:spcBef>
              <a:spcAft>
                <a:spcPts val="0"/>
              </a:spcAft>
              <a:buSzPts val="1800"/>
              <a:buChar char="-"/>
            </a:pPr>
            <a:r>
              <a:rPr lang="en"/>
              <a:t>Find out similar meaning words</a:t>
            </a:r>
            <a:endParaRPr/>
          </a:p>
          <a:p>
            <a:pPr indent="-342900" lvl="0" marL="457200" rtl="0" algn="l">
              <a:lnSpc>
                <a:spcPct val="150000"/>
              </a:lnSpc>
              <a:spcBef>
                <a:spcPts val="0"/>
              </a:spcBef>
              <a:spcAft>
                <a:spcPts val="0"/>
              </a:spcAft>
              <a:buSzPts val="1800"/>
              <a:buChar char="-"/>
            </a:pPr>
            <a:r>
              <a:rPr lang="en"/>
              <a:t>Figure out semantic change among different time periods</a:t>
            </a:r>
            <a:endParaRPr/>
          </a:p>
          <a:p>
            <a:pPr indent="0" lvl="0" marL="0" rtl="0" algn="l">
              <a:lnSpc>
                <a:spcPct val="150000"/>
              </a:lnSpc>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02" name="Google Shape;102;p21"/>
          <p:cNvSpPr txBox="1"/>
          <p:nvPr>
            <p:ph idx="1" type="body"/>
          </p:nvPr>
        </p:nvSpPr>
        <p:spPr>
          <a:xfrm>
            <a:off x="311700" y="1884950"/>
            <a:ext cx="8520600" cy="193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Build a word list in which all words show up in both periods </a:t>
            </a:r>
            <a:endParaRPr/>
          </a:p>
          <a:p>
            <a:pPr indent="-342900" lvl="0" marL="457200" rtl="0" algn="l">
              <a:lnSpc>
                <a:spcPct val="150000"/>
              </a:lnSpc>
              <a:spcBef>
                <a:spcPts val="0"/>
              </a:spcBef>
              <a:spcAft>
                <a:spcPts val="0"/>
              </a:spcAft>
              <a:buSzPts val="1800"/>
              <a:buChar char="-"/>
            </a:pPr>
            <a:r>
              <a:rPr lang="en"/>
              <a:t>17th vs 20th, 19th vs 20th</a:t>
            </a:r>
            <a:endParaRPr/>
          </a:p>
          <a:p>
            <a:pPr indent="-342900" lvl="0" marL="457200" rtl="0" algn="l">
              <a:lnSpc>
                <a:spcPct val="150000"/>
              </a:lnSpc>
              <a:spcBef>
                <a:spcPts val="0"/>
              </a:spcBef>
              <a:spcAft>
                <a:spcPts val="0"/>
              </a:spcAft>
              <a:buSzPts val="1800"/>
              <a:buChar char="-"/>
            </a:pPr>
            <a:r>
              <a:rPr lang="en"/>
              <a:t>Make vocab containing words appeared in both time perionds</a:t>
            </a:r>
            <a:endParaRPr/>
          </a:p>
          <a:p>
            <a:pPr indent="-342900" lvl="0" marL="457200" rtl="0" algn="l">
              <a:lnSpc>
                <a:spcPct val="150000"/>
              </a:lnSpc>
              <a:spcBef>
                <a:spcPts val="0"/>
              </a:spcBef>
              <a:spcAft>
                <a:spcPts val="0"/>
              </a:spcAft>
              <a:buSzPts val="1800"/>
              <a:buChar char="❖"/>
            </a:pPr>
            <a:r>
              <a:rPr lang="en"/>
              <a:t>Randomly sample 1,000 words from the word list</a:t>
            </a:r>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