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3"/>
  </p:sldMasterIdLst>
  <p:notesMasterIdLst>
    <p:notesMasterId r:id="rId35"/>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Lato" panose="020F0502020204030203" pitchFamily="34" charset="0"/>
      <p:regular r:id="rId36"/>
      <p:bold r:id="rId37"/>
      <p:italic r:id="rId38"/>
      <p:boldItalic r:id="rId39"/>
    </p:embeddedFont>
    <p:embeddedFont>
      <p:font typeface="Playfair Display" panose="000005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420"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4.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9489a6a2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59489a6a2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9489a6a2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59489a6a2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9489a6a2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9489a6a2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9489a6a2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9489a6a2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59489a6a2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59489a6a2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9489a6a2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9489a6a2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9489a6a24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9489a6a24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9489a6a2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9489a6a2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9489a6a24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9489a6a24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9489a6a24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9489a6a24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9489a6a2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9489a6a2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9489a6a2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59489a6a2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9489a6a24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9489a6a2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59489a6a24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59489a6a24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5977a629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5977a629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977a6294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977a6294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5977a6294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5977a6294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977a6294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977a6294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977a6294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977a6294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977a6294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977a6294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5977a6294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5977a6294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5977a6294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5977a6294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9489a6a2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9489a6a2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9489a6a24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9489a6a24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9489a6a24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9489a6a2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9489a6a24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59489a6a24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9489a6a2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59489a6a2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9489a6a2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9489a6a2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9489a6a2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9489a6a2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9489a6a24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9489a6a2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9489a6a2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9489a6a2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69" name="Google Shape;69;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2100">
                <a:solidFill>
                  <a:srgbClr val="000000"/>
                </a:solidFill>
                <a:latin typeface="Times New Roman"/>
                <a:ea typeface="Times New Roman"/>
                <a:cs typeface="Times New Roman"/>
                <a:sym typeface="Times New Roman"/>
              </a:rPr>
              <a:t>Inefficient organization and management of household items can lead to inconvenience and wastage of resources. Traditional drawers lack intelligence and fail to provide timely reminders or monitor item quantities. There is a need for an innovative approach to household automation and organization that addresses these challenges. The aim of this project is to develop smart drawers equipped with reminder systems and weight sensing technologies to improve convenience, optimize inventory management, and enhance overall household automation. By integrating smart features into drawers, we seek to enhance user experience, reduce wastage, and streamline everyday tasks.</a:t>
            </a:r>
            <a:endParaRPr sz="2100" i="1">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using Arduino</a:t>
            </a:r>
            <a:endParaRP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For this experiment, we use a ketchup bottle to test if the Smart Drawer can detect it’s weight. The thresholds in the code had to be adjusted in order for the weight to be correctly detected by the sensor. In order for the weight of the ketchup bottle to be detected by the sensor, we put erasers at the bottom of the box, where the sensor is, and put a cardboard square on top of the erasers (like a false bottom). We place the ketchup bottle on the top of the ‘false bottom’.</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When the sensor detects a weight below the mentioned threshold, a message appears on the Serial Monitor “Put Box 0 Back”, and after a time delay, “Restock Box 0”. When the sensor detects a weight above the mentioned threshold, a message appears on the Serial Monitor “Box 0 Restored”.</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OUTPUT</a:t>
            </a:r>
            <a:endParaRPr/>
          </a:p>
        </p:txBody>
      </p:sp>
      <p:sp>
        <p:nvSpPr>
          <p:cNvPr id="133" name="Google Shape;133;p24"/>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of arduino IDE</a:t>
            </a:r>
            <a:endParaRPr/>
          </a:p>
        </p:txBody>
      </p:sp>
      <p:sp>
        <p:nvSpPr>
          <p:cNvPr id="134" name="Google Shape;134;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35" name="Google Shape;135;p24"/>
          <p:cNvPicPr preferRelativeResize="0"/>
          <p:nvPr/>
        </p:nvPicPr>
        <p:blipFill>
          <a:blip r:embed="rId3">
            <a:alphaModFix/>
          </a:blip>
          <a:stretch>
            <a:fillRect/>
          </a:stretch>
        </p:blipFill>
        <p:spPr>
          <a:xfrm>
            <a:off x="4572000" y="0"/>
            <a:ext cx="4571999" cy="5357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EXECUTION</a:t>
            </a:r>
            <a:endParaRPr/>
          </a:p>
          <a:p>
            <a:pPr marL="0" lvl="0" indent="0" algn="ctr" rtl="0">
              <a:spcBef>
                <a:spcPts val="0"/>
              </a:spcBef>
              <a:spcAft>
                <a:spcPts val="0"/>
              </a:spcAft>
              <a:buNone/>
            </a:pPr>
            <a:r>
              <a:rPr lang="en" sz="1200" b="1" i="1"/>
              <a:t>node-red</a:t>
            </a:r>
            <a:endParaRPr sz="1200" b="1"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Block/Circuit Diagram</a:t>
            </a:r>
            <a:endParaRPr/>
          </a:p>
        </p:txBody>
      </p:sp>
      <p:sp>
        <p:nvSpPr>
          <p:cNvPr id="146" name="Google Shape;14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7" name="Google Shape;147;p26"/>
          <p:cNvPicPr preferRelativeResize="0"/>
          <p:nvPr/>
        </p:nvPicPr>
        <p:blipFill>
          <a:blip r:embed="rId3">
            <a:alphaModFix/>
          </a:blip>
          <a:stretch>
            <a:fillRect/>
          </a:stretch>
        </p:blipFill>
        <p:spPr>
          <a:xfrm>
            <a:off x="1177450" y="1189052"/>
            <a:ext cx="6695450" cy="376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Serial Node</a:t>
            </a:r>
            <a:endParaRPr/>
          </a:p>
        </p:txBody>
      </p:sp>
      <p:sp>
        <p:nvSpPr>
          <p:cNvPr id="153" name="Google Shape;153;p27"/>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54" name="Google Shape;154;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55" name="Google Shape;155;p27"/>
          <p:cNvPicPr preferRelativeResize="0"/>
          <p:nvPr/>
        </p:nvPicPr>
        <p:blipFill>
          <a:blip r:embed="rId3">
            <a:alphaModFix/>
          </a:blip>
          <a:stretch>
            <a:fillRect/>
          </a:stretch>
        </p:blipFill>
        <p:spPr>
          <a:xfrm>
            <a:off x="4572001" y="0"/>
            <a:ext cx="4632575" cy="5548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4731300" y="116160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1"/>
                </a:solidFill>
              </a:rPr>
              <a:t>Split Node</a:t>
            </a:r>
            <a:endParaRPr>
              <a:solidFill>
                <a:schemeClr val="lt1"/>
              </a:solidFill>
            </a:endParaRPr>
          </a:p>
        </p:txBody>
      </p:sp>
      <p:sp>
        <p:nvSpPr>
          <p:cNvPr id="161" name="Google Shape;161;p28"/>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2" name="Google Shape;162;p28"/>
          <p:cNvPicPr preferRelativeResize="0"/>
          <p:nvPr/>
        </p:nvPicPr>
        <p:blipFill>
          <a:blip r:embed="rId3">
            <a:alphaModFix/>
          </a:blip>
          <a:stretch>
            <a:fillRect/>
          </a:stretch>
        </p:blipFill>
        <p:spPr>
          <a:xfrm>
            <a:off x="32200" y="16225"/>
            <a:ext cx="4539800"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Function Node</a:t>
            </a:r>
            <a:endParaRPr/>
          </a:p>
        </p:txBody>
      </p:sp>
      <p:sp>
        <p:nvSpPr>
          <p:cNvPr id="168" name="Google Shape;168;p2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69" name="Google Shape;169;p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70" name="Google Shape;170;p29"/>
          <p:cNvPicPr preferRelativeResize="0"/>
          <p:nvPr/>
        </p:nvPicPr>
        <p:blipFill>
          <a:blip r:embed="rId3">
            <a:alphaModFix/>
          </a:blip>
          <a:stretch>
            <a:fillRect/>
          </a:stretch>
        </p:blipFill>
        <p:spPr>
          <a:xfrm>
            <a:off x="4234298" y="0"/>
            <a:ext cx="4909705"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5149175" y="1271025"/>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1"/>
                </a:solidFill>
              </a:rPr>
              <a:t>LED Node</a:t>
            </a:r>
            <a:endParaRPr>
              <a:solidFill>
                <a:schemeClr val="lt1"/>
              </a:solidFill>
            </a:endParaRPr>
          </a:p>
        </p:txBody>
      </p:sp>
      <p:sp>
        <p:nvSpPr>
          <p:cNvPr id="176" name="Google Shape;176;p30"/>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77" name="Google Shape;177;p30"/>
          <p:cNvSpPr txBox="1">
            <a:spLocks noGrp="1"/>
          </p:cNvSpPr>
          <p:nvPr>
            <p:ph type="body" idx="2"/>
          </p:nvPr>
        </p:nvSpPr>
        <p:spPr>
          <a:xfrm>
            <a:off x="5307000" y="44517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78" name="Google Shape;178;p30"/>
          <p:cNvPicPr preferRelativeResize="0"/>
          <p:nvPr/>
        </p:nvPicPr>
        <p:blipFill>
          <a:blip r:embed="rId3">
            <a:alphaModFix/>
          </a:blip>
          <a:stretch>
            <a:fillRect/>
          </a:stretch>
        </p:blipFill>
        <p:spPr>
          <a:xfrm>
            <a:off x="-133482" y="0"/>
            <a:ext cx="5717508"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Text Node</a:t>
            </a:r>
            <a:endParaRPr/>
          </a:p>
        </p:txBody>
      </p:sp>
      <p:sp>
        <p:nvSpPr>
          <p:cNvPr id="184" name="Google Shape;184;p31"/>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85" name="Google Shape;185;p3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86" name="Google Shape;186;p31"/>
          <p:cNvPicPr preferRelativeResize="0"/>
          <p:nvPr/>
        </p:nvPicPr>
        <p:blipFill>
          <a:blip r:embed="rId3">
            <a:alphaModFix/>
          </a:blip>
          <a:stretch>
            <a:fillRect/>
          </a:stretch>
        </p:blipFill>
        <p:spPr>
          <a:xfrm>
            <a:off x="4074943" y="0"/>
            <a:ext cx="5069064"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1</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3" name="Google Shape;193;p32"/>
          <p:cNvPicPr preferRelativeResize="0"/>
          <p:nvPr/>
        </p:nvPicPr>
        <p:blipFill>
          <a:blip r:embed="rId3">
            <a:alphaModFix/>
          </a:blip>
          <a:stretch>
            <a:fillRect/>
          </a:stretch>
        </p:blipFill>
        <p:spPr>
          <a:xfrm>
            <a:off x="1470025" y="1177425"/>
            <a:ext cx="6866299" cy="3862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Main Objectives</a:t>
            </a:r>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900">
                <a:solidFill>
                  <a:srgbClr val="000000"/>
                </a:solidFill>
                <a:latin typeface="Times New Roman"/>
                <a:ea typeface="Times New Roman"/>
                <a:cs typeface="Times New Roman"/>
                <a:sym typeface="Times New Roman"/>
              </a:rPr>
              <a:t>The main objectives of the project include:</a:t>
            </a:r>
            <a:endParaRPr sz="1900">
              <a:solidFill>
                <a:srgbClr val="000000"/>
              </a:solidFill>
              <a:latin typeface="Times New Roman"/>
              <a:ea typeface="Times New Roman"/>
              <a:cs typeface="Times New Roman"/>
              <a:sym typeface="Times New Roman"/>
            </a:endParaRPr>
          </a:p>
          <a:p>
            <a:pPr marL="457200" lvl="0" indent="-349250" algn="l" rtl="0">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Increasing home organization, Smart drawers help in keeping the drawer organized by sending a reminder to the user when the object is not put back in its place. This feature can also be turned off in case the items are not meant to be kept back in its place.</a:t>
            </a:r>
            <a:endParaRPr sz="1900">
              <a:solidFill>
                <a:srgbClr val="000000"/>
              </a:solidFill>
              <a:latin typeface="Times New Roman"/>
              <a:ea typeface="Times New Roman"/>
              <a:cs typeface="Times New Roman"/>
              <a:sym typeface="Times New Roman"/>
            </a:endParaRPr>
          </a:p>
          <a:p>
            <a:pPr marL="457200" lvl="0" indent="-349250" algn="l" rtl="0">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Restocking, Smart drawers update the users about the status of its containers based on its weight. The capacity of the container is derived based on predefined maximum weight and current weight, which is updated regularly and sent to the user. This makes it easier for the user to restock the containers.</a:t>
            </a:r>
            <a:endParaRPr sz="19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2</a:t>
            </a:r>
            <a:endParaRPr/>
          </a:p>
        </p:txBody>
      </p:sp>
      <p:sp>
        <p:nvSpPr>
          <p:cNvPr id="199" name="Google Shape;19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0" name="Google Shape;200;p33"/>
          <p:cNvPicPr preferRelativeResize="0"/>
          <p:nvPr/>
        </p:nvPicPr>
        <p:blipFill>
          <a:blip r:embed="rId3">
            <a:alphaModFix/>
          </a:blip>
          <a:stretch>
            <a:fillRect/>
          </a:stretch>
        </p:blipFill>
        <p:spPr>
          <a:xfrm>
            <a:off x="1225400" y="1017450"/>
            <a:ext cx="7095173" cy="39910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3</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7" name="Google Shape;207;p34"/>
          <p:cNvPicPr preferRelativeResize="0"/>
          <p:nvPr/>
        </p:nvPicPr>
        <p:blipFill>
          <a:blip r:embed="rId3">
            <a:alphaModFix/>
          </a:blip>
          <a:stretch>
            <a:fillRect/>
          </a:stretch>
        </p:blipFill>
        <p:spPr>
          <a:xfrm>
            <a:off x="1283650" y="951400"/>
            <a:ext cx="7266274" cy="40872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FINAL PROJECT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Project</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Apparatus used: 3 force sensors, 3 10k resistors and one Arduino Uno board</a:t>
            </a:r>
            <a:endParaRPr/>
          </a:p>
          <a:p>
            <a:pPr marL="0" lvl="0" indent="0" algn="l" rtl="0">
              <a:spcBef>
                <a:spcPts val="1200"/>
              </a:spcBef>
              <a:spcAft>
                <a:spcPts val="0"/>
              </a:spcAft>
              <a:buNone/>
            </a:pPr>
            <a:r>
              <a:rPr lang="en"/>
              <a:t>There are three compartments, in each compartment one force sensor is placed in. Along with the additional compartments/sensors, we have added a temperature sensor to sense the temperature of the environment of the Smart Drawer.</a:t>
            </a:r>
            <a:endParaRPr/>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Node-Red</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5" name="Google Shape;225;p37"/>
          <p:cNvPicPr preferRelativeResize="0"/>
          <p:nvPr/>
        </p:nvPicPr>
        <p:blipFill>
          <a:blip r:embed="rId3">
            <a:alphaModFix/>
          </a:blip>
          <a:stretch>
            <a:fillRect/>
          </a:stretch>
        </p:blipFill>
        <p:spPr>
          <a:xfrm>
            <a:off x="717250" y="1017450"/>
            <a:ext cx="7709503" cy="3819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231" name="Google Shape;231;p38"/>
          <p:cNvPicPr preferRelativeResize="0"/>
          <p:nvPr/>
        </p:nvPicPr>
        <p:blipFill>
          <a:blip r:embed="rId3">
            <a:alphaModFix/>
          </a:blip>
          <a:stretch>
            <a:fillRect/>
          </a:stretch>
        </p:blipFill>
        <p:spPr>
          <a:xfrm>
            <a:off x="211675" y="329500"/>
            <a:ext cx="8720650" cy="4484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237" name="Google Shape;237;p39"/>
          <p:cNvPicPr preferRelativeResize="0"/>
          <p:nvPr/>
        </p:nvPicPr>
        <p:blipFill>
          <a:blip r:embed="rId3">
            <a:alphaModFix/>
          </a:blip>
          <a:stretch>
            <a:fillRect/>
          </a:stretch>
        </p:blipFill>
        <p:spPr>
          <a:xfrm>
            <a:off x="125475" y="308475"/>
            <a:ext cx="8893051" cy="4526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243" name="Google Shape;243;p40"/>
          <p:cNvPicPr preferRelativeResize="0"/>
          <p:nvPr/>
        </p:nvPicPr>
        <p:blipFill>
          <a:blip r:embed="rId3">
            <a:alphaModFix/>
          </a:blip>
          <a:stretch>
            <a:fillRect/>
          </a:stretch>
        </p:blipFill>
        <p:spPr>
          <a:xfrm>
            <a:off x="264362" y="372075"/>
            <a:ext cx="8615276" cy="43993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1"/>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249" name="Google Shape;249;p41"/>
          <p:cNvPicPr preferRelativeResize="0"/>
          <p:nvPr/>
        </p:nvPicPr>
        <p:blipFill>
          <a:blip r:embed="rId3">
            <a:alphaModFix/>
          </a:blip>
          <a:stretch>
            <a:fillRect/>
          </a:stretch>
        </p:blipFill>
        <p:spPr>
          <a:xfrm>
            <a:off x="178150" y="336825"/>
            <a:ext cx="8787701" cy="44698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a:t>
            </a:r>
            <a:endParaRPr/>
          </a:p>
        </p:txBody>
      </p:sp>
      <p:sp>
        <p:nvSpPr>
          <p:cNvPr id="255" name="Google Shape;255;p42"/>
          <p:cNvSpPr txBox="1">
            <a:spLocks noGrp="1"/>
          </p:cNvSpPr>
          <p:nvPr>
            <p:ph type="body" idx="1"/>
          </p:nvPr>
        </p:nvSpPr>
        <p:spPr>
          <a:xfrm>
            <a:off x="311700" y="1017450"/>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700">
                <a:solidFill>
                  <a:srgbClr val="374151"/>
                </a:solidFill>
                <a:highlight>
                  <a:srgbClr val="FFFFFF"/>
                </a:highlight>
              </a:rPr>
              <a:t>By incorporating force sensors in each of its three compartments, the Smart Drawer can accurately detect the weight of containers placed inside. When a container reaches a weight above the predefined threshold value, the system notifies the user that the compartment is restocked, indicated by a green LED.</a:t>
            </a:r>
            <a:endParaRPr sz="1700">
              <a:solidFill>
                <a:srgbClr val="374151"/>
              </a:solidFill>
            </a:endParaRPr>
          </a:p>
          <a:p>
            <a:pPr marL="0" lvl="0" indent="0" algn="l" rtl="0">
              <a:lnSpc>
                <a:spcPct val="95000"/>
              </a:lnSpc>
              <a:spcBef>
                <a:spcPts val="1200"/>
              </a:spcBef>
              <a:spcAft>
                <a:spcPts val="0"/>
              </a:spcAft>
              <a:buNone/>
            </a:pPr>
            <a:r>
              <a:rPr lang="en" sz="1700">
                <a:solidFill>
                  <a:srgbClr val="374151"/>
                </a:solidFill>
                <a:highlight>
                  <a:srgbClr val="FFFFFF"/>
                </a:highlight>
              </a:rPr>
              <a:t>Conversely, if the weight of a container falls below the threshold value or if it is removed from the compartment, the force sensor detects this change and triggers a message to the user, prompting them to put the object back. In this scenario, the LED turns blue, indicating the need for restocking. If the container remains unattended for a certain time delay, the system intensifies the message to the user, urging them to restock. The LED color changes to red to signify the criticality of the situation.</a:t>
            </a:r>
            <a:endParaRPr sz="1700">
              <a:solidFill>
                <a:srgbClr val="374151"/>
              </a:solidFill>
            </a:endParaRPr>
          </a:p>
          <a:p>
            <a:pPr marL="0" lvl="0" indent="0" algn="l" rtl="0">
              <a:lnSpc>
                <a:spcPct val="95000"/>
              </a:lnSpc>
              <a:spcBef>
                <a:spcPts val="1200"/>
              </a:spcBef>
              <a:spcAft>
                <a:spcPts val="1200"/>
              </a:spcAft>
              <a:buNone/>
            </a:pPr>
            <a:r>
              <a:rPr lang="en" sz="1700">
                <a:solidFill>
                  <a:srgbClr val="374151"/>
                </a:solidFill>
                <a:highlight>
                  <a:srgbClr val="FFFFFF"/>
                </a:highlight>
              </a:rPr>
              <a:t>Additionally, the Smart Drawer also features a temperature recording function, allowing the user to monitor the environmental conditions in which the drawer is placed. This information can be valuable for storing temperature-sensitive items or ensuring appropriate storage conditions.</a:t>
            </a:r>
            <a:endParaRPr sz="1700">
              <a:solidFill>
                <a:srgbClr val="37415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Apparatus Required</a:t>
            </a:r>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Force Sensors</a:t>
            </a:r>
            <a:endParaRPr/>
          </a:p>
          <a:p>
            <a:pPr marL="457200" lvl="0" indent="-342900" algn="l" rtl="0">
              <a:spcBef>
                <a:spcPts val="0"/>
              </a:spcBef>
              <a:spcAft>
                <a:spcPts val="0"/>
              </a:spcAft>
              <a:buSzPts val="1800"/>
              <a:buChar char="●"/>
            </a:pPr>
            <a:r>
              <a:rPr lang="en"/>
              <a:t>Arduino Uno</a:t>
            </a:r>
            <a:endParaRPr/>
          </a:p>
          <a:p>
            <a:pPr marL="457200" lvl="0" indent="-342900" algn="l" rtl="0">
              <a:spcBef>
                <a:spcPts val="0"/>
              </a:spcBef>
              <a:spcAft>
                <a:spcPts val="0"/>
              </a:spcAft>
              <a:buSzPts val="1800"/>
              <a:buChar char="●"/>
            </a:pPr>
            <a:r>
              <a:rPr lang="en"/>
              <a:t>Makeshift “Drawer” (shoebox)</a:t>
            </a:r>
            <a:endParaRPr/>
          </a:p>
          <a:p>
            <a:pPr marL="457200" lvl="0" indent="-342900" algn="l" rtl="0">
              <a:spcBef>
                <a:spcPts val="0"/>
              </a:spcBef>
              <a:spcAft>
                <a:spcPts val="0"/>
              </a:spcAft>
              <a:buSzPts val="1800"/>
              <a:buChar char="●"/>
            </a:pPr>
            <a:r>
              <a:rPr lang="en"/>
              <a:t>10k ohm Resistors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61" name="Google Shape;26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374151"/>
                </a:solidFill>
              </a:rPr>
              <a:t>In conclusion, the Smart Drawer project offers a convenient and efficient solution for managing inventory and ensuring timely restocking. The Smart Drawer project combines the use of force sensors, LED indicators, and temperature monitoring to provide an efficient and user-friendly system for inventory management and organization. It helps users stay informed about the stock levels, promotes timely restocking, and ensures the preservation of temperature-sensitive items. This Smart Drawer also accounts for the time it would take for the user to use the container and keep it back. This time delay can be changed according to the preference of the user.  It can be personalised for different users and situations.</a:t>
            </a:r>
            <a:endParaRPr>
              <a:solidFill>
                <a:srgbClr val="37415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4"/>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Diagram</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a:blip r:embed="rId3">
            <a:alphaModFix/>
          </a:blip>
          <a:stretch>
            <a:fillRect/>
          </a:stretch>
        </p:blipFill>
        <p:spPr>
          <a:xfrm rot="-5400000">
            <a:off x="2931038" y="473188"/>
            <a:ext cx="3683049" cy="477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PROTOTYPE</a:t>
            </a:r>
            <a:endParaRPr/>
          </a:p>
          <a:p>
            <a:pPr marL="0" lvl="0" indent="0" algn="ctr" rtl="0">
              <a:spcBef>
                <a:spcPts val="0"/>
              </a:spcBef>
              <a:spcAft>
                <a:spcPts val="0"/>
              </a:spcAft>
              <a:buNone/>
            </a:pPr>
            <a:r>
              <a:rPr lang="en" sz="1500" b="1" i="1"/>
              <a:t>tinkercad</a:t>
            </a:r>
            <a:endParaRPr sz="1500" b="1" i="1"/>
          </a:p>
          <a:p>
            <a:pPr marL="0" lvl="0" indent="0" algn="l" rtl="0">
              <a:lnSpc>
                <a:spcPct val="115000"/>
              </a:lnSpc>
              <a:spcBef>
                <a:spcPts val="0"/>
              </a:spcBef>
              <a:spcAft>
                <a:spcPts val="0"/>
              </a:spcAft>
              <a:buNone/>
            </a:pPr>
            <a:r>
              <a:rPr lang="en" sz="1200" i="1">
                <a:latin typeface="Times New Roman"/>
                <a:ea typeface="Times New Roman"/>
                <a:cs typeface="Times New Roman"/>
                <a:sym typeface="Times New Roman"/>
              </a:rPr>
              <a:t>The process of creating the prototype was challenging, yet enjoyable. With prior knowledge to the working principle of Tinkercad, the circuit was made relatively easily. The hardest part was the implementation of force sensors in Tinkercad. Along with trying to understand how the force sensor worked, the coding had to be tweaked in order to convert the reading from newtons to grams. One obstacle that was overcome was the alerts given by the circuit. Initially, the alerts only occurred when the force was 0 newtons. However, by changing small parts of the code, we were able to send alerts when the force was above a specific value.</a:t>
            </a:r>
            <a:endParaRPr sz="1500" b="1"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91350"/>
            <a:ext cx="42603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a:t>
            </a:r>
            <a:endParaRPr/>
          </a:p>
        </p:txBody>
      </p:sp>
      <p:sp>
        <p:nvSpPr>
          <p:cNvPr id="99" name="Google Shape;99;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const int numSensors = 4;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const float threshold = 10.0;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const int reminderTime = 10;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unsigned long timer[numSensors];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bool isBoxPresent[numSensors];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void setup()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Serial.begin(9600);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for (int i = 0; i &lt; numSensors; i++)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pinMode(i, INPUT);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timer[i] = millis();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isBoxPresent[i] = true;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void loop()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for (int i = 0; i &lt; numSensors; i++)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float forceValue = analogRead(i) * 0.0228;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if (forceValue &lt; threshold &amp;&amp; isBoxPresent[i])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Serial.print("Restock Box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Serial.println(i);</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isBoxPresent[i] = false;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timer[i] = millis();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else if (forceValue &gt;= threshold &amp;&amp; !isBoxPresent[i])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Serial.print("Box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Serial.print(i);</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Serial.println(" Restocked");</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isBoxPresent[i] = true;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if (!isBoxPresent[i] &amp;&amp; millis() - timer[i] &gt;= reminderTime * 1000)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Serial.print("Put Box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Serial.print(i);</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Serial.println(" Back");</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timer[i] = millis();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  delay(100); </a:t>
            </a:r>
            <a:endParaRPr sz="58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440"/>
              <a:buNone/>
            </a:pPr>
            <a:r>
              <a:rPr lang="en" sz="580">
                <a:solidFill>
                  <a:srgbClr val="000000"/>
                </a:solidFill>
                <a:latin typeface="Times New Roman"/>
                <a:ea typeface="Times New Roman"/>
                <a:cs typeface="Times New Roman"/>
                <a:sym typeface="Times New Roman"/>
              </a:rPr>
              <a:t>}</a:t>
            </a:r>
            <a:endParaRPr sz="660"/>
          </a:p>
        </p:txBody>
      </p:sp>
      <p:sp>
        <p:nvSpPr>
          <p:cNvPr id="100" name="Google Shape;100;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1" name="Google Shape;101;p19"/>
          <p:cNvSpPr txBox="1"/>
          <p:nvPr/>
        </p:nvSpPr>
        <p:spPr>
          <a:xfrm>
            <a:off x="4789825" y="424000"/>
            <a:ext cx="3999900" cy="6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50" b="1">
                <a:solidFill>
                  <a:schemeClr val="dk1"/>
                </a:solidFill>
                <a:latin typeface="Playfair Display"/>
                <a:ea typeface="Playfair Display"/>
                <a:cs typeface="Playfair Display"/>
                <a:sym typeface="Playfair Display"/>
              </a:rPr>
              <a:t>Circuit Diagram</a:t>
            </a:r>
            <a:endParaRPr sz="2850" b="1">
              <a:solidFill>
                <a:schemeClr val="dk1"/>
              </a:solidFill>
              <a:latin typeface="Playfair Display"/>
              <a:ea typeface="Playfair Display"/>
              <a:cs typeface="Playfair Display"/>
              <a:sym typeface="Playfair Display"/>
            </a:endParaRPr>
          </a:p>
        </p:txBody>
      </p:sp>
      <p:pic>
        <p:nvPicPr>
          <p:cNvPr id="102" name="Google Shape;102;p19"/>
          <p:cNvPicPr preferRelativeResize="0"/>
          <p:nvPr/>
        </p:nvPicPr>
        <p:blipFill>
          <a:blip r:embed="rId3">
            <a:alphaModFix/>
          </a:blip>
          <a:stretch>
            <a:fillRect/>
          </a:stretch>
        </p:blipFill>
        <p:spPr>
          <a:xfrm>
            <a:off x="4624775" y="1017450"/>
            <a:ext cx="4351250" cy="382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OUTPUT</a:t>
            </a:r>
            <a:endParaRPr/>
          </a:p>
        </p:txBody>
      </p:sp>
      <p:sp>
        <p:nvSpPr>
          <p:cNvPr id="108" name="Google Shape;108;p20"/>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of prototype</a:t>
            </a:r>
            <a:endParaRPr/>
          </a:p>
        </p:txBody>
      </p:sp>
      <p:sp>
        <p:nvSpPr>
          <p:cNvPr id="109" name="Google Shape;109;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110" name="Google Shape;110;p20"/>
          <p:cNvPicPr preferRelativeResize="0"/>
          <p:nvPr/>
        </p:nvPicPr>
        <p:blipFill>
          <a:blip r:embed="rId3">
            <a:alphaModFix/>
          </a:blip>
          <a:stretch>
            <a:fillRect/>
          </a:stretch>
        </p:blipFill>
        <p:spPr>
          <a:xfrm>
            <a:off x="106650" y="199000"/>
            <a:ext cx="8930700" cy="465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EXECUTION</a:t>
            </a:r>
            <a:endParaRPr/>
          </a:p>
          <a:p>
            <a:pPr marL="0" lvl="0" indent="0" algn="ctr" rtl="0">
              <a:spcBef>
                <a:spcPts val="0"/>
              </a:spcBef>
              <a:spcAft>
                <a:spcPts val="0"/>
              </a:spcAft>
              <a:buNone/>
            </a:pPr>
            <a:r>
              <a:rPr lang="en" sz="1300" b="1" i="1"/>
              <a:t>arduino IDE</a:t>
            </a:r>
            <a:endParaRPr sz="1300" b="1" i="1"/>
          </a:p>
          <a:p>
            <a:pPr marL="0" lvl="0" indent="0" algn="ctr" rtl="0">
              <a:spcBef>
                <a:spcPts val="0"/>
              </a:spcBef>
              <a:spcAft>
                <a:spcPts val="0"/>
              </a:spcAft>
              <a:buNone/>
            </a:pPr>
            <a:endParaRPr sz="1300" b="1"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using Arduino</a:t>
            </a:r>
            <a:endParaRPr/>
          </a:p>
        </p:txBody>
      </p:sp>
      <p:sp>
        <p:nvSpPr>
          <p:cNvPr id="121" name="Google Shape;12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solidFill>
                  <a:srgbClr val="000000"/>
                </a:solidFill>
                <a:latin typeface="Times New Roman"/>
                <a:ea typeface="Times New Roman"/>
                <a:cs typeface="Times New Roman"/>
                <a:sym typeface="Times New Roman"/>
              </a:rPr>
              <a:t>PROCEDURE:</a:t>
            </a:r>
            <a:endParaRPr sz="2300">
              <a:solidFill>
                <a:srgbClr val="000000"/>
              </a:solidFill>
              <a:latin typeface="Times New Roman"/>
              <a:ea typeface="Times New Roman"/>
              <a:cs typeface="Times New Roman"/>
              <a:sym typeface="Times New Roman"/>
            </a:endParaRPr>
          </a:p>
          <a:p>
            <a:pPr marL="457200" lvl="0" indent="-374650" algn="l" rtl="0">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Create the circuit using a 10k ohm resistor and force sensor.</a:t>
            </a:r>
            <a:endParaRPr sz="2300">
              <a:solidFill>
                <a:srgbClr val="000000"/>
              </a:solidFill>
              <a:latin typeface="Times New Roman"/>
              <a:ea typeface="Times New Roman"/>
              <a:cs typeface="Times New Roman"/>
              <a:sym typeface="Times New Roman"/>
            </a:endParaRPr>
          </a:p>
          <a:p>
            <a:pPr marL="457200" lvl="0" indent="-374650" algn="l" rtl="0">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Connect this circuit to the computer.</a:t>
            </a:r>
            <a:endParaRPr sz="2300">
              <a:solidFill>
                <a:srgbClr val="000000"/>
              </a:solidFill>
              <a:latin typeface="Times New Roman"/>
              <a:ea typeface="Times New Roman"/>
              <a:cs typeface="Times New Roman"/>
              <a:sym typeface="Times New Roman"/>
            </a:endParaRPr>
          </a:p>
          <a:p>
            <a:pPr marL="457200" lvl="0" indent="-374650" algn="l" rtl="0">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Open Arduino IDE and write the code.</a:t>
            </a:r>
            <a:endParaRPr sz="2300">
              <a:solidFill>
                <a:srgbClr val="000000"/>
              </a:solidFill>
              <a:latin typeface="Times New Roman"/>
              <a:ea typeface="Times New Roman"/>
              <a:cs typeface="Times New Roman"/>
              <a:sym typeface="Times New Roman"/>
            </a:endParaRPr>
          </a:p>
          <a:p>
            <a:pPr marL="457200" lvl="0" indent="-374650" algn="l" rtl="0">
              <a:spcBef>
                <a:spcPts val="0"/>
              </a:spcBef>
              <a:spcAft>
                <a:spcPts val="0"/>
              </a:spcAft>
              <a:buClr>
                <a:srgbClr val="000000"/>
              </a:buClr>
              <a:buSzPts val="2300"/>
              <a:buFont typeface="Arial"/>
              <a:buAutoNum type="arabicPeriod"/>
            </a:pPr>
            <a:r>
              <a:rPr lang="en" sz="2300">
                <a:solidFill>
                  <a:srgbClr val="000000"/>
                </a:solidFill>
                <a:latin typeface="Times New Roman"/>
                <a:ea typeface="Times New Roman"/>
                <a:cs typeface="Times New Roman"/>
                <a:sym typeface="Times New Roman"/>
              </a:rPr>
              <a:t>Go to tools and select the correct port.</a:t>
            </a:r>
            <a:endParaRPr sz="2300">
              <a:solidFill>
                <a:srgbClr val="000000"/>
              </a:solidFill>
              <a:latin typeface="Times New Roman"/>
              <a:ea typeface="Times New Roman"/>
              <a:cs typeface="Times New Roman"/>
              <a:sym typeface="Times New Roman"/>
            </a:endParaRPr>
          </a:p>
          <a:p>
            <a:pPr marL="457200" lvl="0" indent="-374650" algn="l" rtl="0">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Verify and upload the code.</a:t>
            </a:r>
            <a:endParaRPr sz="2300">
              <a:solidFill>
                <a:srgbClr val="000000"/>
              </a:solidFill>
              <a:latin typeface="Times New Roman"/>
              <a:ea typeface="Times New Roman"/>
              <a:cs typeface="Times New Roman"/>
              <a:sym typeface="Times New Roman"/>
            </a:endParaRPr>
          </a:p>
          <a:p>
            <a:pPr marL="457200" lvl="0" indent="-374650" algn="l" rtl="0">
              <a:spcBef>
                <a:spcPts val="0"/>
              </a:spcBef>
              <a:spcAft>
                <a:spcPts val="0"/>
              </a:spcAft>
              <a:buClr>
                <a:srgbClr val="000000"/>
              </a:buClr>
              <a:buSzPts val="2300"/>
              <a:buFont typeface="Times New Roman"/>
              <a:buAutoNum type="arabicPeriod"/>
            </a:pPr>
            <a:r>
              <a:rPr lang="en" sz="2300">
                <a:solidFill>
                  <a:srgbClr val="000000"/>
                </a:solidFill>
                <a:latin typeface="Times New Roman"/>
                <a:ea typeface="Times New Roman"/>
                <a:cs typeface="Times New Roman"/>
                <a:sym typeface="Times New Roman"/>
              </a:rPr>
              <a:t>Observe the output in the Serial Monitor.</a:t>
            </a:r>
            <a:endParaRPr sz="2900"/>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2B939CDA65F74F94520E005005C59D" ma:contentTypeVersion="10" ma:contentTypeDescription="Create a new document." ma:contentTypeScope="" ma:versionID="f2150dd3b47000fef48654afe0b99146">
  <xsd:schema xmlns:xsd="http://www.w3.org/2001/XMLSchema" xmlns:xs="http://www.w3.org/2001/XMLSchema" xmlns:p="http://schemas.microsoft.com/office/2006/metadata/properties" xmlns:ns2="8b46fc4d-b7fe-4d07-aa1f-fbd37a465f1a" xmlns:ns3="8cc06cca-fd2e-4cb5-9c9a-6ded39fdc3b9" targetNamespace="http://schemas.microsoft.com/office/2006/metadata/properties" ma:root="true" ma:fieldsID="d4f3989c2bb98641479393783292c938" ns2:_="" ns3:_="">
    <xsd:import namespace="8b46fc4d-b7fe-4d07-aa1f-fbd37a465f1a"/>
    <xsd:import namespace="8cc06cca-fd2e-4cb5-9c9a-6ded39fdc3b9"/>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46fc4d-b7fe-4d07-aa1f-fbd37a465f1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c06cca-fd2e-4cb5-9c9a-6ded39fdc3b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00d7ec0-bf8c-4fdd-86f6-dcdb20cff4f2}" ma:internalName="TaxCatchAll" ma:showField="CatchAllData" ma:web="8cc06cca-fd2e-4cb5-9c9a-6ded39fdc3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0D1E0-CCC9-4D6F-A8FC-06B5C1F7EE1E}">
  <ds:schemaRefs>
    <ds:schemaRef ds:uri="http://schemas.microsoft.com/sharepoint/v3/contenttype/forms"/>
  </ds:schemaRefs>
</ds:datastoreItem>
</file>

<file path=customXml/itemProps2.xml><?xml version="1.0" encoding="utf-8"?>
<ds:datastoreItem xmlns:ds="http://schemas.openxmlformats.org/officeDocument/2006/customXml" ds:itemID="{4DF4BE0D-67A1-4EB3-941B-E0C56D15FB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46fc4d-b7fe-4d07-aa1f-fbd37a465f1a"/>
    <ds:schemaRef ds:uri="8cc06cca-fd2e-4cb5-9c9a-6ded39fdc3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1265</Words>
  <Application>Microsoft Office PowerPoint</Application>
  <PresentationFormat>On-screen Show (16:9)</PresentationFormat>
  <Paragraphs>101</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Times New Roman</vt:lpstr>
      <vt:lpstr>Playfair Display</vt:lpstr>
      <vt:lpstr>Arial</vt:lpstr>
      <vt:lpstr>Lato</vt:lpstr>
      <vt:lpstr>Coral</vt:lpstr>
      <vt:lpstr>Problem Statement</vt:lpstr>
      <vt:lpstr>Main Objectives</vt:lpstr>
      <vt:lpstr>Apparatus Required</vt:lpstr>
      <vt:lpstr>Block Diagram</vt:lpstr>
      <vt:lpstr>PROTOTYPE tinkercad The process of creating the prototype was challenging, yet enjoyable. With prior knowledge to the working principle of Tinkercad, the circuit was made relatively easily. The hardest part was the implementation of force sensors in Tinkercad. Along with trying to understand how the force sensor worked, the coding had to be tweaked in order to convert the reading from newtons to grams. One obstacle that was overcome was the alerts given by the circuit. Initially, the alerts only occurred when the force was 0 newtons. However, by changing small parts of the code, we were able to send alerts when the force was above a specific value.</vt:lpstr>
      <vt:lpstr>Code</vt:lpstr>
      <vt:lpstr>OUTPUT</vt:lpstr>
      <vt:lpstr>EXECUTION arduino IDE </vt:lpstr>
      <vt:lpstr>Executing using Arduino</vt:lpstr>
      <vt:lpstr>Executing using Arduino</vt:lpstr>
      <vt:lpstr>OUTPUT</vt:lpstr>
      <vt:lpstr>EXECUTION node-red</vt:lpstr>
      <vt:lpstr>Block/Circuit Diagram</vt:lpstr>
      <vt:lpstr>Serial Node</vt:lpstr>
      <vt:lpstr>Split Node</vt:lpstr>
      <vt:lpstr>Function Node</vt:lpstr>
      <vt:lpstr>LED Node</vt:lpstr>
      <vt:lpstr>Text Node</vt:lpstr>
      <vt:lpstr>Case 1</vt:lpstr>
      <vt:lpstr>Case 2</vt:lpstr>
      <vt:lpstr>Case 3</vt:lpstr>
      <vt:lpstr>FINAL PROJECT</vt:lpstr>
      <vt:lpstr>Final Project</vt:lpstr>
      <vt:lpstr>Node-Red</vt:lpstr>
      <vt:lpstr>PowerPoint Presentation</vt:lpstr>
      <vt:lpstr>PowerPoint Presentation</vt:lpstr>
      <vt:lpstr>PowerPoint Presentation</vt:lpstr>
      <vt:lpstr>PowerPoint Presentation</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Drawer</dc:title>
  <dc:creator>Himaja ⠀</dc:creator>
  <cp:lastModifiedBy>Himaja ⠀</cp:lastModifiedBy>
  <cp:revision>2</cp:revision>
  <dcterms:modified xsi:type="dcterms:W3CDTF">2024-04-18T03:20:04Z</dcterms:modified>
</cp:coreProperties>
</file>