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8" r:id="rId1"/>
  </p:sldMasterIdLst>
  <p:notesMasterIdLst>
    <p:notesMasterId r:id="rId3"/>
  </p:notes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ul Hines" initials="" lastIdx="7" clrIdx="0"/>
  <p:cmAuthor id="1" name="Elizabeth"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A02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vertBarState="minimized">
    <p:restoredLeft sz="15620"/>
    <p:restoredTop sz="96667" autoAdjust="0"/>
  </p:normalViewPr>
  <p:slideViewPr>
    <p:cSldViewPr snapToGrid="0" snapToObjects="1">
      <p:cViewPr varScale="1">
        <p:scale>
          <a:sx n="21" d="100"/>
          <a:sy n="21" d="100"/>
        </p:scale>
        <p:origin x="-1560" y="-10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4-21T13:27:34.424" idx="2">
    <p:pos x="5112" y="4822"/>
    <p:text>In this case "variable" is a better word than intermittant.</p:text>
  </p:cm>
  <p:cm authorId="0" dt="2014-04-21T13:28:37.352" idx="3">
    <p:pos x="5721" y="7474"/>
    <p:text>Let's say "frequency" rather than time.</p:text>
  </p:cm>
  <p:cm authorId="0" dt="2014-04-21T13:29:28.725" idx="4">
    <p:pos x="8389" y="16772"/>
    <p:text>Technically regulation is only the AGC part (although they interact).</p:text>
  </p:cm>
  <p:cm authorId="0" dt="2014-04-21T13:30:41.909" idx="5">
    <p:pos x="12068" y="14651"/>
    <p:text>Quantification of 
=&gt;
Quantifying
1 (shorter) word is better than 2 in technical writing. Always choose the simpler language, as long as you don't lose precision.</p:text>
  </p:cm>
  <p:cm authorId="0" dt="2014-04-21T13:31:21.792" idx="6">
    <p:pos x="21805" y="5326"/>
    <p:text>Remove "Points"  Data are already plural.</p:text>
  </p:cm>
  <p:cm authorId="0" dt="2014-04-21T13:31:55.798" idx="7">
    <p:pos x="19512" y="10552"/>
    <p:text>I would say "unverified statistical inference."</p:text>
  </p:cm>
  <p:cm authorId="0" dt="2014-04-21T13:26:51.139" idx="1">
    <p:pos x="10011" y="1348"/>
    <p:text>I'd say "Quantifying the Impact of Wind and Solar Power on Power Grid Performance"
(Stability has very narrow meanings in some circles, and for this audience is general, so sometimes better to use easier words; at least for the title).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1778E5-4E17-6D4A-B07A-7E8745B4FB3F}" type="datetimeFigureOut">
              <a:rPr lang="en-US" smtClean="0"/>
              <a:t>4/24/14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23690-72DC-A046-9C94-209AC04515E9}" type="slidenum">
              <a:rPr lang="en-US" smtClean="0"/>
              <a:t>‹#›</a:t>
            </a:fld>
            <a:endParaRPr lang="en-US"/>
          </a:p>
        </p:txBody>
      </p:sp>
    </p:spTree>
    <p:extLst>
      <p:ext uri="{BB962C8B-B14F-4D97-AF65-F5344CB8AC3E}">
        <p14:creationId xmlns:p14="http://schemas.microsoft.com/office/powerpoint/2010/main" val="3320107444"/>
      </p:ext>
    </p:extLst>
  </p:cSld>
  <p:clrMap bg1="lt1" tx1="dk1" bg2="lt2" tx2="dk2" accent1="accent1" accent2="accent2" accent3="accent3" accent4="accent4" accent5="accent5" accent6="accent6" hlink="hlink" folHlink="folHlink"/>
  <p:notesStyle>
    <a:lvl1pPr marL="0" algn="l" defTabSz="2194560" rtl="0" eaLnBrk="1" latinLnBrk="0" hangingPunct="1">
      <a:defRPr sz="5800" kern="1200">
        <a:solidFill>
          <a:schemeClr val="tx1"/>
        </a:solidFill>
        <a:latin typeface="+mn-lt"/>
        <a:ea typeface="+mn-ea"/>
        <a:cs typeface="+mn-cs"/>
      </a:defRPr>
    </a:lvl1pPr>
    <a:lvl2pPr marL="2194560" algn="l" defTabSz="2194560" rtl="0" eaLnBrk="1" latinLnBrk="0" hangingPunct="1">
      <a:defRPr sz="5800" kern="1200">
        <a:solidFill>
          <a:schemeClr val="tx1"/>
        </a:solidFill>
        <a:latin typeface="+mn-lt"/>
        <a:ea typeface="+mn-ea"/>
        <a:cs typeface="+mn-cs"/>
      </a:defRPr>
    </a:lvl2pPr>
    <a:lvl3pPr marL="4389120" algn="l" defTabSz="2194560" rtl="0" eaLnBrk="1" latinLnBrk="0" hangingPunct="1">
      <a:defRPr sz="5800" kern="1200">
        <a:solidFill>
          <a:schemeClr val="tx1"/>
        </a:solidFill>
        <a:latin typeface="+mn-lt"/>
        <a:ea typeface="+mn-ea"/>
        <a:cs typeface="+mn-cs"/>
      </a:defRPr>
    </a:lvl3pPr>
    <a:lvl4pPr marL="6583680" algn="l" defTabSz="2194560" rtl="0" eaLnBrk="1" latinLnBrk="0" hangingPunct="1">
      <a:defRPr sz="5800" kern="1200">
        <a:solidFill>
          <a:schemeClr val="tx1"/>
        </a:solidFill>
        <a:latin typeface="+mn-lt"/>
        <a:ea typeface="+mn-ea"/>
        <a:cs typeface="+mn-cs"/>
      </a:defRPr>
    </a:lvl4pPr>
    <a:lvl5pPr marL="8778240" algn="l" defTabSz="2194560" rtl="0" eaLnBrk="1" latinLnBrk="0" hangingPunct="1">
      <a:defRPr sz="5800" kern="1200">
        <a:solidFill>
          <a:schemeClr val="tx1"/>
        </a:solidFill>
        <a:latin typeface="+mn-lt"/>
        <a:ea typeface="+mn-ea"/>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a:t>
            </a:r>
          </a:p>
          <a:p>
            <a:r>
              <a:rPr lang="en-US" dirty="0" smtClean="0"/>
              <a:t>Make</a:t>
            </a:r>
            <a:r>
              <a:rPr lang="en-US" baseline="0" dirty="0" smtClean="0"/>
              <a:t> CPS1 one </a:t>
            </a:r>
            <a:r>
              <a:rPr lang="en-US" baseline="0" dirty="0" err="1" smtClean="0"/>
              <a:t>eqn</a:t>
            </a:r>
            <a:r>
              <a:rPr lang="en-US" baseline="0" dirty="0" smtClean="0"/>
              <a:t> and CPS2 1eqn?</a:t>
            </a:r>
          </a:p>
          <a:p>
            <a:r>
              <a:rPr lang="en-US" baseline="0" dirty="0" smtClean="0"/>
              <a:t>Numerical </a:t>
            </a:r>
            <a:r>
              <a:rPr lang="en-US" baseline="0" dirty="0" err="1" smtClean="0"/>
              <a:t>int</a:t>
            </a:r>
            <a:r>
              <a:rPr lang="en-US" baseline="0" dirty="0" smtClean="0"/>
              <a:t> figs?</a:t>
            </a:r>
          </a:p>
          <a:p>
            <a:r>
              <a:rPr lang="en-US" baseline="0" dirty="0" smtClean="0"/>
              <a:t>Find </a:t>
            </a:r>
            <a:r>
              <a:rPr lang="en-US" baseline="0" dirty="0" err="1" smtClean="0"/>
              <a:t>paul’s</a:t>
            </a:r>
            <a:r>
              <a:rPr lang="en-US" baseline="0" dirty="0" smtClean="0"/>
              <a:t> nice figure </a:t>
            </a:r>
            <a:r>
              <a:rPr lang="en-US" baseline="0" dirty="0" err="1" smtClean="0"/>
              <a:t>matlab</a:t>
            </a:r>
            <a:r>
              <a:rPr lang="en-US" baseline="0" dirty="0" smtClean="0"/>
              <a:t> function</a:t>
            </a:r>
          </a:p>
          <a:p>
            <a:endParaRPr lang="en-US" dirty="0"/>
          </a:p>
        </p:txBody>
      </p:sp>
      <p:sp>
        <p:nvSpPr>
          <p:cNvPr id="4" name="Slide Number Placeholder 3"/>
          <p:cNvSpPr>
            <a:spLocks noGrp="1"/>
          </p:cNvSpPr>
          <p:nvPr>
            <p:ph type="sldNum" sz="quarter" idx="10"/>
          </p:nvPr>
        </p:nvSpPr>
        <p:spPr/>
        <p:txBody>
          <a:bodyPr/>
          <a:lstStyle/>
          <a:p>
            <a:fld id="{B0623690-72DC-A046-9C94-209AC04515E9}" type="slidenum">
              <a:rPr lang="en-US" smtClean="0"/>
              <a:t>1</a:t>
            </a:fld>
            <a:endParaRPr lang="en-US"/>
          </a:p>
        </p:txBody>
      </p:sp>
    </p:spTree>
    <p:extLst>
      <p:ext uri="{BB962C8B-B14F-4D97-AF65-F5344CB8AC3E}">
        <p14:creationId xmlns:p14="http://schemas.microsoft.com/office/powerpoint/2010/main" val="3432886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438912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useBgFill="1">
        <p:nvSpPr>
          <p:cNvPr id="8" name="Rounded Rectangle 7"/>
          <p:cNvSpPr/>
          <p:nvPr/>
        </p:nvSpPr>
        <p:spPr>
          <a:xfrm>
            <a:off x="438912" y="487680"/>
            <a:ext cx="43013376"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4/24/14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1658114" y="14124490"/>
            <a:ext cx="34310069" cy="1182624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2" name="Rectangle 11"/>
          <p:cNvSpPr/>
          <p:nvPr/>
        </p:nvSpPr>
        <p:spPr>
          <a:xfrm>
            <a:off x="36348730" y="14134243"/>
            <a:ext cx="5713670" cy="11806733"/>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3" name="Rectangle 12"/>
          <p:cNvSpPr/>
          <p:nvPr/>
        </p:nvSpPr>
        <p:spPr>
          <a:xfrm>
            <a:off x="37021027" y="15055959"/>
            <a:ext cx="4369075" cy="9963302"/>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4" name="Rectangle 13"/>
          <p:cNvSpPr/>
          <p:nvPr/>
        </p:nvSpPr>
        <p:spPr>
          <a:xfrm>
            <a:off x="2138321" y="14666983"/>
            <a:ext cx="33349656" cy="10777723"/>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6" name="Slide Number Placeholder 5"/>
          <p:cNvSpPr>
            <a:spLocks noGrp="1"/>
          </p:cNvSpPr>
          <p:nvPr>
            <p:ph type="sldNum" sz="quarter" idx="12"/>
          </p:nvPr>
        </p:nvSpPr>
        <p:spPr>
          <a:xfrm>
            <a:off x="37376765" y="22201286"/>
            <a:ext cx="3657600" cy="2194560"/>
          </a:xfrm>
        </p:spPr>
        <p:txBody>
          <a:bodyPr/>
          <a:lstStyle>
            <a:lvl1pPr algn="ctr">
              <a:defRPr sz="13400">
                <a:solidFill>
                  <a:schemeClr val="accent1">
                    <a:lumMod val="50000"/>
                  </a:schemeClr>
                </a:solidFill>
              </a:defRPr>
            </a:lvl1pPr>
          </a:lstStyle>
          <a:p>
            <a:fld id="{2754ED01-E2A0-4C1E-8E21-014B99041579}" type="slidenum">
              <a:rPr lang="en-US" smtClean="0"/>
              <a:pPr/>
              <a:t>‹#›</a:t>
            </a:fld>
            <a:endParaRPr lang="en-US"/>
          </a:p>
        </p:txBody>
      </p:sp>
      <p:sp>
        <p:nvSpPr>
          <p:cNvPr id="11" name="Rectangle 10"/>
          <p:cNvSpPr/>
          <p:nvPr/>
        </p:nvSpPr>
        <p:spPr>
          <a:xfrm>
            <a:off x="2600746" y="21884527"/>
            <a:ext cx="32424797" cy="3188962"/>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0" name="Rectangle 9"/>
          <p:cNvSpPr/>
          <p:nvPr/>
        </p:nvSpPr>
        <p:spPr>
          <a:xfrm>
            <a:off x="2587061" y="15069312"/>
            <a:ext cx="32452166" cy="9973056"/>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Subtitle 2"/>
          <p:cNvSpPr>
            <a:spLocks noGrp="1"/>
          </p:cNvSpPr>
          <p:nvPr>
            <p:ph type="subTitle" idx="1"/>
          </p:nvPr>
        </p:nvSpPr>
        <p:spPr>
          <a:xfrm>
            <a:off x="3085464" y="22311360"/>
            <a:ext cx="31455360" cy="2194560"/>
          </a:xfrm>
        </p:spPr>
        <p:txBody>
          <a:bodyPr>
            <a:normAutofit/>
          </a:bodyPr>
          <a:lstStyle>
            <a:lvl1pPr marL="0" indent="0" algn="ctr">
              <a:buNone/>
              <a:defRPr sz="8600" cap="all" spc="1440" baseline="0">
                <a:solidFill>
                  <a:srgbClr val="FFFFFF"/>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2902584" y="15489761"/>
            <a:ext cx="31821120" cy="5852165"/>
          </a:xfrm>
        </p:spPr>
        <p:txBody>
          <a:bodyPr anchor="b" anchorCtr="0">
            <a:noAutofit/>
          </a:bodyPr>
          <a:lstStyle>
            <a:lvl1pPr>
              <a:defRPr sz="192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90233-0DD1-4A80-BB1E-9ADC3556DBB6}" type="datetimeFigureOut">
              <a:rPr lang="en-US" smtClean="0"/>
              <a:t>4/24/14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2936170" y="1097280"/>
            <a:ext cx="8924544" cy="29388643"/>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marL="0" algn="ctr" defTabSz="4389120" rtl="0" eaLnBrk="1" latinLnBrk="0" hangingPunct="1"/>
            <a:endParaRPr lang="en-US" sz="8600" kern="1200">
              <a:solidFill>
                <a:schemeClr val="lt1"/>
              </a:solidFill>
              <a:latin typeface="+mn-lt"/>
              <a:ea typeface="+mn-ea"/>
              <a:cs typeface="+mn-cs"/>
            </a:endParaRPr>
          </a:p>
        </p:txBody>
      </p:sp>
      <p:sp>
        <p:nvSpPr>
          <p:cNvPr id="8" name="Rectangle 7"/>
          <p:cNvSpPr/>
          <p:nvPr/>
        </p:nvSpPr>
        <p:spPr>
          <a:xfrm>
            <a:off x="33385082" y="1686765"/>
            <a:ext cx="8026728" cy="28209682"/>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Vertical Title 1"/>
          <p:cNvSpPr>
            <a:spLocks noGrp="1"/>
          </p:cNvSpPr>
          <p:nvPr>
            <p:ph type="title" orient="vert"/>
          </p:nvPr>
        </p:nvSpPr>
        <p:spPr>
          <a:xfrm>
            <a:off x="33833172" y="1898052"/>
            <a:ext cx="7130549" cy="2778710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94560" y="1828798"/>
            <a:ext cx="29626560" cy="27797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290233-0DD1-4A80-BB1E-9ADC3556DBB6}" type="datetimeFigureOut">
              <a:rPr lang="en-US" smtClean="0"/>
              <a:t>4/24/14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90233-0DD1-4A80-BB1E-9ADC3556DBB6}" type="datetimeFigureOut">
              <a:rPr lang="en-US" smtClean="0"/>
              <a:t>4/24/14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438912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useBgFill="1">
        <p:nvSpPr>
          <p:cNvPr id="8" name="Rounded Rectangle 7"/>
          <p:cNvSpPr/>
          <p:nvPr/>
        </p:nvSpPr>
        <p:spPr>
          <a:xfrm>
            <a:off x="438912" y="487680"/>
            <a:ext cx="43013376"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4" name="Date Placeholder 3"/>
          <p:cNvSpPr>
            <a:spLocks noGrp="1"/>
          </p:cNvSpPr>
          <p:nvPr>
            <p:ph type="dt" sz="half" idx="10"/>
          </p:nvPr>
        </p:nvSpPr>
        <p:spPr/>
        <p:txBody>
          <a:bodyPr/>
          <a:lstStyle/>
          <a:p>
            <a:fld id="{7B8AEBBE-F8B2-42CF-9895-E86A608384EB}" type="datetime1">
              <a:rPr lang="en-US" smtClean="0"/>
              <a:pPr/>
              <a:t>4/24/14</a:t>
            </a:fld>
            <a:endParaRPr lang="en-US"/>
          </a:p>
        </p:txBody>
      </p:sp>
      <p:sp>
        <p:nvSpPr>
          <p:cNvPr id="13" name="Rectangle 12"/>
          <p:cNvSpPr/>
          <p:nvPr/>
        </p:nvSpPr>
        <p:spPr>
          <a:xfrm>
            <a:off x="2169485" y="14142720"/>
            <a:ext cx="39672768" cy="1182624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6" name="Rectangle 15"/>
          <p:cNvSpPr/>
          <p:nvPr/>
        </p:nvSpPr>
        <p:spPr>
          <a:xfrm>
            <a:off x="2724749" y="14630403"/>
            <a:ext cx="38562240" cy="10777723"/>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2" name="Title 1"/>
          <p:cNvSpPr>
            <a:spLocks noGrp="1"/>
          </p:cNvSpPr>
          <p:nvPr>
            <p:ph type="title"/>
          </p:nvPr>
        </p:nvSpPr>
        <p:spPr>
          <a:xfrm>
            <a:off x="3534989" y="15361918"/>
            <a:ext cx="36941760" cy="6217925"/>
          </a:xfrm>
        </p:spPr>
        <p:txBody>
          <a:bodyPr anchor="b" anchorCtr="0">
            <a:noAutofit/>
          </a:bodyPr>
          <a:lstStyle>
            <a:lvl1pPr algn="ctr" defTabSz="4389120" rtl="0" eaLnBrk="1" latinLnBrk="0" hangingPunct="1">
              <a:spcBef>
                <a:spcPct val="0"/>
              </a:spcBef>
              <a:buNone/>
              <a:defRPr lang="en-US" sz="192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3242381" y="21799298"/>
            <a:ext cx="37526976" cy="3188962"/>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Text Placeholder 2"/>
          <p:cNvSpPr>
            <a:spLocks noGrp="1"/>
          </p:cNvSpPr>
          <p:nvPr>
            <p:ph type="body" idx="1"/>
          </p:nvPr>
        </p:nvSpPr>
        <p:spPr>
          <a:xfrm>
            <a:off x="3534989" y="22116051"/>
            <a:ext cx="36941760" cy="2514158"/>
          </a:xfrm>
        </p:spPr>
        <p:txBody>
          <a:bodyPr anchor="ctr">
            <a:normAutofit/>
          </a:bodyPr>
          <a:lstStyle>
            <a:lvl1pPr marL="0" indent="0" algn="ctr">
              <a:buNone/>
              <a:defRPr sz="9600" cap="all" spc="1200" baseline="0">
                <a:solidFill>
                  <a:srgbClr val="FFFFFF"/>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14" name="Rectangle 13"/>
          <p:cNvSpPr/>
          <p:nvPr/>
        </p:nvSpPr>
        <p:spPr>
          <a:xfrm>
            <a:off x="3243636" y="14996160"/>
            <a:ext cx="37524475" cy="9973056"/>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5414" y="1960188"/>
            <a:ext cx="39651226" cy="49892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045414" y="8251541"/>
            <a:ext cx="19385280" cy="2115555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311360" y="8251541"/>
            <a:ext cx="19385280" cy="2115555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290233-0DD1-4A80-BB1E-9ADC3556DBB6}" type="datetimeFigureOut">
              <a:rPr lang="en-US" smtClean="0"/>
              <a:t>4/24/14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45414" y="1960188"/>
            <a:ext cx="39651226" cy="4989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45415" y="8267702"/>
            <a:ext cx="19392902" cy="3070858"/>
          </a:xfrm>
        </p:spPr>
        <p:txBody>
          <a:bodyPr anchor="b">
            <a:noAutofit/>
          </a:bodyPr>
          <a:lstStyle>
            <a:lvl1pPr marL="0" indent="0" algn="ctr">
              <a:buNone/>
              <a:defRPr sz="106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045415" y="11704320"/>
            <a:ext cx="19392902" cy="17701258"/>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96122" y="8267702"/>
            <a:ext cx="19400520" cy="3070858"/>
          </a:xfrm>
        </p:spPr>
        <p:txBody>
          <a:bodyPr anchor="b">
            <a:noAutofit/>
          </a:bodyPr>
          <a:lstStyle>
            <a:lvl1pPr marL="0" indent="0" algn="ctr">
              <a:buNone/>
              <a:defRPr sz="106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1704320"/>
            <a:ext cx="19400520" cy="17701258"/>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290233-0DD1-4A80-BB1E-9ADC3556DBB6}" type="datetimeFigureOut">
              <a:rPr lang="en-US" smtClean="0"/>
              <a:t>4/24/14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290233-0DD1-4A80-BB1E-9ADC3556DBB6}" type="datetimeFigureOut">
              <a:rPr lang="en-US" smtClean="0"/>
              <a:t>4/24/14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438912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useBgFill="1">
        <p:nvSpPr>
          <p:cNvPr id="11" name="Rounded Rectangle 10"/>
          <p:cNvSpPr/>
          <p:nvPr/>
        </p:nvSpPr>
        <p:spPr>
          <a:xfrm>
            <a:off x="438912" y="487680"/>
            <a:ext cx="43013376"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Date Placeholder 1"/>
          <p:cNvSpPr>
            <a:spLocks noGrp="1"/>
          </p:cNvSpPr>
          <p:nvPr>
            <p:ph type="dt" sz="half" idx="10"/>
          </p:nvPr>
        </p:nvSpPr>
        <p:spPr/>
        <p:txBody>
          <a:bodyPr/>
          <a:lstStyle/>
          <a:p>
            <a:fld id="{7D290233-0DD1-4A80-BB1E-9ADC3556DBB6}" type="datetimeFigureOut">
              <a:rPr lang="en-US" smtClean="0"/>
              <a:t>4/24/14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438912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useBgFill="1">
        <p:nvSpPr>
          <p:cNvPr id="12" name="Rounded Rectangle 11"/>
          <p:cNvSpPr/>
          <p:nvPr/>
        </p:nvSpPr>
        <p:spPr>
          <a:xfrm>
            <a:off x="438912" y="487680"/>
            <a:ext cx="43013376"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Content Placeholder 2"/>
          <p:cNvSpPr>
            <a:spLocks noGrp="1"/>
          </p:cNvSpPr>
          <p:nvPr>
            <p:ph idx="1"/>
          </p:nvPr>
        </p:nvSpPr>
        <p:spPr>
          <a:xfrm>
            <a:off x="18653760" y="3291840"/>
            <a:ext cx="21945600" cy="25237450"/>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290233-0DD1-4A80-BB1E-9ADC3556DBB6}" type="datetimeFigureOut">
              <a:rPr lang="en-US" smtClean="0"/>
              <a:t>4/24/14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Rectangle 7"/>
          <p:cNvSpPr/>
          <p:nvPr/>
        </p:nvSpPr>
        <p:spPr>
          <a:xfrm>
            <a:off x="2688163" y="7227418"/>
            <a:ext cx="13039517" cy="16912742"/>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0" name="Rectangle 9"/>
          <p:cNvSpPr/>
          <p:nvPr/>
        </p:nvSpPr>
        <p:spPr>
          <a:xfrm>
            <a:off x="3248112" y="7883866"/>
            <a:ext cx="11919619" cy="15524774"/>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4" name="Text Placeholder 3"/>
          <p:cNvSpPr>
            <a:spLocks noGrp="1"/>
          </p:cNvSpPr>
          <p:nvPr>
            <p:ph type="body" sz="half" idx="2"/>
          </p:nvPr>
        </p:nvSpPr>
        <p:spPr>
          <a:xfrm>
            <a:off x="3691200" y="14264640"/>
            <a:ext cx="11033443" cy="8412480"/>
          </a:xfrm>
        </p:spPr>
        <p:txBody>
          <a:bodyPr/>
          <a:lstStyle>
            <a:lvl1pPr marL="0" indent="0">
              <a:spcBef>
                <a:spcPts val="1920"/>
              </a:spcBef>
              <a:buNone/>
              <a:defRPr sz="6700">
                <a:solidFill>
                  <a:schemeClr val="accent1">
                    <a:lumMod val="50000"/>
                  </a:schemeClr>
                </a:solidFill>
              </a:defRPr>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2" name="Title 1"/>
          <p:cNvSpPr>
            <a:spLocks noGrp="1"/>
          </p:cNvSpPr>
          <p:nvPr>
            <p:ph type="title"/>
          </p:nvPr>
        </p:nvSpPr>
        <p:spPr>
          <a:xfrm>
            <a:off x="3691200" y="8324698"/>
            <a:ext cx="11033443" cy="5719776"/>
          </a:xfrm>
        </p:spPr>
        <p:txBody>
          <a:bodyPr anchor="b">
            <a:normAutofit/>
          </a:bodyPr>
          <a:lstStyle>
            <a:lvl1pPr algn="l">
              <a:defRPr sz="96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438912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useBgFill="1">
        <p:nvSpPr>
          <p:cNvPr id="9" name="Rounded Rectangle 8"/>
          <p:cNvSpPr/>
          <p:nvPr/>
        </p:nvSpPr>
        <p:spPr>
          <a:xfrm>
            <a:off x="438912" y="487680"/>
            <a:ext cx="43013376"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Picture Placeholder 2"/>
          <p:cNvSpPr>
            <a:spLocks noGrp="1"/>
          </p:cNvSpPr>
          <p:nvPr>
            <p:ph type="pic" idx="1"/>
          </p:nvPr>
        </p:nvSpPr>
        <p:spPr>
          <a:xfrm>
            <a:off x="3291840" y="2982898"/>
            <a:ext cx="37307520" cy="20791507"/>
          </a:xfrm>
          <a:solidFill>
            <a:schemeClr val="bg2"/>
          </a:solidFill>
          <a:ln>
            <a:noFill/>
          </a:ln>
          <a:effectLst>
            <a:softEdge rad="12700"/>
          </a:effectLst>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fld id="{7D290233-0DD1-4A80-BB1E-9ADC3556DBB6}" type="datetimeFigureOut">
              <a:rPr lang="en-US" smtClean="0"/>
              <a:t>4/24/14</a:t>
            </a:fld>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0" name="Rectangle 9"/>
          <p:cNvSpPr/>
          <p:nvPr/>
        </p:nvSpPr>
        <p:spPr>
          <a:xfrm>
            <a:off x="3291840" y="23774400"/>
            <a:ext cx="37307520" cy="65836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2" name="Rectangle 11"/>
          <p:cNvSpPr/>
          <p:nvPr/>
        </p:nvSpPr>
        <p:spPr>
          <a:xfrm>
            <a:off x="3657598" y="24140160"/>
            <a:ext cx="36483672" cy="577403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4389120" y="27066240"/>
            <a:ext cx="35176867" cy="2168141"/>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1" name="Rectangle 10"/>
          <p:cNvSpPr/>
          <p:nvPr/>
        </p:nvSpPr>
        <p:spPr>
          <a:xfrm>
            <a:off x="2906827" y="24359616"/>
            <a:ext cx="38141453" cy="5266944"/>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4" name="Text Placeholder 3"/>
          <p:cNvSpPr>
            <a:spLocks noGrp="1"/>
          </p:cNvSpPr>
          <p:nvPr>
            <p:ph type="body" sz="half" idx="2"/>
          </p:nvPr>
        </p:nvSpPr>
        <p:spPr>
          <a:xfrm>
            <a:off x="4590187" y="27151471"/>
            <a:ext cx="34774733" cy="1928232"/>
          </a:xfrm>
        </p:spPr>
        <p:txBody>
          <a:bodyPr anchor="ctr">
            <a:normAutofit/>
          </a:bodyPr>
          <a:lstStyle>
            <a:lvl1pPr marL="0" indent="0" algn="ctr">
              <a:buNone/>
              <a:defRPr sz="7200" cap="all" spc="1200" baseline="0">
                <a:solidFill>
                  <a:srgbClr val="FFFFFF"/>
                </a:solidFill>
              </a:defRPr>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2" name="Title 1"/>
          <p:cNvSpPr>
            <a:spLocks noGrp="1"/>
          </p:cNvSpPr>
          <p:nvPr>
            <p:ph type="title"/>
          </p:nvPr>
        </p:nvSpPr>
        <p:spPr>
          <a:xfrm>
            <a:off x="4389120" y="24505923"/>
            <a:ext cx="35176867" cy="2510606"/>
          </a:xfrm>
        </p:spPr>
        <p:txBody>
          <a:bodyPr anchor="ctr" anchorCtr="0"/>
          <a:lstStyle>
            <a:lvl1pPr algn="ctr">
              <a:defRPr sz="96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438912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useBgFill="1">
        <p:nvSpPr>
          <p:cNvPr id="7" name="Rounded Rectangle 6"/>
          <p:cNvSpPr/>
          <p:nvPr/>
        </p:nvSpPr>
        <p:spPr>
          <a:xfrm>
            <a:off x="438912" y="487680"/>
            <a:ext cx="43013376"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Text Placeholder 2"/>
          <p:cNvSpPr>
            <a:spLocks noGrp="1"/>
          </p:cNvSpPr>
          <p:nvPr>
            <p:ph type="body" idx="1"/>
          </p:nvPr>
        </p:nvSpPr>
        <p:spPr>
          <a:xfrm>
            <a:off x="2194560" y="8412483"/>
            <a:ext cx="39502080" cy="2099310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2"/>
                </a:solidFill>
              </a:defRPr>
            </a:lvl1pPr>
          </a:lstStyle>
          <a:p>
            <a:fld id="{7D290233-0DD1-4A80-BB1E-9ADC3556DBB6}" type="datetimeFigureOut">
              <a:rPr lang="en-US" smtClean="0"/>
              <a:t>4/24/14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2"/>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2"/>
                </a:solidFill>
              </a:defRPr>
            </a:lvl1pPr>
          </a:lstStyle>
          <a:p>
            <a:fld id="{CFE4BAC9-6D41-4691-9299-18EF07EF0177}" type="slidenum">
              <a:rPr lang="en-US" smtClean="0"/>
              <a:t>‹#›</a:t>
            </a:fld>
            <a:endParaRPr lang="en-US"/>
          </a:p>
        </p:txBody>
      </p:sp>
      <p:sp>
        <p:nvSpPr>
          <p:cNvPr id="9" name="Rectangle 8"/>
          <p:cNvSpPr/>
          <p:nvPr/>
        </p:nvSpPr>
        <p:spPr>
          <a:xfrm>
            <a:off x="1316736" y="1335197"/>
            <a:ext cx="41257728" cy="6364224"/>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marL="0" algn="ctr" defTabSz="4389120" rtl="0" eaLnBrk="1" latinLnBrk="0" hangingPunct="1"/>
            <a:endParaRPr lang="en-US" sz="8600" kern="1200">
              <a:solidFill>
                <a:schemeClr val="lt1"/>
              </a:solidFill>
              <a:latin typeface="+mn-lt"/>
              <a:ea typeface="+mn-ea"/>
              <a:cs typeface="+mn-cs"/>
            </a:endParaRPr>
          </a:p>
        </p:txBody>
      </p:sp>
      <p:sp>
        <p:nvSpPr>
          <p:cNvPr id="10" name="Rectangle 9"/>
          <p:cNvSpPr/>
          <p:nvPr/>
        </p:nvSpPr>
        <p:spPr>
          <a:xfrm>
            <a:off x="1789742" y="1789740"/>
            <a:ext cx="40226496" cy="5369218"/>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Placeholder 1"/>
          <p:cNvSpPr>
            <a:spLocks noGrp="1"/>
          </p:cNvSpPr>
          <p:nvPr>
            <p:ph type="title"/>
          </p:nvPr>
        </p:nvSpPr>
        <p:spPr>
          <a:xfrm>
            <a:off x="2045414" y="1960188"/>
            <a:ext cx="39651226" cy="4989250"/>
          </a:xfrm>
          <a:prstGeom prst="rect">
            <a:avLst/>
          </a:prstGeom>
        </p:spPr>
        <p:txBody>
          <a:bodyPr vert="horz" lIns="438912" tIns="219456" rIns="438912" bIns="219456"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4319" r:id="rId1"/>
    <p:sldLayoutId id="2147484320" r:id="rId2"/>
    <p:sldLayoutId id="2147484321" r:id="rId3"/>
    <p:sldLayoutId id="2147484322" r:id="rId4"/>
    <p:sldLayoutId id="2147484323" r:id="rId5"/>
    <p:sldLayoutId id="2147484324" r:id="rId6"/>
    <p:sldLayoutId id="2147484325" r:id="rId7"/>
    <p:sldLayoutId id="2147484326" r:id="rId8"/>
    <p:sldLayoutId id="2147484327" r:id="rId9"/>
    <p:sldLayoutId id="2147484328" r:id="rId10"/>
    <p:sldLayoutId id="2147484329" r:id="rId11"/>
  </p:sldLayoutIdLst>
  <p:txStyles>
    <p:titleStyle>
      <a:lvl1pPr algn="ctr" defTabSz="4389120" rtl="0" eaLnBrk="1" latinLnBrk="0" hangingPunct="1">
        <a:spcBef>
          <a:spcPct val="0"/>
        </a:spcBef>
        <a:buNone/>
        <a:defRPr sz="16800" kern="1200" cap="all" baseline="0">
          <a:solidFill>
            <a:schemeClr val="accent1">
              <a:lumMod val="75000"/>
            </a:schemeClr>
          </a:solidFill>
          <a:latin typeface="+mj-lt"/>
          <a:ea typeface="+mj-ea"/>
          <a:cs typeface="+mj-cs"/>
        </a:defRPr>
      </a:lvl1pPr>
    </p:titleStyle>
    <p:bodyStyle>
      <a:lvl1pPr marL="1645920" indent="-1097280" algn="l" defTabSz="4389120" rtl="0" eaLnBrk="1" latinLnBrk="0" hangingPunct="1">
        <a:spcBef>
          <a:spcPct val="20000"/>
        </a:spcBef>
        <a:buClr>
          <a:schemeClr val="accent1"/>
        </a:buClr>
        <a:buFont typeface="Arial" pitchFamily="34" charset="0"/>
        <a:buChar char="•"/>
        <a:defRPr sz="11500" kern="1200">
          <a:solidFill>
            <a:schemeClr val="tx2"/>
          </a:solidFill>
          <a:latin typeface="+mn-lt"/>
          <a:ea typeface="+mn-ea"/>
          <a:cs typeface="+mn-cs"/>
        </a:defRPr>
      </a:lvl1pPr>
      <a:lvl2pPr marL="3072384" indent="-1097280" algn="l" defTabSz="4389120" rtl="0" eaLnBrk="1" latinLnBrk="0" hangingPunct="1">
        <a:spcBef>
          <a:spcPct val="20000"/>
        </a:spcBef>
        <a:buClr>
          <a:schemeClr val="accent2"/>
        </a:buClr>
        <a:buFont typeface="Arial" pitchFamily="34" charset="0"/>
        <a:buChar char="•"/>
        <a:defRPr sz="9600" kern="1200">
          <a:solidFill>
            <a:schemeClr val="tx2"/>
          </a:solidFill>
          <a:latin typeface="+mn-lt"/>
          <a:ea typeface="+mn-ea"/>
          <a:cs typeface="+mn-cs"/>
        </a:defRPr>
      </a:lvl2pPr>
      <a:lvl3pPr marL="4389120" indent="-1097280" algn="l" defTabSz="4389120" rtl="0" eaLnBrk="1" latinLnBrk="0" hangingPunct="1">
        <a:spcBef>
          <a:spcPct val="20000"/>
        </a:spcBef>
        <a:buClr>
          <a:schemeClr val="accent3"/>
        </a:buClr>
        <a:buFont typeface="Arial" pitchFamily="34" charset="0"/>
        <a:buChar char="•"/>
        <a:defRPr sz="8600" kern="1200">
          <a:solidFill>
            <a:schemeClr val="tx2"/>
          </a:solidFill>
          <a:latin typeface="+mn-lt"/>
          <a:ea typeface="+mn-ea"/>
          <a:cs typeface="+mn-cs"/>
        </a:defRPr>
      </a:lvl3pPr>
      <a:lvl4pPr marL="6144768" indent="-1097280" algn="l" defTabSz="4389120" rtl="0" eaLnBrk="1" latinLnBrk="0" hangingPunct="1">
        <a:spcBef>
          <a:spcPct val="20000"/>
        </a:spcBef>
        <a:buClr>
          <a:schemeClr val="accent4"/>
        </a:buClr>
        <a:buFont typeface="Arial" pitchFamily="34" charset="0"/>
        <a:buChar char="•"/>
        <a:defRPr sz="7700" kern="1200">
          <a:solidFill>
            <a:schemeClr val="tx2"/>
          </a:solidFill>
          <a:latin typeface="+mn-lt"/>
          <a:ea typeface="+mn-ea"/>
          <a:cs typeface="+mn-cs"/>
        </a:defRPr>
      </a:lvl4pPr>
      <a:lvl5pPr marL="7461504" indent="-1097280" algn="l" defTabSz="4389120" rtl="0" eaLnBrk="1" latinLnBrk="0" hangingPunct="1">
        <a:spcBef>
          <a:spcPct val="20000"/>
        </a:spcBef>
        <a:buClr>
          <a:schemeClr val="accent5"/>
        </a:buClr>
        <a:buFont typeface="Arial" pitchFamily="34" charset="0"/>
        <a:buChar char="•"/>
        <a:defRPr sz="7700" kern="1200" baseline="0">
          <a:solidFill>
            <a:schemeClr val="tx2"/>
          </a:solidFill>
          <a:latin typeface="+mn-lt"/>
          <a:ea typeface="+mn-ea"/>
          <a:cs typeface="+mn-cs"/>
        </a:defRPr>
      </a:lvl5pPr>
      <a:lvl6pPr marL="8339328" indent="-877824" algn="l" defTabSz="4389120" rtl="0" eaLnBrk="1" latinLnBrk="0" hangingPunct="1">
        <a:spcBef>
          <a:spcPct val="20000"/>
        </a:spcBef>
        <a:buClr>
          <a:schemeClr val="accent1"/>
        </a:buClr>
        <a:buFont typeface="Arial" pitchFamily="34" charset="0"/>
        <a:buChar char="•"/>
        <a:defRPr sz="6700" kern="1200">
          <a:solidFill>
            <a:schemeClr val="tx2"/>
          </a:solidFill>
          <a:latin typeface="+mn-lt"/>
          <a:ea typeface="+mn-ea"/>
          <a:cs typeface="+mn-cs"/>
        </a:defRPr>
      </a:lvl6pPr>
      <a:lvl7pPr marL="9656064" indent="-877824" algn="l" defTabSz="4389120" rtl="0" eaLnBrk="1" latinLnBrk="0" hangingPunct="1">
        <a:spcBef>
          <a:spcPct val="20000"/>
        </a:spcBef>
        <a:buClr>
          <a:schemeClr val="accent2"/>
        </a:buClr>
        <a:buFont typeface="Arial" pitchFamily="34" charset="0"/>
        <a:buChar char="•"/>
        <a:defRPr sz="6700" kern="1200">
          <a:solidFill>
            <a:schemeClr val="tx2"/>
          </a:solidFill>
          <a:latin typeface="+mn-lt"/>
          <a:ea typeface="+mn-ea"/>
          <a:cs typeface="+mn-cs"/>
        </a:defRPr>
      </a:lvl7pPr>
      <a:lvl8pPr marL="10533888" indent="-877824" algn="l" defTabSz="4389120" rtl="0" eaLnBrk="1" latinLnBrk="0" hangingPunct="1">
        <a:spcBef>
          <a:spcPct val="20000"/>
        </a:spcBef>
        <a:buClr>
          <a:schemeClr val="accent3"/>
        </a:buClr>
        <a:buFont typeface="Arial" pitchFamily="34" charset="0"/>
        <a:buChar char="•"/>
        <a:defRPr sz="6700" kern="1200">
          <a:solidFill>
            <a:schemeClr val="tx2"/>
          </a:solidFill>
          <a:latin typeface="+mn-lt"/>
          <a:ea typeface="+mn-ea"/>
          <a:cs typeface="+mn-cs"/>
        </a:defRPr>
      </a:lvl8pPr>
      <a:lvl9pPr marL="11411712" indent="-877824" algn="l" defTabSz="4389120" rtl="0" eaLnBrk="1" latinLnBrk="0" hangingPunct="1">
        <a:spcBef>
          <a:spcPct val="20000"/>
        </a:spcBef>
        <a:buClr>
          <a:schemeClr val="accent4"/>
        </a:buClr>
        <a:buFont typeface="Arial" pitchFamily="34" charset="0"/>
        <a:buChar char="•"/>
        <a:defRPr sz="6700" kern="1200">
          <a:solidFill>
            <a:schemeClr val="tx2"/>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comments" Target="../comments/comment1.xml"/><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9600" dirty="0"/>
              <a:t>Quantification of the Impact </a:t>
            </a:r>
            <a:r>
              <a:rPr lang="en-US" sz="9600" dirty="0" smtClean="0"/>
              <a:t> of solar and Wind power on </a:t>
            </a:r>
            <a:r>
              <a:rPr lang="en-US" sz="9600" dirty="0"/>
              <a:t>Power Grid </a:t>
            </a:r>
            <a:r>
              <a:rPr lang="en-US" sz="9600" dirty="0" smtClean="0"/>
              <a:t>Performance</a:t>
            </a:r>
            <a:br>
              <a:rPr lang="en-US" sz="9600" dirty="0" smtClean="0"/>
            </a:br>
            <a:r>
              <a:rPr lang="en-US" sz="7200" dirty="0" smtClean="0"/>
              <a:t>Libby Kirby</a:t>
            </a:r>
            <a:br>
              <a:rPr lang="en-US" sz="7200" dirty="0" smtClean="0"/>
            </a:br>
            <a:r>
              <a:rPr lang="en-US" sz="7200" dirty="0" smtClean="0"/>
              <a:t>Advisor: Dr. Paul Hines, </a:t>
            </a:r>
            <a:r>
              <a:rPr lang="en-US" sz="7200" dirty="0" err="1" smtClean="0"/>
              <a:t>Ph.D</a:t>
            </a:r>
            <a:endParaRPr lang="en-US" sz="7200"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7928" y="8081776"/>
            <a:ext cx="10607040" cy="4474845"/>
          </a:xfrm>
          <a:prstGeom prst="roundRect">
            <a:avLst>
              <a:gd name="adj" fmla="val 5678"/>
            </a:avLst>
          </a:prstGeom>
          <a:ln w="76200" cmpd="sng">
            <a:solidFill>
              <a:schemeClr val="accent1"/>
            </a:solidFill>
          </a:ln>
        </p:spPr>
      </p:pic>
      <p:sp>
        <p:nvSpPr>
          <p:cNvPr id="18" name="TextBox 17"/>
          <p:cNvSpPr txBox="1"/>
          <p:nvPr/>
        </p:nvSpPr>
        <p:spPr>
          <a:xfrm>
            <a:off x="969788" y="8081775"/>
            <a:ext cx="12801600" cy="7435395"/>
          </a:xfrm>
          <a:prstGeom prst="roundRect">
            <a:avLst>
              <a:gd name="adj" fmla="val 3677"/>
            </a:avLst>
          </a:prstGeom>
          <a:ln w="76200" cmpd="sng"/>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600" b="1" u="sng" dirty="0" smtClean="0"/>
              <a:t>Problem Statement</a:t>
            </a:r>
          </a:p>
          <a:p>
            <a:r>
              <a:rPr lang="en-US" sz="3600" dirty="0" smtClean="0"/>
              <a:t>The impact of variable renewable generation on the power grid is of significant concern to utilities.   Utilities must know the amount of backup generation (“regulation”) needed to maintain adequate system performance amid this intermittency. Our research goals are to</a:t>
            </a:r>
          </a:p>
          <a:p>
            <a:pPr marL="571500" indent="-571500">
              <a:buFont typeface="Arial"/>
              <a:buChar char="•"/>
            </a:pPr>
            <a:r>
              <a:rPr lang="en-US" sz="3600" dirty="0" smtClean="0"/>
              <a:t>Quantify the amount of regulation needed to maintain stability for varying wind penetration levels</a:t>
            </a:r>
          </a:p>
          <a:p>
            <a:pPr marL="571500" indent="-571500">
              <a:buFont typeface="Arial"/>
              <a:buChar char="•"/>
            </a:pPr>
            <a:r>
              <a:rPr lang="en-US" sz="3600" dirty="0" smtClean="0"/>
              <a:t>Identify how this quantity is influenced by</a:t>
            </a:r>
          </a:p>
          <a:p>
            <a:pPr marL="2766060" lvl="1" indent="-571500">
              <a:buFont typeface="Arial"/>
              <a:buChar char="•"/>
            </a:pPr>
            <a:r>
              <a:rPr lang="en-US" sz="3600" dirty="0" smtClean="0"/>
              <a:t>Dispatch frequency</a:t>
            </a:r>
          </a:p>
          <a:p>
            <a:pPr marL="2766060" lvl="1" indent="-571500">
              <a:buFont typeface="Arial"/>
              <a:buChar char="•"/>
            </a:pPr>
            <a:r>
              <a:rPr lang="en-US" sz="3600" dirty="0" smtClean="0"/>
              <a:t>Consolidation of balancing area</a:t>
            </a:r>
          </a:p>
          <a:p>
            <a:pPr marL="2766060" lvl="1" indent="-571500">
              <a:buFont typeface="Arial"/>
              <a:buChar char="•"/>
            </a:pPr>
            <a:r>
              <a:rPr lang="en-US" sz="3600" dirty="0" smtClean="0"/>
              <a:t>Amount of inertia</a:t>
            </a:r>
            <a:endParaRPr lang="en-US" sz="3600" dirty="0"/>
          </a:p>
        </p:txBody>
      </p:sp>
      <p:grpSp>
        <p:nvGrpSpPr>
          <p:cNvPr id="4" name="Group 3"/>
          <p:cNvGrpSpPr/>
          <p:nvPr/>
        </p:nvGrpSpPr>
        <p:grpSpPr>
          <a:xfrm>
            <a:off x="969788" y="15824702"/>
            <a:ext cx="12801600" cy="9694249"/>
            <a:chOff x="1993530" y="17610927"/>
            <a:chExt cx="12801600" cy="9694249"/>
          </a:xfrm>
        </p:grpSpPr>
        <p:sp>
          <p:nvSpPr>
            <p:cNvPr id="24" name="TextBox 23"/>
            <p:cNvSpPr txBox="1"/>
            <p:nvPr/>
          </p:nvSpPr>
          <p:spPr>
            <a:xfrm>
              <a:off x="1993530" y="17610927"/>
              <a:ext cx="12801600" cy="9694249"/>
            </a:xfrm>
            <a:prstGeom prst="roundRect">
              <a:avLst>
                <a:gd name="adj" fmla="val 3677"/>
              </a:avLst>
            </a:prstGeom>
            <a:ln w="76200" cmpd="sng"/>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600" b="1" u="sng" dirty="0" smtClean="0"/>
                <a:t>Variability:</a:t>
              </a:r>
            </a:p>
            <a:p>
              <a:r>
                <a:rPr lang="en-US" sz="3600" dirty="0" smtClean="0"/>
                <a:t>While load already presents some intermittency (the current use for regulation), increasing wind penetration level increases the overall variability of the net load (load-wind).</a:t>
              </a:r>
            </a:p>
            <a:p>
              <a:endParaRPr lang="en-US" sz="3600" dirty="0"/>
            </a:p>
            <a:p>
              <a:endParaRPr lang="en-US" sz="3600" dirty="0" smtClean="0"/>
            </a:p>
            <a:p>
              <a:endParaRPr lang="en-US" sz="3600" dirty="0"/>
            </a:p>
            <a:p>
              <a:endParaRPr lang="en-US" sz="3600" dirty="0" smtClean="0"/>
            </a:p>
            <a:p>
              <a:endParaRPr lang="en-US" sz="3600" dirty="0" smtClean="0"/>
            </a:p>
            <a:p>
              <a:endParaRPr lang="en-US" sz="3600" dirty="0" smtClean="0"/>
            </a:p>
            <a:p>
              <a:endParaRPr lang="en-US" sz="3600" dirty="0"/>
            </a:p>
            <a:p>
              <a:endParaRPr lang="en-US" sz="3600" dirty="0"/>
            </a:p>
            <a:p>
              <a:endParaRPr lang="en-US" sz="3600" dirty="0" smtClean="0"/>
            </a:p>
            <a:p>
              <a:endParaRPr lang="en-US" sz="3600" dirty="0"/>
            </a:p>
            <a:p>
              <a:endParaRPr lang="en-US" sz="3600" dirty="0" smtClean="0"/>
            </a:p>
            <a:p>
              <a:endParaRPr lang="en-US" sz="3600" dirty="0" smtClean="0"/>
            </a:p>
          </p:txBody>
        </p:sp>
        <p:grpSp>
          <p:nvGrpSpPr>
            <p:cNvPr id="15" name="Group 14"/>
            <p:cNvGrpSpPr/>
            <p:nvPr/>
          </p:nvGrpSpPr>
          <p:grpSpPr>
            <a:xfrm>
              <a:off x="2276003" y="20589652"/>
              <a:ext cx="12274007" cy="6480808"/>
              <a:chOff x="1843383" y="8257849"/>
              <a:chExt cx="12274007" cy="6480808"/>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3383" y="8257849"/>
                <a:ext cx="10972800" cy="6480808"/>
              </a:xfrm>
              <a:prstGeom prst="roundRect">
                <a:avLst>
                  <a:gd name="adj" fmla="val 6045"/>
                </a:avLst>
              </a:prstGeom>
              <a:ln w="76200" cmpd="sng">
                <a:noFill/>
              </a:ln>
            </p:spPr>
          </p:pic>
          <p:cxnSp>
            <p:nvCxnSpPr>
              <p:cNvPr id="7" name="Straight Connector 6"/>
              <p:cNvCxnSpPr/>
              <p:nvPr/>
            </p:nvCxnSpPr>
            <p:spPr>
              <a:xfrm>
                <a:off x="3287242" y="12146159"/>
                <a:ext cx="8394452" cy="0"/>
              </a:xfrm>
              <a:prstGeom prst="line">
                <a:avLst/>
              </a:prstGeom>
              <a:ln>
                <a:noFill/>
                <a:prstDash val="sysDash"/>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1413772" y="11371431"/>
                <a:ext cx="2703618" cy="612934"/>
              </a:xfrm>
              <a:prstGeom prst="roundRect">
                <a:avLst/>
              </a:prstGeom>
              <a:noFill/>
              <a:ln>
                <a:noFill/>
              </a:ln>
            </p:spPr>
            <p:txBody>
              <a:bodyPr wrap="square" rtlCol="0">
                <a:spAutoFit/>
              </a:bodyPr>
              <a:lstStyle/>
              <a:p>
                <a:pPr algn="ctr"/>
                <a:r>
                  <a:rPr lang="en-US" sz="3000" dirty="0" smtClean="0"/>
                  <a:t>One/week</a:t>
                </a:r>
                <a:endParaRPr lang="en-US" sz="3000" dirty="0"/>
              </a:p>
            </p:txBody>
          </p:sp>
        </p:grpSp>
        <p:cxnSp>
          <p:nvCxnSpPr>
            <p:cNvPr id="3" name="Straight Connector 2"/>
            <p:cNvCxnSpPr/>
            <p:nvPr/>
          </p:nvCxnSpPr>
          <p:spPr>
            <a:xfrm flipH="1">
              <a:off x="3716118" y="24041413"/>
              <a:ext cx="8416872" cy="0"/>
            </a:xfrm>
            <a:prstGeom prst="line">
              <a:avLst/>
            </a:prstGeom>
            <a:ln w="28575" cmpd="sng">
              <a:solidFill>
                <a:srgbClr val="7A02C8"/>
              </a:solidFill>
              <a:prstDash val="sysDash"/>
            </a:ln>
          </p:spPr>
          <p:style>
            <a:lnRef idx="2">
              <a:schemeClr val="accent1"/>
            </a:lnRef>
            <a:fillRef idx="0">
              <a:schemeClr val="accent1"/>
            </a:fillRef>
            <a:effectRef idx="1">
              <a:schemeClr val="accent1"/>
            </a:effectRef>
            <a:fontRef idx="minor">
              <a:schemeClr val="tx1"/>
            </a:fontRef>
          </p:style>
        </p:cxnSp>
      </p:grpSp>
      <p:cxnSp>
        <p:nvCxnSpPr>
          <p:cNvPr id="9" name="Straight Arrow Connector 8"/>
          <p:cNvCxnSpPr/>
          <p:nvPr/>
        </p:nvCxnSpPr>
        <p:spPr>
          <a:xfrm flipV="1">
            <a:off x="7776633" y="11214100"/>
            <a:ext cx="8238067" cy="694268"/>
          </a:xfrm>
          <a:prstGeom prst="straightConnector1">
            <a:avLst/>
          </a:prstGeom>
          <a:ln w="57150" cmpd="sng">
            <a:solidFill>
              <a:schemeClr val="accent1">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1289828" y="25826483"/>
            <a:ext cx="12161520" cy="6400800"/>
            <a:chOff x="13975176" y="21155803"/>
            <a:chExt cx="12161520" cy="6400800"/>
          </a:xfrm>
        </p:grpSpPr>
        <p:sp>
          <p:nvSpPr>
            <p:cNvPr id="31" name="TextBox 30"/>
            <p:cNvSpPr txBox="1"/>
            <p:nvPr/>
          </p:nvSpPr>
          <p:spPr>
            <a:xfrm>
              <a:off x="13975176" y="21155803"/>
              <a:ext cx="12161520" cy="6400800"/>
            </a:xfrm>
            <a:prstGeom prst="roundRect">
              <a:avLst>
                <a:gd name="adj" fmla="val 3677"/>
              </a:avLst>
            </a:prstGeom>
            <a:ln w="76200" cmpd="sng"/>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600" b="1" u="sng" dirty="0" smtClean="0"/>
                <a:t>Utility Control of Variability:</a:t>
              </a:r>
            </a:p>
            <a:p>
              <a:endParaRPr lang="en-US" sz="3600" dirty="0"/>
            </a:p>
            <a:p>
              <a:endParaRPr lang="en-US" sz="3600" dirty="0" smtClean="0"/>
            </a:p>
            <a:p>
              <a:endParaRPr lang="en-US" sz="3600" dirty="0"/>
            </a:p>
            <a:p>
              <a:endParaRPr lang="en-US" sz="3600" dirty="0" smtClean="0"/>
            </a:p>
            <a:p>
              <a:endParaRPr lang="en-US" sz="3600" dirty="0" smtClean="0"/>
            </a:p>
            <a:p>
              <a:endParaRPr lang="en-US" sz="3600" dirty="0" smtClean="0"/>
            </a:p>
            <a:p>
              <a:endParaRPr lang="en-US" sz="3600" dirty="0"/>
            </a:p>
            <a:p>
              <a:endParaRPr lang="en-US" sz="3600" dirty="0"/>
            </a:p>
            <a:p>
              <a:endParaRPr lang="en-US" sz="3600" dirty="0" smtClean="0"/>
            </a:p>
            <a:p>
              <a:endParaRPr lang="en-US" sz="3600"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08559" y="21954743"/>
              <a:ext cx="11894754" cy="5486399"/>
            </a:xfrm>
            <a:prstGeom prst="roundRect">
              <a:avLst>
                <a:gd name="adj" fmla="val 9160"/>
              </a:avLst>
            </a:prstGeom>
            <a:ln w="76200" cmpd="sng">
              <a:noFill/>
            </a:ln>
          </p:spPr>
        </p:pic>
      </p:grpSp>
      <p:sp>
        <p:nvSpPr>
          <p:cNvPr id="35" name="TextBox 34"/>
          <p:cNvSpPr txBox="1"/>
          <p:nvPr/>
        </p:nvSpPr>
        <p:spPr>
          <a:xfrm>
            <a:off x="29231508" y="8081775"/>
            <a:ext cx="13716000" cy="24145508"/>
          </a:xfrm>
          <a:prstGeom prst="roundRect">
            <a:avLst>
              <a:gd name="adj" fmla="val 3677"/>
            </a:avLst>
          </a:prstGeom>
          <a:ln w="76200" cmpd="sng"/>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600" b="1" u="sng" dirty="0" smtClean="0"/>
              <a:t>Dynamic Simulation:</a:t>
            </a:r>
          </a:p>
          <a:p>
            <a:r>
              <a:rPr lang="en-US" sz="3600" dirty="0" smtClean="0"/>
              <a:t>Recently published wind studies aiming to quantify the necessary regulation tend have two main issues:</a:t>
            </a:r>
          </a:p>
          <a:p>
            <a:pPr marL="742950" indent="-742950">
              <a:buFont typeface="+mj-lt"/>
              <a:buAutoNum type="arabicPeriod"/>
            </a:pPr>
            <a:r>
              <a:rPr lang="en-US" sz="3600" dirty="0" smtClean="0"/>
              <a:t>Limited Data: Most studies consider only 3-4 wind penetration levels, making it difficult to predict the general trend</a:t>
            </a:r>
          </a:p>
          <a:p>
            <a:pPr marL="742950" indent="-742950">
              <a:buFont typeface="+mj-lt"/>
              <a:buAutoNum type="arabicPeriod"/>
            </a:pPr>
            <a:endParaRPr lang="en-US" sz="3600" dirty="0"/>
          </a:p>
          <a:p>
            <a:pPr marL="742950" indent="-742950">
              <a:buFont typeface="+mj-lt"/>
              <a:buAutoNum type="arabicPeriod"/>
            </a:pPr>
            <a:endParaRPr lang="en-US" sz="3600" dirty="0" smtClean="0"/>
          </a:p>
          <a:p>
            <a:pPr marL="742950" indent="-742950">
              <a:buFont typeface="+mj-lt"/>
              <a:buAutoNum type="arabicPeriod"/>
            </a:pPr>
            <a:endParaRPr lang="en-US" sz="3600" dirty="0"/>
          </a:p>
          <a:p>
            <a:pPr marL="742950" indent="-742950">
              <a:buFont typeface="+mj-lt"/>
              <a:buAutoNum type="arabicPeriod"/>
            </a:pPr>
            <a:endParaRPr lang="en-US" sz="3600" dirty="0" smtClean="0"/>
          </a:p>
          <a:p>
            <a:pPr marL="742950" indent="-742950">
              <a:buFont typeface="+mj-lt"/>
              <a:buAutoNum type="arabicPeriod"/>
            </a:pPr>
            <a:endParaRPr lang="en-US" sz="3600" dirty="0"/>
          </a:p>
          <a:p>
            <a:pPr marL="742950" indent="-742950">
              <a:buFont typeface="+mj-lt"/>
              <a:buAutoNum type="arabicPeriod"/>
            </a:pPr>
            <a:endParaRPr lang="en-US" sz="3600" dirty="0" smtClean="0"/>
          </a:p>
          <a:p>
            <a:pPr marL="742950" indent="-742950">
              <a:buFont typeface="+mj-lt"/>
              <a:buAutoNum type="arabicPeriod"/>
            </a:pPr>
            <a:endParaRPr lang="en-US" sz="3600" dirty="0"/>
          </a:p>
          <a:p>
            <a:pPr marL="742950" indent="-742950">
              <a:buFont typeface="+mj-lt"/>
              <a:buAutoNum type="arabicPeriod"/>
            </a:pPr>
            <a:endParaRPr lang="en-US" sz="3600" dirty="0" smtClean="0"/>
          </a:p>
          <a:p>
            <a:pPr marL="742950" indent="-742950">
              <a:buFont typeface="+mj-lt"/>
              <a:buAutoNum type="arabicPeriod"/>
            </a:pPr>
            <a:endParaRPr lang="en-US" sz="3600" dirty="0"/>
          </a:p>
          <a:p>
            <a:pPr marL="742950" indent="-742950">
              <a:buFont typeface="+mj-lt"/>
              <a:buAutoNum type="arabicPeriod"/>
            </a:pPr>
            <a:endParaRPr lang="en-US" sz="3600" dirty="0" smtClean="0"/>
          </a:p>
          <a:p>
            <a:pPr marL="742950" indent="-742950">
              <a:buFont typeface="+mj-lt"/>
              <a:buAutoNum type="arabicPeriod"/>
            </a:pPr>
            <a:endParaRPr lang="en-US" sz="3600" dirty="0"/>
          </a:p>
          <a:p>
            <a:pPr marL="742950" indent="-742950">
              <a:buFont typeface="+mj-lt"/>
              <a:buAutoNum type="arabicPeriod"/>
            </a:pPr>
            <a:endParaRPr lang="en-US" sz="3600" dirty="0" smtClean="0"/>
          </a:p>
          <a:p>
            <a:pPr marL="742950" indent="-742950">
              <a:buFont typeface="+mj-lt"/>
              <a:buAutoNum type="arabicPeriod"/>
            </a:pPr>
            <a:r>
              <a:rPr lang="en-US" sz="3600" dirty="0" smtClean="0"/>
              <a:t>Lack of Dynamic Simulation: Most studies rely </a:t>
            </a:r>
            <a:r>
              <a:rPr lang="en-US" sz="3600" smtClean="0"/>
              <a:t>on unverified statistical </a:t>
            </a:r>
            <a:r>
              <a:rPr lang="en-US" sz="3600" dirty="0" smtClean="0"/>
              <a:t>inference of wind data to predict the necessary regulation, usually using 5 minute wind data at the highest resolution. However, this misses any  performance issues on a sub-5 minute scale. Considering the intermittency of wind at sub-5 minute time scales, we expect to see performances effects on this scale, and thus instead employ a dynamic simulation model, which captures the second-to-second effects on performance.</a:t>
            </a:r>
          </a:p>
          <a:p>
            <a:endParaRPr lang="en-US" sz="3600" dirty="0"/>
          </a:p>
          <a:p>
            <a:endParaRPr lang="en-US" sz="3600" dirty="0"/>
          </a:p>
          <a:p>
            <a:endParaRPr lang="en-US" sz="3600" dirty="0" smtClean="0"/>
          </a:p>
          <a:p>
            <a:endParaRPr lang="en-US" sz="3600" dirty="0"/>
          </a:p>
          <a:p>
            <a:endParaRPr lang="en-US" sz="3600" dirty="0" smtClean="0"/>
          </a:p>
          <a:p>
            <a:endParaRPr lang="en-US" sz="3600" dirty="0" smtClean="0"/>
          </a:p>
          <a:p>
            <a:endParaRPr lang="en-US" sz="3600" dirty="0"/>
          </a:p>
          <a:p>
            <a:endParaRPr lang="en-US" sz="3600" dirty="0" smtClean="0"/>
          </a:p>
          <a:p>
            <a:endParaRPr lang="en-US" sz="3600" dirty="0" smtClean="0"/>
          </a:p>
          <a:p>
            <a:endParaRPr lang="en-US" sz="3600" dirty="0" smtClean="0"/>
          </a:p>
          <a:p>
            <a:endParaRPr lang="en-US" sz="3600" dirty="0"/>
          </a:p>
          <a:p>
            <a:endParaRPr lang="en-US" sz="3600" dirty="0"/>
          </a:p>
          <a:p>
            <a:endParaRPr lang="en-US" sz="3600" dirty="0" smtClean="0"/>
          </a:p>
          <a:p>
            <a:endParaRPr lang="en-US" sz="3600" dirty="0" smtClean="0"/>
          </a:p>
          <a:p>
            <a:endParaRPr lang="en-US" sz="3600" dirty="0" smtClean="0"/>
          </a:p>
        </p:txBody>
      </p:sp>
      <p:pic>
        <p:nvPicPr>
          <p:cNvPr id="12" name="Picture 11"/>
          <p:cNvPicPr>
            <a:picLocks noChangeAspect="1"/>
          </p:cNvPicPr>
          <p:nvPr/>
        </p:nvPicPr>
        <p:blipFill>
          <a:blip r:embed="rId6"/>
          <a:stretch>
            <a:fillRect/>
          </a:stretch>
        </p:blipFill>
        <p:spPr>
          <a:xfrm>
            <a:off x="31249656" y="11689290"/>
            <a:ext cx="9410808" cy="6400800"/>
          </a:xfrm>
          <a:prstGeom prst="roundRect">
            <a:avLst>
              <a:gd name="adj" fmla="val 5645"/>
            </a:avLst>
          </a:prstGeom>
          <a:ln w="76200" cmpd="sng">
            <a:noFill/>
          </a:ln>
        </p:spPr>
      </p:pic>
      <p:grpSp>
        <p:nvGrpSpPr>
          <p:cNvPr id="59" name="Group 58"/>
          <p:cNvGrpSpPr/>
          <p:nvPr/>
        </p:nvGrpSpPr>
        <p:grpSpPr>
          <a:xfrm>
            <a:off x="29558104" y="23637320"/>
            <a:ext cx="13024565" cy="8154370"/>
            <a:chOff x="26215048" y="18686869"/>
            <a:chExt cx="13024565" cy="8154370"/>
          </a:xfrm>
        </p:grpSpPr>
        <p:pic>
          <p:nvPicPr>
            <p:cNvPr id="52" name="Picture 51" descr="Screen Shot 2014-04-20 at 9.45.39 AM.png"/>
            <p:cNvPicPr>
              <a:picLocks noChangeAspect="1"/>
            </p:cNvPicPr>
            <p:nvPr/>
          </p:nvPicPr>
          <p:blipFill rotWithShape="1">
            <a:blip r:embed="rId7">
              <a:extLst>
                <a:ext uri="{28A0092B-C50C-407E-A947-70E740481C1C}">
                  <a14:useLocalDpi xmlns:a14="http://schemas.microsoft.com/office/drawing/2010/main" val="0"/>
                </a:ext>
              </a:extLst>
            </a:blip>
            <a:srcRect l="7521" t="3623" r="7884" b="4863"/>
            <a:stretch/>
          </p:blipFill>
          <p:spPr>
            <a:xfrm>
              <a:off x="26215048" y="19764088"/>
              <a:ext cx="9144000" cy="6386051"/>
            </a:xfrm>
            <a:prstGeom prst="roundRect">
              <a:avLst>
                <a:gd name="adj" fmla="val 6050"/>
              </a:avLst>
            </a:prstGeom>
            <a:ln w="76200" cmpd="sng">
              <a:solidFill>
                <a:srgbClr val="FFFFFF"/>
              </a:solidFill>
            </a:ln>
          </p:spPr>
        </p:pic>
        <p:grpSp>
          <p:nvGrpSpPr>
            <p:cNvPr id="32" name="Group 31"/>
            <p:cNvGrpSpPr/>
            <p:nvPr/>
          </p:nvGrpSpPr>
          <p:grpSpPr>
            <a:xfrm>
              <a:off x="31630444" y="18686869"/>
              <a:ext cx="7609169" cy="8154370"/>
              <a:chOff x="4105336" y="2038204"/>
              <a:chExt cx="2876405" cy="2647332"/>
            </a:xfrm>
          </p:grpSpPr>
          <p:sp>
            <p:nvSpPr>
              <p:cNvPr id="33" name="TextBox 32"/>
              <p:cNvSpPr txBox="1"/>
              <p:nvPr/>
            </p:nvSpPr>
            <p:spPr>
              <a:xfrm>
                <a:off x="4813527" y="2038204"/>
                <a:ext cx="2004828" cy="349721"/>
              </a:xfrm>
              <a:prstGeom prst="rect">
                <a:avLst/>
              </a:prstGeom>
              <a:noFill/>
              <a:ln>
                <a:solidFill>
                  <a:schemeClr val="tx1"/>
                </a:solidFill>
              </a:ln>
            </p:spPr>
            <p:txBody>
              <a:bodyPr wrap="square" rtlCol="0" anchor="ctr">
                <a:spAutoFit/>
              </a:bodyPr>
              <a:lstStyle/>
              <a:p>
                <a:pPr algn="ctr"/>
                <a:r>
                  <a:rPr lang="en-US" sz="3200" dirty="0" smtClean="0"/>
                  <a:t>Swing Equation: Physical Model of Generator</a:t>
                </a:r>
                <a:endParaRPr lang="en-US" sz="3200" dirty="0"/>
              </a:p>
            </p:txBody>
          </p:sp>
          <p:cxnSp>
            <p:nvCxnSpPr>
              <p:cNvPr id="34" name="Straight Arrow Connector 33"/>
              <p:cNvCxnSpPr>
                <a:stCxn id="33" idx="1"/>
              </p:cNvCxnSpPr>
              <p:nvPr/>
            </p:nvCxnSpPr>
            <p:spPr>
              <a:xfrm flipH="1">
                <a:off x="4105336" y="2213065"/>
                <a:ext cx="708191" cy="280527"/>
              </a:xfrm>
              <a:prstGeom prst="straightConnector1">
                <a:avLst/>
              </a:prstGeom>
              <a:ln w="38100" cmpd="sng">
                <a:solidFill>
                  <a:srgbClr val="2F2B20"/>
                </a:solidFill>
                <a:tailEnd type="arrow" w="sm" len="sm"/>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5626284" y="3456445"/>
                <a:ext cx="1313508" cy="509594"/>
              </a:xfrm>
              <a:prstGeom prst="rect">
                <a:avLst/>
              </a:prstGeom>
              <a:noFill/>
              <a:ln>
                <a:solidFill>
                  <a:schemeClr val="tx1"/>
                </a:solidFill>
              </a:ln>
            </p:spPr>
            <p:txBody>
              <a:bodyPr wrap="square" rtlCol="0" anchor="ctr">
                <a:spAutoFit/>
              </a:bodyPr>
              <a:lstStyle/>
              <a:p>
                <a:pPr algn="ctr"/>
                <a:r>
                  <a:rPr lang="en-US" sz="3200" dirty="0" smtClean="0"/>
                  <a:t>Automatic Generation Control (A.G.C.)</a:t>
                </a:r>
                <a:endParaRPr lang="en-US" sz="3200" dirty="0"/>
              </a:p>
            </p:txBody>
          </p:sp>
          <p:cxnSp>
            <p:nvCxnSpPr>
              <p:cNvPr id="40" name="Straight Arrow Connector 39"/>
              <p:cNvCxnSpPr>
                <a:stCxn id="39" idx="1"/>
              </p:cNvCxnSpPr>
              <p:nvPr/>
            </p:nvCxnSpPr>
            <p:spPr>
              <a:xfrm flipH="1">
                <a:off x="4595204" y="3711242"/>
                <a:ext cx="1031080" cy="212542"/>
              </a:xfrm>
              <a:prstGeom prst="straightConnector1">
                <a:avLst/>
              </a:prstGeom>
              <a:ln w="38100" cmpd="sng">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209580" y="4335815"/>
                <a:ext cx="1659168" cy="349721"/>
              </a:xfrm>
              <a:prstGeom prst="rect">
                <a:avLst/>
              </a:prstGeom>
              <a:noFill/>
              <a:ln>
                <a:solidFill>
                  <a:schemeClr val="tx1"/>
                </a:solidFill>
              </a:ln>
            </p:spPr>
            <p:txBody>
              <a:bodyPr wrap="square" rtlCol="0" anchor="ctr">
                <a:spAutoFit/>
              </a:bodyPr>
              <a:lstStyle/>
              <a:p>
                <a:pPr algn="ctr"/>
                <a:r>
                  <a:rPr lang="en-US" sz="3200" dirty="0" smtClean="0"/>
                  <a:t>Algebraic Equations: Power Injection </a:t>
                </a:r>
                <a:endParaRPr lang="en-US" sz="3200" dirty="0"/>
              </a:p>
            </p:txBody>
          </p:sp>
          <p:cxnSp>
            <p:nvCxnSpPr>
              <p:cNvPr id="43" name="Straight Arrow Connector 42"/>
              <p:cNvCxnSpPr>
                <a:stCxn id="42" idx="1"/>
              </p:cNvCxnSpPr>
              <p:nvPr/>
            </p:nvCxnSpPr>
            <p:spPr>
              <a:xfrm flipH="1" flipV="1">
                <a:off x="4604526" y="4335812"/>
                <a:ext cx="605054" cy="174864"/>
              </a:xfrm>
              <a:prstGeom prst="straightConnector1">
                <a:avLst/>
              </a:prstGeom>
              <a:ln w="38100" cmpd="sng">
                <a:solidFill>
                  <a:srgbClr val="2F2B20"/>
                </a:solidFill>
                <a:tailEnd type="arrow" w="sm" len="sm"/>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5460840" y="2886763"/>
                <a:ext cx="1520901" cy="189849"/>
              </a:xfrm>
              <a:prstGeom prst="rect">
                <a:avLst/>
              </a:prstGeom>
              <a:noFill/>
              <a:ln>
                <a:solidFill>
                  <a:schemeClr val="tx1"/>
                </a:solidFill>
              </a:ln>
            </p:spPr>
            <p:txBody>
              <a:bodyPr wrap="square" rtlCol="0" anchor="ctr">
                <a:spAutoFit/>
              </a:bodyPr>
              <a:lstStyle/>
              <a:p>
                <a:pPr algn="ctr"/>
                <a:r>
                  <a:rPr lang="en-US" sz="3200" dirty="0" smtClean="0"/>
                  <a:t>Droop Control</a:t>
                </a:r>
                <a:endParaRPr lang="en-US" sz="3200" dirty="0"/>
              </a:p>
            </p:txBody>
          </p:sp>
          <p:cxnSp>
            <p:nvCxnSpPr>
              <p:cNvPr id="45" name="Straight Arrow Connector 44"/>
              <p:cNvCxnSpPr>
                <a:stCxn id="44" idx="1"/>
              </p:cNvCxnSpPr>
              <p:nvPr/>
            </p:nvCxnSpPr>
            <p:spPr>
              <a:xfrm flipH="1">
                <a:off x="4595204" y="2981688"/>
                <a:ext cx="865636" cy="298901"/>
              </a:xfrm>
              <a:prstGeom prst="straightConnector1">
                <a:avLst/>
              </a:prstGeom>
              <a:ln w="38100" cmpd="sng">
                <a:solidFill>
                  <a:srgbClr val="2F2B20"/>
                </a:solidFill>
                <a:tailEnd type="arrow" w="sm" len="sm"/>
              </a:ln>
            </p:spPr>
            <p:style>
              <a:lnRef idx="2">
                <a:schemeClr val="dk1"/>
              </a:lnRef>
              <a:fillRef idx="0">
                <a:schemeClr val="dk1"/>
              </a:fillRef>
              <a:effectRef idx="1">
                <a:schemeClr val="dk1"/>
              </a:effectRef>
              <a:fontRef idx="minor">
                <a:schemeClr val="tx1"/>
              </a:fontRef>
            </p:style>
          </p:cxnSp>
        </p:grpSp>
      </p:grpSp>
      <p:sp>
        <p:nvSpPr>
          <p:cNvPr id="47" name="Left Brace 46"/>
          <p:cNvSpPr/>
          <p:nvPr/>
        </p:nvSpPr>
        <p:spPr>
          <a:xfrm rot="16200000">
            <a:off x="7551738" y="10190169"/>
            <a:ext cx="470957" cy="2899833"/>
          </a:xfrm>
          <a:prstGeom prst="leftBrace">
            <a:avLst>
              <a:gd name="adj1" fmla="val 60281"/>
              <a:gd name="adj2" fmla="val 50000"/>
            </a:avLst>
          </a:prstGeom>
          <a:ln w="57150" cmpd="sng">
            <a:solidFill>
              <a:schemeClr val="accent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69" name="Group 68"/>
          <p:cNvGrpSpPr/>
          <p:nvPr/>
        </p:nvGrpSpPr>
        <p:grpSpPr>
          <a:xfrm>
            <a:off x="15192088" y="24791888"/>
            <a:ext cx="12618720" cy="7435395"/>
            <a:chOff x="15215155" y="24227174"/>
            <a:chExt cx="12618720" cy="7435395"/>
          </a:xfrm>
        </p:grpSpPr>
        <p:sp>
          <p:nvSpPr>
            <p:cNvPr id="61" name="TextBox 60"/>
            <p:cNvSpPr txBox="1"/>
            <p:nvPr/>
          </p:nvSpPr>
          <p:spPr>
            <a:xfrm>
              <a:off x="15215155" y="24227174"/>
              <a:ext cx="12618720" cy="7435395"/>
            </a:xfrm>
            <a:prstGeom prst="roundRect">
              <a:avLst>
                <a:gd name="adj" fmla="val 3677"/>
              </a:avLst>
            </a:prstGeom>
            <a:ln w="76200" cmpd="sng"/>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600" b="1" u="sng" dirty="0" smtClean="0"/>
                <a:t>Quantifying Frequency Performance:</a:t>
              </a:r>
            </a:p>
            <a:p>
              <a:endParaRPr lang="en-US" sz="3600" b="1" u="sng" dirty="0"/>
            </a:p>
            <a:p>
              <a:endParaRPr lang="en-US" sz="3600" b="1" u="sng" dirty="0" smtClean="0"/>
            </a:p>
            <a:p>
              <a:endParaRPr lang="en-US" sz="3600" dirty="0"/>
            </a:p>
            <a:p>
              <a:endParaRPr lang="en-US" sz="3600" dirty="0" smtClean="0"/>
            </a:p>
            <a:p>
              <a:endParaRPr lang="en-US" sz="3600" dirty="0"/>
            </a:p>
            <a:p>
              <a:endParaRPr lang="en-US" sz="3600" dirty="0" smtClean="0"/>
            </a:p>
            <a:p>
              <a:endParaRPr lang="en-US" sz="3600" dirty="0" smtClean="0"/>
            </a:p>
            <a:p>
              <a:endParaRPr lang="en-US" sz="3600" dirty="0" smtClean="0"/>
            </a:p>
            <a:p>
              <a:endParaRPr lang="en-US" sz="3600" dirty="0"/>
            </a:p>
            <a:p>
              <a:endParaRPr lang="en-US" sz="3600" dirty="0"/>
            </a:p>
            <a:p>
              <a:endParaRPr lang="en-US" sz="3600" dirty="0" smtClean="0"/>
            </a:p>
            <a:p>
              <a:endParaRPr lang="en-US" sz="3600" dirty="0" smtClean="0"/>
            </a:p>
          </p:txBody>
        </p:sp>
        <p:pic>
          <p:nvPicPr>
            <p:cNvPr id="62" name="Picture 61"/>
            <p:cNvPicPr>
              <a:picLocks noChangeAspect="1"/>
            </p:cNvPicPr>
            <p:nvPr/>
          </p:nvPicPr>
          <p:blipFill rotWithShape="1">
            <a:blip r:embed="rId8">
              <a:extLst>
                <a:ext uri="{28A0092B-C50C-407E-A947-70E740481C1C}">
                  <a14:useLocalDpi xmlns:a14="http://schemas.microsoft.com/office/drawing/2010/main" val="0"/>
                </a:ext>
              </a:extLst>
            </a:blip>
            <a:srcRect l="7420" r="1077" b="3751"/>
            <a:stretch/>
          </p:blipFill>
          <p:spPr>
            <a:xfrm>
              <a:off x="16266715" y="25083641"/>
              <a:ext cx="10515600" cy="6393395"/>
            </a:xfrm>
            <a:prstGeom prst="roundRect">
              <a:avLst>
                <a:gd name="adj" fmla="val 5394"/>
              </a:avLst>
            </a:prstGeom>
            <a:ln w="76200" cmpd="sng">
              <a:noFill/>
            </a:ln>
          </p:spPr>
        </p:pic>
      </p:grpSp>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292683" y="13052804"/>
            <a:ext cx="14417531" cy="11242902"/>
          </a:xfrm>
          <a:prstGeom prst="roundRect">
            <a:avLst>
              <a:gd name="adj" fmla="val 1482"/>
            </a:avLst>
          </a:prstGeom>
          <a:ln w="76200" cmpd="sng">
            <a:solidFill>
              <a:schemeClr val="accent1"/>
            </a:solidFill>
          </a:ln>
        </p:spPr>
      </p:pic>
    </p:spTree>
    <p:extLst>
      <p:ext uri="{BB962C8B-B14F-4D97-AF65-F5344CB8AC3E}">
        <p14:creationId xmlns:p14="http://schemas.microsoft.com/office/powerpoint/2010/main" val="2077433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Apothecary.thmx</Template>
  <TotalTime>14904</TotalTime>
  <Words>310</Words>
  <Application>Microsoft Macintosh PowerPoint</Application>
  <PresentationFormat>Custom</PresentationFormat>
  <Paragraphs>79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Apothecary</vt:lpstr>
      <vt:lpstr>Quantification of the Impact  of solar and Wind power on Power Grid Performance Libby Kirby Advisor: Dr. Paul Hines, Ph.D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dc:creator>
  <cp:lastModifiedBy>Elizabeth</cp:lastModifiedBy>
  <cp:revision>30</cp:revision>
  <dcterms:created xsi:type="dcterms:W3CDTF">2014-04-10T17:51:26Z</dcterms:created>
  <dcterms:modified xsi:type="dcterms:W3CDTF">2014-04-24T15:51:51Z</dcterms:modified>
</cp:coreProperties>
</file>