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29" d="100"/>
          <a:sy n="29" d="100"/>
        </p:scale>
        <p:origin x="-3016" y="-16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778E5-4E17-6D4A-B07A-7E8745B4FB3F}" type="datetimeFigureOut">
              <a:rPr lang="en-US" smtClean="0"/>
              <a:t>4/20/14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3690-72DC-A046-9C94-209AC045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ED?</a:t>
            </a:r>
          </a:p>
          <a:p>
            <a:r>
              <a:rPr lang="en-US" dirty="0" smtClean="0"/>
              <a:t>Make</a:t>
            </a:r>
            <a:r>
              <a:rPr lang="en-US" baseline="0" dirty="0" smtClean="0"/>
              <a:t> CPS1 one </a:t>
            </a:r>
            <a:r>
              <a:rPr lang="en-US" baseline="0" dirty="0" err="1" smtClean="0"/>
              <a:t>eqn</a:t>
            </a:r>
            <a:r>
              <a:rPr lang="en-US" baseline="0" dirty="0" smtClean="0"/>
              <a:t> and CPS2 1eqn?</a:t>
            </a:r>
          </a:p>
          <a:p>
            <a:r>
              <a:rPr lang="en-US" baseline="0" dirty="0" smtClean="0"/>
              <a:t>Numerical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figs?</a:t>
            </a:r>
          </a:p>
          <a:p>
            <a:r>
              <a:rPr lang="en-US" baseline="0" dirty="0" smtClean="0"/>
              <a:t>Find </a:t>
            </a:r>
            <a:r>
              <a:rPr lang="en-US" baseline="0" dirty="0" err="1" smtClean="0"/>
              <a:t>paul’s</a:t>
            </a:r>
            <a:r>
              <a:rPr lang="en-US" baseline="0" dirty="0" smtClean="0"/>
              <a:t> nice figure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23690-72DC-A046-9C94-209AC04515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8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438912" y="487680"/>
            <a:ext cx="43013376" cy="31991808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58114" y="14124490"/>
            <a:ext cx="34310069" cy="1182624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48730" y="14134243"/>
            <a:ext cx="5713670" cy="11806733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021027" y="15055959"/>
            <a:ext cx="4369075" cy="9963302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8321" y="14666983"/>
            <a:ext cx="33349656" cy="10777723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376765" y="22201286"/>
            <a:ext cx="3657600" cy="2194560"/>
          </a:xfrm>
        </p:spPr>
        <p:txBody>
          <a:bodyPr/>
          <a:lstStyle>
            <a:lvl1pPr algn="ctr">
              <a:defRPr sz="13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00746" y="21884527"/>
            <a:ext cx="32424797" cy="3188962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87061" y="15069312"/>
            <a:ext cx="32452166" cy="9973056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5464" y="22311360"/>
            <a:ext cx="31455360" cy="2194560"/>
          </a:xfrm>
        </p:spPr>
        <p:txBody>
          <a:bodyPr>
            <a:normAutofit/>
          </a:bodyPr>
          <a:lstStyle>
            <a:lvl1pPr marL="0" indent="0" algn="ctr">
              <a:buNone/>
              <a:defRPr sz="8600" cap="all" spc="1440" baseline="0">
                <a:solidFill>
                  <a:srgbClr val="FFFFFF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584" y="15489761"/>
            <a:ext cx="31821120" cy="5852165"/>
          </a:xfrm>
        </p:spPr>
        <p:txBody>
          <a:bodyPr anchor="b" anchorCtr="0">
            <a:noAutofit/>
          </a:bodyPr>
          <a:lstStyle>
            <a:lvl1pPr>
              <a:defRPr sz="19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936170" y="1097280"/>
            <a:ext cx="8924544" cy="29388643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marL="0" algn="ctr" defTabSz="4389120" rtl="0" eaLnBrk="1" latinLnBrk="0" hangingPunct="1"/>
            <a:endParaRPr lang="en-US" sz="8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85082" y="1686765"/>
            <a:ext cx="8026728" cy="2820968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833172" y="1898052"/>
            <a:ext cx="7130549" cy="27787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828798"/>
            <a:ext cx="29626560" cy="27797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438912" y="487680"/>
            <a:ext cx="43013376" cy="31991808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4/20/14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9485" y="14142720"/>
            <a:ext cx="39672768" cy="1182624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24749" y="14630403"/>
            <a:ext cx="38562240" cy="10777723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989" y="15361918"/>
            <a:ext cx="36941760" cy="6217925"/>
          </a:xfrm>
        </p:spPr>
        <p:txBody>
          <a:bodyPr anchor="b" anchorCtr="0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lang="en-US" sz="192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42381" y="21799298"/>
            <a:ext cx="37526976" cy="3188962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4989" y="22116051"/>
            <a:ext cx="36941760" cy="25141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cap="all" spc="1200" baseline="0">
                <a:solidFill>
                  <a:srgbClr val="FFFFFF"/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43636" y="14996160"/>
            <a:ext cx="37524475" cy="9973056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414" y="1960188"/>
            <a:ext cx="39651226" cy="4989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5414" y="8251541"/>
            <a:ext cx="19385280" cy="2115555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8251541"/>
            <a:ext cx="19385280" cy="2115555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414" y="1960188"/>
            <a:ext cx="39651226" cy="4989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5415" y="8267702"/>
            <a:ext cx="19392902" cy="3070858"/>
          </a:xfrm>
        </p:spPr>
        <p:txBody>
          <a:bodyPr anchor="b">
            <a:noAutofit/>
          </a:bodyPr>
          <a:lstStyle>
            <a:lvl1pPr marL="0" indent="0" algn="ctr">
              <a:buNone/>
              <a:defRPr sz="106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5415" y="11704320"/>
            <a:ext cx="19392902" cy="17701258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8267702"/>
            <a:ext cx="19400520" cy="3070858"/>
          </a:xfrm>
        </p:spPr>
        <p:txBody>
          <a:bodyPr anchor="b">
            <a:noAutofit/>
          </a:bodyPr>
          <a:lstStyle>
            <a:lvl1pPr marL="0" indent="0" algn="ctr">
              <a:buNone/>
              <a:defRPr sz="106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1704320"/>
            <a:ext cx="19400520" cy="17701258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438912" y="487680"/>
            <a:ext cx="43013376" cy="31991808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438912" y="487680"/>
            <a:ext cx="43013376" cy="31991808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3760" y="3291840"/>
            <a:ext cx="21945600" cy="25237450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88163" y="7227418"/>
            <a:ext cx="13039517" cy="1691274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48112" y="7883866"/>
            <a:ext cx="11919619" cy="15524774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1200" y="14264640"/>
            <a:ext cx="11033443" cy="8412480"/>
          </a:xfrm>
        </p:spPr>
        <p:txBody>
          <a:bodyPr/>
          <a:lstStyle>
            <a:lvl1pPr marL="0" indent="0">
              <a:spcBef>
                <a:spcPts val="1920"/>
              </a:spcBef>
              <a:buNone/>
              <a:defRPr sz="6700">
                <a:solidFill>
                  <a:schemeClr val="accent1">
                    <a:lumMod val="50000"/>
                  </a:schemeClr>
                </a:solidFill>
              </a:defRPr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200" y="8324698"/>
            <a:ext cx="11033443" cy="5719776"/>
          </a:xfrm>
        </p:spPr>
        <p:txBody>
          <a:bodyPr anchor="b">
            <a:normAutofit/>
          </a:bodyPr>
          <a:lstStyle>
            <a:lvl1pPr algn="l">
              <a:defRPr sz="9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438912" y="487680"/>
            <a:ext cx="43013376" cy="31991808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91840" y="2982898"/>
            <a:ext cx="37307520" cy="20791507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4/20/14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91840" y="23774400"/>
            <a:ext cx="37307520" cy="65836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598" y="24140160"/>
            <a:ext cx="36483672" cy="5774035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9120" y="27066240"/>
            <a:ext cx="35176867" cy="2168141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06827" y="24359616"/>
            <a:ext cx="38141453" cy="5266944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187" y="27151471"/>
            <a:ext cx="34774733" cy="192823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 cap="all" spc="1200" baseline="0">
                <a:solidFill>
                  <a:srgbClr val="FFFFFF"/>
                </a:solidFill>
              </a:defRPr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4505923"/>
            <a:ext cx="35176867" cy="2510606"/>
          </a:xfrm>
        </p:spPr>
        <p:txBody>
          <a:bodyPr anchor="ctr" anchorCtr="0"/>
          <a:lstStyle>
            <a:lvl1pPr algn="ctr">
              <a:defRPr sz="9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438912" y="487680"/>
            <a:ext cx="43013376" cy="31991808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8412483"/>
            <a:ext cx="39502080" cy="2099310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2"/>
                </a:solidFill>
              </a:defRPr>
            </a:lvl1pPr>
          </a:lstStyle>
          <a:p>
            <a:fld id="{7D290233-0DD1-4A80-BB1E-9ADC3556DBB6}" type="datetimeFigureOut">
              <a:rPr lang="en-US" smtClean="0"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2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6736" y="1335197"/>
            <a:ext cx="41257728" cy="6364224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marL="0" algn="ctr" defTabSz="4389120" rtl="0" eaLnBrk="1" latinLnBrk="0" hangingPunct="1"/>
            <a:endParaRPr lang="en-US" sz="8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89742" y="1789740"/>
            <a:ext cx="40226496" cy="5369218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5414" y="1960188"/>
            <a:ext cx="39651226" cy="498925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168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645920" indent="-1097280" algn="l" defTabSz="43891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500" kern="1200">
          <a:solidFill>
            <a:schemeClr val="tx2"/>
          </a:solidFill>
          <a:latin typeface="+mn-lt"/>
          <a:ea typeface="+mn-ea"/>
          <a:cs typeface="+mn-cs"/>
        </a:defRPr>
      </a:lvl1pPr>
      <a:lvl2pPr marL="3072384" indent="-1097280" algn="l" defTabSz="43891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9600" kern="1200">
          <a:solidFill>
            <a:schemeClr val="tx2"/>
          </a:solidFill>
          <a:latin typeface="+mn-lt"/>
          <a:ea typeface="+mn-ea"/>
          <a:cs typeface="+mn-cs"/>
        </a:defRPr>
      </a:lvl2pPr>
      <a:lvl3pPr marL="4389120" indent="-1097280" algn="l" defTabSz="43891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8600" kern="1200">
          <a:solidFill>
            <a:schemeClr val="tx2"/>
          </a:solidFill>
          <a:latin typeface="+mn-lt"/>
          <a:ea typeface="+mn-ea"/>
          <a:cs typeface="+mn-cs"/>
        </a:defRPr>
      </a:lvl3pPr>
      <a:lvl4pPr marL="6144768" indent="-1097280" algn="l" defTabSz="43891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7700" kern="1200">
          <a:solidFill>
            <a:schemeClr val="tx2"/>
          </a:solidFill>
          <a:latin typeface="+mn-lt"/>
          <a:ea typeface="+mn-ea"/>
          <a:cs typeface="+mn-cs"/>
        </a:defRPr>
      </a:lvl4pPr>
      <a:lvl5pPr marL="7461504" indent="-1097280" algn="l" defTabSz="438912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77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339328" indent="-877824" algn="l" defTabSz="43891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6700" kern="1200">
          <a:solidFill>
            <a:schemeClr val="tx2"/>
          </a:solidFill>
          <a:latin typeface="+mn-lt"/>
          <a:ea typeface="+mn-ea"/>
          <a:cs typeface="+mn-cs"/>
        </a:defRPr>
      </a:lvl6pPr>
      <a:lvl7pPr marL="9656064" indent="-877824" algn="l" defTabSz="43891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6700" kern="1200">
          <a:solidFill>
            <a:schemeClr val="tx2"/>
          </a:solidFill>
          <a:latin typeface="+mn-lt"/>
          <a:ea typeface="+mn-ea"/>
          <a:cs typeface="+mn-cs"/>
        </a:defRPr>
      </a:lvl7pPr>
      <a:lvl8pPr marL="10533888" indent="-877824" algn="l" defTabSz="43891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6700" kern="1200">
          <a:solidFill>
            <a:schemeClr val="tx2"/>
          </a:solidFill>
          <a:latin typeface="+mn-lt"/>
          <a:ea typeface="+mn-ea"/>
          <a:cs typeface="+mn-cs"/>
        </a:defRPr>
      </a:lvl8pPr>
      <a:lvl9pPr marL="11411712" indent="-877824" algn="l" defTabSz="43891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67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Quantification of the Impact of Renewable Penetration Levels on Power Grid </a:t>
            </a:r>
            <a:r>
              <a:rPr lang="en-US" sz="9600" dirty="0" smtClean="0"/>
              <a:t>Stability</a:t>
            </a:r>
            <a:br>
              <a:rPr lang="en-US" sz="9600" dirty="0" smtClean="0"/>
            </a:br>
            <a:r>
              <a:rPr lang="en-US" sz="7200" dirty="0" smtClean="0"/>
              <a:t>Libby Kirby</a:t>
            </a:r>
            <a:br>
              <a:rPr lang="en-US" sz="7200" dirty="0" smtClean="0"/>
            </a:br>
            <a:r>
              <a:rPr lang="en-US" sz="7200" dirty="0" smtClean="0"/>
              <a:t>Advisor: Dr. Paul Hines, </a:t>
            </a:r>
            <a:r>
              <a:rPr lang="en-US" sz="7200" dirty="0" err="1" smtClean="0"/>
              <a:t>Ph.D</a:t>
            </a:r>
            <a:endParaRPr lang="en-US" sz="7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28" y="8081776"/>
            <a:ext cx="10607040" cy="4474845"/>
          </a:xfrm>
          <a:prstGeom prst="roundRect">
            <a:avLst>
              <a:gd name="adj" fmla="val 5678"/>
            </a:avLst>
          </a:prstGeom>
          <a:ln w="76200" cmpd="sng">
            <a:solidFill>
              <a:schemeClr val="accent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969788" y="8081775"/>
            <a:ext cx="12801600" cy="7435395"/>
          </a:xfrm>
          <a:prstGeom prst="roundRect">
            <a:avLst>
              <a:gd name="adj" fmla="val 3677"/>
            </a:avLst>
          </a:prstGeom>
          <a:ln w="762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u="sng" dirty="0" smtClean="0"/>
              <a:t>Problem Statement</a:t>
            </a:r>
          </a:p>
          <a:p>
            <a:r>
              <a:rPr lang="en-US" sz="3600" dirty="0" smtClean="0"/>
              <a:t>The impact of intermittent renewable generation on the power grid is of significant concern to utilities.   </a:t>
            </a:r>
            <a:r>
              <a:rPr lang="en-US" sz="3600" dirty="0" smtClean="0"/>
              <a:t>Utilities</a:t>
            </a:r>
            <a:r>
              <a:rPr lang="en-US" sz="3600" dirty="0" smtClean="0"/>
              <a:t> must know the amount of backup generation (“regulation”) needed to maintain adequate system </a:t>
            </a:r>
            <a:r>
              <a:rPr lang="en-US" sz="3600" dirty="0" smtClean="0"/>
              <a:t>performance amid this intermittency. </a:t>
            </a:r>
            <a:r>
              <a:rPr lang="en-US" sz="3600" dirty="0" smtClean="0"/>
              <a:t>Our </a:t>
            </a:r>
            <a:r>
              <a:rPr lang="en-US" sz="3600" dirty="0" smtClean="0"/>
              <a:t>research goals are to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Quantify the amount of regulation needed to maintain stability for varying wind penetration levels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Identify how this quantity is influenced by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Dispatch time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Consolidation of balancing area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Amount of inertia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969788" y="15824702"/>
            <a:ext cx="12801600" cy="9694249"/>
            <a:chOff x="1993530" y="17610927"/>
            <a:chExt cx="12801600" cy="9694249"/>
          </a:xfrm>
        </p:grpSpPr>
        <p:sp>
          <p:nvSpPr>
            <p:cNvPr id="24" name="TextBox 23"/>
            <p:cNvSpPr txBox="1"/>
            <p:nvPr/>
          </p:nvSpPr>
          <p:spPr>
            <a:xfrm>
              <a:off x="1993530" y="17610927"/>
              <a:ext cx="12801600" cy="9694249"/>
            </a:xfrm>
            <a:prstGeom prst="roundRect">
              <a:avLst>
                <a:gd name="adj" fmla="val 3677"/>
              </a:avLst>
            </a:prstGeom>
            <a:ln w="762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b="1" u="sng" dirty="0" smtClean="0"/>
                <a:t>Variability:</a:t>
              </a:r>
            </a:p>
            <a:p>
              <a:r>
                <a:rPr lang="en-US" sz="3600" dirty="0" smtClean="0"/>
                <a:t>While load already presents some intermittency (the current use for regulation), increasing wind penetration level increases the overall variability of the net load (load-wind).</a:t>
              </a:r>
            </a:p>
            <a:p>
              <a:endParaRPr lang="en-US" sz="3600" dirty="0"/>
            </a:p>
            <a:p>
              <a:endParaRPr lang="en-US" sz="3600" dirty="0" smtClean="0"/>
            </a:p>
            <a:p>
              <a:endParaRPr lang="en-US" sz="3600" dirty="0"/>
            </a:p>
            <a:p>
              <a:endParaRPr lang="en-US" sz="3600" dirty="0" smtClean="0"/>
            </a:p>
            <a:p>
              <a:endParaRPr lang="en-US" sz="3600" dirty="0" smtClean="0"/>
            </a:p>
            <a:p>
              <a:endParaRPr lang="en-US" sz="3600" dirty="0" smtClean="0"/>
            </a:p>
            <a:p>
              <a:endParaRPr lang="en-US" sz="3600" dirty="0"/>
            </a:p>
            <a:p>
              <a:endParaRPr lang="en-US" sz="3600" dirty="0"/>
            </a:p>
            <a:p>
              <a:endParaRPr lang="en-US" sz="3600" dirty="0" smtClean="0"/>
            </a:p>
            <a:p>
              <a:endParaRPr lang="en-US" sz="3600" dirty="0"/>
            </a:p>
            <a:p>
              <a:endParaRPr lang="en-US" sz="3600" dirty="0" smtClean="0"/>
            </a:p>
            <a:p>
              <a:endParaRPr lang="en-US" sz="3600" dirty="0" smtClean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76003" y="20589652"/>
              <a:ext cx="12274007" cy="6480808"/>
              <a:chOff x="1843383" y="8257849"/>
              <a:chExt cx="12274007" cy="648080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3383" y="8257849"/>
                <a:ext cx="10972800" cy="6480808"/>
              </a:xfrm>
              <a:prstGeom prst="roundRect">
                <a:avLst>
                  <a:gd name="adj" fmla="val 6045"/>
                </a:avLst>
              </a:prstGeom>
              <a:ln w="76200" cmpd="sng">
                <a:noFill/>
              </a:ln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3287242" y="12146159"/>
                <a:ext cx="8394452" cy="0"/>
              </a:xfrm>
              <a:prstGeom prst="line">
                <a:avLst/>
              </a:prstGeom>
              <a:ln>
                <a:noFill/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1413772" y="11371431"/>
                <a:ext cx="2703618" cy="612934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smtClean="0"/>
                  <a:t>One/week</a:t>
                </a:r>
                <a:endParaRPr lang="en-US" sz="3000" dirty="0"/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 flipH="1">
              <a:off x="3716118" y="24041413"/>
              <a:ext cx="8416872" cy="0"/>
            </a:xfrm>
            <a:prstGeom prst="line">
              <a:avLst/>
            </a:prstGeom>
            <a:ln w="28575" cmpd="sng">
              <a:solidFill>
                <a:srgbClr val="7A02C8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 flipV="1">
            <a:off x="7776633" y="11214100"/>
            <a:ext cx="8238067" cy="694268"/>
          </a:xfrm>
          <a:prstGeom prst="straightConnector1">
            <a:avLst/>
          </a:prstGeom>
          <a:ln w="57150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289828" y="25826483"/>
            <a:ext cx="12161520" cy="6400800"/>
            <a:chOff x="13975176" y="21155803"/>
            <a:chExt cx="12161520" cy="6400800"/>
          </a:xfrm>
        </p:grpSpPr>
        <p:sp>
          <p:nvSpPr>
            <p:cNvPr id="31" name="TextBox 30"/>
            <p:cNvSpPr txBox="1"/>
            <p:nvPr/>
          </p:nvSpPr>
          <p:spPr>
            <a:xfrm>
              <a:off x="13975176" y="21155803"/>
              <a:ext cx="12161520" cy="6400800"/>
            </a:xfrm>
            <a:prstGeom prst="roundRect">
              <a:avLst>
                <a:gd name="adj" fmla="val 3677"/>
              </a:avLst>
            </a:prstGeom>
            <a:ln w="762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b="1" u="sng" dirty="0" smtClean="0"/>
                <a:t>Utility Control of Variability:</a:t>
              </a:r>
            </a:p>
            <a:p>
              <a:endParaRPr lang="en-US" sz="3600" dirty="0"/>
            </a:p>
            <a:p>
              <a:endParaRPr lang="en-US" sz="3600" dirty="0" smtClean="0"/>
            </a:p>
            <a:p>
              <a:endParaRPr lang="en-US" sz="3600" dirty="0"/>
            </a:p>
            <a:p>
              <a:endParaRPr lang="en-US" sz="3600" dirty="0" smtClean="0"/>
            </a:p>
            <a:p>
              <a:endParaRPr lang="en-US" sz="3600" dirty="0" smtClean="0"/>
            </a:p>
            <a:p>
              <a:endParaRPr lang="en-US" sz="3600" dirty="0" smtClean="0"/>
            </a:p>
            <a:p>
              <a:endParaRPr lang="en-US" sz="3600" dirty="0"/>
            </a:p>
            <a:p>
              <a:endParaRPr lang="en-US" sz="3600" dirty="0"/>
            </a:p>
            <a:p>
              <a:endParaRPr lang="en-US" sz="3600" dirty="0" smtClean="0"/>
            </a:p>
            <a:p>
              <a:endParaRPr lang="en-US" sz="36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558" y="21954743"/>
              <a:ext cx="11894757" cy="5486399"/>
            </a:xfrm>
            <a:prstGeom prst="roundRect">
              <a:avLst>
                <a:gd name="adj" fmla="val 9160"/>
              </a:avLst>
            </a:prstGeom>
            <a:ln w="76200" cmpd="sng">
              <a:noFill/>
            </a:ln>
          </p:spPr>
        </p:pic>
      </p:grpSp>
      <p:sp>
        <p:nvSpPr>
          <p:cNvPr id="35" name="TextBox 34"/>
          <p:cNvSpPr txBox="1"/>
          <p:nvPr/>
        </p:nvSpPr>
        <p:spPr>
          <a:xfrm>
            <a:off x="29231508" y="8081775"/>
            <a:ext cx="13716000" cy="24145508"/>
          </a:xfrm>
          <a:prstGeom prst="roundRect">
            <a:avLst>
              <a:gd name="adj" fmla="val 3677"/>
            </a:avLst>
          </a:prstGeom>
          <a:ln w="762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u="sng" dirty="0" smtClean="0"/>
              <a:t>Dynamic Simulation:</a:t>
            </a:r>
          </a:p>
          <a:p>
            <a:r>
              <a:rPr lang="en-US" sz="3600" dirty="0" smtClean="0"/>
              <a:t>Recently published wind studies aiming to quantify the necessary regulation tend have two main issues: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Limited Data Points: Most studies consider only 3-4 wind penetration levels, making it difficult to predict the general trend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Lack of Dynamic Simulation: Most studies rely on statistical inference of wind data to predict the necessary regulation, usually using 5 minute wind data at the highest resolution. However, this misses any  performance issues on a sub-5 minute scale. Considering the intermittency of wind at sub-5 minute time scales, we expect to see performances effects on this scale, and thus instead employ a dynamic simulation model, which captures the second-to-second effects on performance.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9656" y="11689290"/>
            <a:ext cx="9410808" cy="6400800"/>
          </a:xfrm>
          <a:prstGeom prst="roundRect">
            <a:avLst>
              <a:gd name="adj" fmla="val 5645"/>
            </a:avLst>
          </a:prstGeom>
          <a:ln w="76200" cmpd="sng">
            <a:noFill/>
          </a:ln>
        </p:spPr>
      </p:pic>
      <p:grpSp>
        <p:nvGrpSpPr>
          <p:cNvPr id="59" name="Group 58"/>
          <p:cNvGrpSpPr/>
          <p:nvPr/>
        </p:nvGrpSpPr>
        <p:grpSpPr>
          <a:xfrm>
            <a:off x="29558104" y="23637320"/>
            <a:ext cx="13024565" cy="8154370"/>
            <a:chOff x="26215048" y="18686869"/>
            <a:chExt cx="13024565" cy="8154370"/>
          </a:xfrm>
        </p:grpSpPr>
        <p:pic>
          <p:nvPicPr>
            <p:cNvPr id="52" name="Picture 51" descr="Screen Shot 2014-04-20 at 9.45.39 AM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23" r="7884" b="4863"/>
            <a:stretch/>
          </p:blipFill>
          <p:spPr>
            <a:xfrm>
              <a:off x="26215048" y="19764088"/>
              <a:ext cx="9144000" cy="6386051"/>
            </a:xfrm>
            <a:prstGeom prst="roundRect">
              <a:avLst>
                <a:gd name="adj" fmla="val 6050"/>
              </a:avLst>
            </a:prstGeom>
            <a:ln w="76200" cmpd="sng">
              <a:solidFill>
                <a:srgbClr val="FFFFFF"/>
              </a:solidFill>
            </a:ln>
          </p:spPr>
        </p:pic>
        <p:grpSp>
          <p:nvGrpSpPr>
            <p:cNvPr id="32" name="Group 31"/>
            <p:cNvGrpSpPr/>
            <p:nvPr/>
          </p:nvGrpSpPr>
          <p:grpSpPr>
            <a:xfrm>
              <a:off x="31630444" y="18686869"/>
              <a:ext cx="7609169" cy="8154370"/>
              <a:chOff x="4105336" y="2038204"/>
              <a:chExt cx="2876405" cy="26473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813527" y="2038204"/>
                <a:ext cx="2004828" cy="349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Swing Equation: Physical Model of Generator</a:t>
                </a:r>
                <a:endParaRPr lang="en-US" sz="3200" dirty="0"/>
              </a:p>
            </p:txBody>
          </p:sp>
          <p:cxnSp>
            <p:nvCxnSpPr>
              <p:cNvPr id="34" name="Straight Arrow Connector 33"/>
              <p:cNvCxnSpPr>
                <a:stCxn id="33" idx="1"/>
              </p:cNvCxnSpPr>
              <p:nvPr/>
            </p:nvCxnSpPr>
            <p:spPr>
              <a:xfrm flipH="1">
                <a:off x="4105336" y="2213065"/>
                <a:ext cx="708191" cy="280527"/>
              </a:xfrm>
              <a:prstGeom prst="straightConnector1">
                <a:avLst/>
              </a:prstGeom>
              <a:ln w="38100" cmpd="sng">
                <a:solidFill>
                  <a:srgbClr val="2F2B20"/>
                </a:solidFill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626284" y="3456445"/>
                <a:ext cx="1313508" cy="5095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Automatic Generation Control (A.G.C.)</a:t>
                </a:r>
                <a:endParaRPr lang="en-US" sz="3200" dirty="0"/>
              </a:p>
            </p:txBody>
          </p:sp>
          <p:cxnSp>
            <p:nvCxnSpPr>
              <p:cNvPr id="40" name="Straight Arrow Connector 39"/>
              <p:cNvCxnSpPr>
                <a:stCxn id="39" idx="1"/>
              </p:cNvCxnSpPr>
              <p:nvPr/>
            </p:nvCxnSpPr>
            <p:spPr>
              <a:xfrm flipH="1">
                <a:off x="4595204" y="3711242"/>
                <a:ext cx="1031080" cy="212542"/>
              </a:xfrm>
              <a:prstGeom prst="straightConnector1">
                <a:avLst/>
              </a:prstGeom>
              <a:ln w="38100" cmpd="sng">
                <a:solidFill>
                  <a:srgbClr val="2F2B2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209580" y="4335815"/>
                <a:ext cx="1659168" cy="349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Algebraic Equations: Power Injection </a:t>
                </a:r>
                <a:endParaRPr lang="en-US" sz="3200" dirty="0"/>
              </a:p>
            </p:txBody>
          </p:sp>
          <p:cxnSp>
            <p:nvCxnSpPr>
              <p:cNvPr id="43" name="Straight Arrow Connector 42"/>
              <p:cNvCxnSpPr>
                <a:stCxn id="42" idx="1"/>
              </p:cNvCxnSpPr>
              <p:nvPr/>
            </p:nvCxnSpPr>
            <p:spPr>
              <a:xfrm flipH="1" flipV="1">
                <a:off x="4604526" y="4335812"/>
                <a:ext cx="605054" cy="174864"/>
              </a:xfrm>
              <a:prstGeom prst="straightConnector1">
                <a:avLst/>
              </a:prstGeom>
              <a:ln w="38100" cmpd="sng">
                <a:solidFill>
                  <a:srgbClr val="2F2B20"/>
                </a:solidFill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5460840" y="2886763"/>
                <a:ext cx="1520901" cy="1898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Droop Control</a:t>
                </a:r>
                <a:endParaRPr lang="en-US" sz="3200" dirty="0"/>
              </a:p>
            </p:txBody>
          </p:sp>
          <p:cxnSp>
            <p:nvCxnSpPr>
              <p:cNvPr id="45" name="Straight Arrow Connector 44"/>
              <p:cNvCxnSpPr>
                <a:stCxn id="44" idx="1"/>
              </p:cNvCxnSpPr>
              <p:nvPr/>
            </p:nvCxnSpPr>
            <p:spPr>
              <a:xfrm flipH="1">
                <a:off x="4595204" y="2981688"/>
                <a:ext cx="865636" cy="298901"/>
              </a:xfrm>
              <a:prstGeom prst="straightConnector1">
                <a:avLst/>
              </a:prstGeom>
              <a:ln w="38100" cmpd="sng">
                <a:solidFill>
                  <a:srgbClr val="2F2B20"/>
                </a:solidFill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Left Brace 46"/>
          <p:cNvSpPr/>
          <p:nvPr/>
        </p:nvSpPr>
        <p:spPr>
          <a:xfrm rot="16200000">
            <a:off x="7551738" y="10190169"/>
            <a:ext cx="470957" cy="2899833"/>
          </a:xfrm>
          <a:prstGeom prst="leftBrace">
            <a:avLst>
              <a:gd name="adj1" fmla="val 60281"/>
              <a:gd name="adj2" fmla="val 50000"/>
            </a:avLst>
          </a:prstGeom>
          <a:ln w="571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5192088" y="24791888"/>
            <a:ext cx="12618720" cy="7435395"/>
            <a:chOff x="15215155" y="24227174"/>
            <a:chExt cx="12618720" cy="7435395"/>
          </a:xfrm>
        </p:grpSpPr>
        <p:sp>
          <p:nvSpPr>
            <p:cNvPr id="61" name="TextBox 60"/>
            <p:cNvSpPr txBox="1"/>
            <p:nvPr/>
          </p:nvSpPr>
          <p:spPr>
            <a:xfrm>
              <a:off x="15215155" y="24227174"/>
              <a:ext cx="12618720" cy="7435395"/>
            </a:xfrm>
            <a:prstGeom prst="roundRect">
              <a:avLst>
                <a:gd name="adj" fmla="val 3677"/>
              </a:avLst>
            </a:prstGeom>
            <a:ln w="762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b="1" u="sng" dirty="0" smtClean="0"/>
                <a:t>Quantification of Frequency Performance:</a:t>
              </a:r>
            </a:p>
            <a:p>
              <a:endParaRPr lang="en-US" sz="3600" b="1" u="sng" dirty="0"/>
            </a:p>
            <a:p>
              <a:endParaRPr lang="en-US" sz="3600" b="1" u="sng" dirty="0" smtClean="0"/>
            </a:p>
            <a:p>
              <a:endParaRPr lang="en-US" sz="3600" dirty="0"/>
            </a:p>
            <a:p>
              <a:endParaRPr lang="en-US" sz="3600" dirty="0" smtClean="0"/>
            </a:p>
            <a:p>
              <a:endParaRPr lang="en-US" sz="3600" dirty="0"/>
            </a:p>
            <a:p>
              <a:endParaRPr lang="en-US" sz="3600" dirty="0" smtClean="0"/>
            </a:p>
            <a:p>
              <a:endParaRPr lang="en-US" sz="3600" dirty="0" smtClean="0"/>
            </a:p>
            <a:p>
              <a:endParaRPr lang="en-US" sz="3600" dirty="0" smtClean="0"/>
            </a:p>
            <a:p>
              <a:endParaRPr lang="en-US" sz="3600" dirty="0"/>
            </a:p>
            <a:p>
              <a:endParaRPr lang="en-US" sz="3600" dirty="0"/>
            </a:p>
            <a:p>
              <a:endParaRPr lang="en-US" sz="3600" dirty="0" smtClean="0"/>
            </a:p>
            <a:p>
              <a:endParaRPr lang="en-US" sz="3600" dirty="0" smtClean="0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0" r="1077" b="3751"/>
            <a:stretch/>
          </p:blipFill>
          <p:spPr>
            <a:xfrm>
              <a:off x="16266715" y="25083641"/>
              <a:ext cx="10515600" cy="6393395"/>
            </a:xfrm>
            <a:prstGeom prst="roundRect">
              <a:avLst>
                <a:gd name="adj" fmla="val 5394"/>
              </a:avLst>
            </a:prstGeom>
            <a:ln w="76200" cmpd="sng">
              <a:noFill/>
            </a:ln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683" y="13052804"/>
            <a:ext cx="14417531" cy="11242902"/>
          </a:xfrm>
          <a:prstGeom prst="roundRect">
            <a:avLst>
              <a:gd name="adj" fmla="val 1482"/>
            </a:avLst>
          </a:prstGeom>
          <a:ln w="76200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743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14451</TotalTime>
  <Words>310</Words>
  <Application>Microsoft Macintosh PowerPoint</Application>
  <PresentationFormat>Custom</PresentationFormat>
  <Paragraphs>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Apothecary</vt:lpstr>
      <vt:lpstr>Quantification of the Impact of Renewable Penetration Levels on Power Grid Stability Libby Kirby Advisor: Dr. Paul Hines, Ph.D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26</cp:revision>
  <dcterms:created xsi:type="dcterms:W3CDTF">2014-04-10T17:51:26Z</dcterms:created>
  <dcterms:modified xsi:type="dcterms:W3CDTF">2014-04-20T18:49:42Z</dcterms:modified>
</cp:coreProperties>
</file>