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3" r:id="rId12"/>
    <p:sldId id="265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7F7"/>
    <a:srgbClr val="769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34" autoAdjust="0"/>
  </p:normalViewPr>
  <p:slideViewPr>
    <p:cSldViewPr snapToGrid="0" snapToObjects="1">
      <p:cViewPr>
        <p:scale>
          <a:sx n="81" d="100"/>
          <a:sy n="81" d="100"/>
        </p:scale>
        <p:origin x="-189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1376-12A8-BD42-B511-752AE8E18211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7BE1-706E-174F-904D-388220B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: http://</a:t>
            </a:r>
            <a:r>
              <a:rPr lang="en-US" dirty="0" err="1" smtClean="0"/>
              <a:t>epod.usra.edu</a:t>
            </a:r>
            <a:r>
              <a:rPr lang="en-US" dirty="0" smtClean="0"/>
              <a:t>/blog/2003/08/big-blackout-of-2003.html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6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OUT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wind penetration?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– for each wind penetration level one before?</a:t>
            </a:r>
          </a:p>
          <a:p>
            <a:r>
              <a:rPr lang="en-US" baseline="0" dirty="0" smtClean="0"/>
              <a:t>Any combinations?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Compare to simpler heuristics for regulation – 3stdev, 95%tile, </a:t>
            </a:r>
          </a:p>
          <a:p>
            <a:r>
              <a:rPr lang="en-US" baseline="0" dirty="0" smtClean="0"/>
              <a:t>SPP system’s heuristic?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Regultion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CPS score plot?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</a:t>
            </a:r>
            <a:r>
              <a:rPr lang="en-US" dirty="0" err="1" smtClean="0"/>
              <a:t>hines</a:t>
            </a:r>
            <a:r>
              <a:rPr lang="en-US" dirty="0" smtClean="0"/>
              <a:t> and I discussed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 in slides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prelimnary</a:t>
            </a:r>
            <a:r>
              <a:rPr lang="en-US" baseline="0" dirty="0" smtClean="0"/>
              <a:t> results (ED (by gen type?), step response for numerical integration),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While renewables are considered beneficial, wind (and most renewables)</a:t>
            </a:r>
            <a:r>
              <a:rPr lang="en-US" baseline="0" dirty="0" smtClean="0"/>
              <a:t> is (are) variable, especially compared to the output of thermal units, which are human-controlled (i.e. they are approximately constant if we want them to 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Variability affects system stability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Net load is the difference between load and renewable generation – as it is increasingly variable, frequency swings occur more often and larger, and thermal generators must ramp up and down more to compensate – the more quickly they are forced to ramp, the more likely instability occurs – BETTER EXPLANATION?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 between primary and secondary</a:t>
            </a:r>
            <a:r>
              <a:rPr lang="en-US" baseline="0" dirty="0" smtClean="0"/>
              <a:t> frequency response – maybe its own slide? </a:t>
            </a:r>
            <a:r>
              <a:rPr lang="en-US" baseline="0" dirty="0" err="1" smtClean="0"/>
              <a:t>Jdoes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kundar</a:t>
            </a:r>
            <a:r>
              <a:rPr lang="en-US" baseline="0" dirty="0" smtClean="0"/>
              <a:t> have a picture?</a:t>
            </a:r>
          </a:p>
          <a:p>
            <a:r>
              <a:rPr lang="en-US" baseline="0" dirty="0" smtClean="0"/>
              <a:t>Primary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secondary – AGC, governor control (see NERC glossary under frequency regulation), ACE, Primary frequency control under ERCOT on </a:t>
            </a:r>
            <a:r>
              <a:rPr lang="en-US" baseline="0" dirty="0" err="1" smtClean="0"/>
              <a:t>nerc</a:t>
            </a:r>
            <a:r>
              <a:rPr lang="en-US" baseline="0" dirty="0" smtClean="0"/>
              <a:t> gloss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Primary frequency – use cruise control analogy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Currently, 1% but the expectation is (has already been shown, is generally agreed upon…) that this will need to increase as wind increases. However, the specific amount is unknown 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Replace with picture!!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Talk about full time scale sets -  day ahead (forecast load), 15minute, </a:t>
            </a:r>
            <a:r>
              <a:rPr lang="en-US" baseline="0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additional parameter</a:t>
            </a:r>
          </a:p>
          <a:p>
            <a:r>
              <a:rPr lang="en-US" dirty="0" smtClean="0"/>
              <a:t>How will we alter inertia?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why additional parameters matter – cost of regulation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More lit (look for papers Friday)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 for a) industry studies, b) academic studies (</a:t>
            </a:r>
            <a:r>
              <a:rPr lang="en-US" baseline="0" dirty="0" err="1" smtClean="0"/>
              <a:t>eto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mccalley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o’malley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Make this sound like a pretty 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they know </a:t>
            </a:r>
            <a:r>
              <a:rPr lang="en-US" dirty="0" err="1" smtClean="0"/>
              <a:t>wwe’re</a:t>
            </a:r>
            <a:r>
              <a:rPr lang="en-US" dirty="0" smtClean="0"/>
              <a:t> adding wind into a</a:t>
            </a:r>
            <a:r>
              <a:rPr lang="en-US" baseline="0" dirty="0" smtClean="0"/>
              <a:t> non-wind model (each gets it’s own profile from real wind farm (2second)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base cases?</a:t>
            </a:r>
          </a:p>
          <a:p>
            <a:endParaRPr lang="en-US" dirty="0" smtClean="0"/>
          </a:p>
          <a:p>
            <a:r>
              <a:rPr lang="en-US" dirty="0" smtClean="0"/>
              <a:t>Picture as time</a:t>
            </a:r>
            <a:r>
              <a:rPr lang="en-US" baseline="0" dirty="0" smtClean="0"/>
              <a:t>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pointing bubbles to each </a:t>
            </a:r>
            <a:r>
              <a:rPr lang="en-US" dirty="0" err="1" smtClean="0"/>
              <a:t>eqn</a:t>
            </a:r>
            <a:r>
              <a:rPr lang="en-US" dirty="0" smtClean="0"/>
              <a:t>, with</a:t>
            </a:r>
            <a:r>
              <a:rPr lang="en-US" baseline="0" dirty="0" smtClean="0"/>
              <a:t> baby explanations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Trap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3/10/14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3/10/14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292"/>
            <a:ext cx="7543800" cy="2593975"/>
          </a:xfrm>
        </p:spPr>
        <p:txBody>
          <a:bodyPr/>
          <a:lstStyle/>
          <a:p>
            <a:r>
              <a:rPr lang="en-US" sz="3000" dirty="0"/>
              <a:t>Quantification of the Impact of Renewable Penetration Levels on Power Grid Stability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82292"/>
            <a:ext cx="6461760" cy="1066800"/>
          </a:xfrm>
        </p:spPr>
        <p:txBody>
          <a:bodyPr/>
          <a:lstStyle/>
          <a:p>
            <a:r>
              <a:rPr lang="en-US" dirty="0" smtClean="0"/>
              <a:t>LIBBY KIRBY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779" y="605923"/>
            <a:ext cx="6316279" cy="2286670"/>
            <a:chOff x="2066349" y="132080"/>
            <a:chExt cx="6316279" cy="2286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9793"/>
            <a:stretch/>
          </p:blipFill>
          <p:spPr>
            <a:xfrm>
              <a:off x="2066349" y="132750"/>
              <a:ext cx="3151598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49985"/>
            <a:stretch/>
          </p:blipFill>
          <p:spPr>
            <a:xfrm>
              <a:off x="5217947" y="132080"/>
              <a:ext cx="3164681" cy="2286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93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 Check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8" y="2619137"/>
            <a:ext cx="5168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4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regulation percentage from 1% until stability is achieved for a given wind percentage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Increase wind penetration percentages and repeat the above</a:t>
            </a:r>
          </a:p>
          <a:p>
            <a:pPr lvl="1"/>
            <a:r>
              <a:rPr lang="en-US" dirty="0" smtClean="0"/>
              <a:t>Determine the functional relationship between wind percentage and required regulation percentage</a:t>
            </a:r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dirty="0" smtClean="0"/>
              <a:t>Decrease dispatch time &amp; measure improvements in stability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Consolidate balancing areas &amp; measure improvements in stability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Vary system inertia and measure changes in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Experiments </a:t>
            </a:r>
            <a:r>
              <a:rPr lang="en-US" dirty="0" err="1" smtClean="0"/>
              <a:t>cntd</a:t>
            </a:r>
            <a:r>
              <a:rPr lang="en-US" dirty="0" smtClean="0"/>
              <a:t>. NOTDONE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Renewables</a:t>
            </a:r>
            <a:endParaRPr lang="en-US" dirty="0"/>
          </a:p>
        </p:txBody>
      </p:sp>
      <p:pic>
        <p:nvPicPr>
          <p:cNvPr id="12" name="Picture 11" descr="BPA Wi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8" y="4141727"/>
            <a:ext cx="7456908" cy="2194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456908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Variability - NOTDONE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Reserves</a:t>
            </a:r>
            <a:r>
              <a:rPr lang="en-US" dirty="0" smtClean="0"/>
              <a:t> – Back-up generation to be dispatched when a load-generation mismatch occurs </a:t>
            </a:r>
          </a:p>
          <a:p>
            <a:pPr lvl="1"/>
            <a:r>
              <a:rPr lang="en-US" dirty="0" smtClean="0"/>
              <a:t>Regulation: Shortest term, quickly </a:t>
            </a:r>
            <a:r>
              <a:rPr lang="en-US" dirty="0" err="1" smtClean="0"/>
              <a:t>dispatchable</a:t>
            </a:r>
            <a:r>
              <a:rPr lang="en-US" dirty="0" smtClean="0"/>
              <a:t> back-up, used to maintain frequency 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Frequency Control</a:t>
            </a:r>
          </a:p>
          <a:p>
            <a:pPr lvl="1"/>
            <a:r>
              <a:rPr lang="en-US" dirty="0" smtClean="0"/>
              <a:t>Primary Frequency Response – frequency immediately responds to a change in load (near-instantaneous time scale) - droop</a:t>
            </a:r>
          </a:p>
          <a:p>
            <a:pPr lvl="1"/>
            <a:r>
              <a:rPr lang="en-US" dirty="0" smtClean="0"/>
              <a:t>Secondary Frequency Response – Automatic Generation Control</a:t>
            </a:r>
          </a:p>
          <a:p>
            <a:pPr lvl="1"/>
            <a:r>
              <a:rPr lang="en-US" dirty="0" smtClean="0"/>
              <a:t>Area Control Error (corrected by AGC)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Quantify the amount of regulation needed to maintain stability for varying wind penetration levels.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Identify how this quantity is influenced by </a:t>
            </a:r>
          </a:p>
          <a:p>
            <a:pPr lvl="1"/>
            <a:r>
              <a:rPr lang="en-US" dirty="0" smtClean="0"/>
              <a:t>Dispatch time</a:t>
            </a:r>
          </a:p>
          <a:p>
            <a:pPr lvl="1"/>
            <a:r>
              <a:rPr lang="en-US" dirty="0" smtClean="0"/>
              <a:t>Consolidation of balancing area</a:t>
            </a:r>
          </a:p>
          <a:p>
            <a:pPr lvl="1"/>
            <a:r>
              <a:rPr lang="en-US" dirty="0" smtClean="0"/>
              <a:t>Amount of inertia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Literature…NOTDONE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Wind Studies</a:t>
            </a:r>
          </a:p>
          <a:p>
            <a:pPr lvl="1"/>
            <a:r>
              <a:rPr lang="en-US" dirty="0" smtClean="0"/>
              <a:t>Few penetration levels considered</a:t>
            </a:r>
          </a:p>
          <a:p>
            <a:pPr lvl="1"/>
            <a:r>
              <a:rPr lang="en-US" dirty="0" smtClean="0"/>
              <a:t>Lack of Dynamic Models</a:t>
            </a:r>
          </a:p>
          <a:p>
            <a:pPr lvl="2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Inertia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47" y="3047060"/>
            <a:ext cx="4418853" cy="30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56"/>
            <a:ext cx="3576712" cy="20620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Power System </a:t>
            </a:r>
          </a:p>
          <a:p>
            <a:r>
              <a:rPr lang="en-US" dirty="0" smtClean="0"/>
              <a:t>2 Areas</a:t>
            </a:r>
          </a:p>
          <a:p>
            <a:r>
              <a:rPr lang="en-US" dirty="0" smtClean="0"/>
              <a:t>39 Buses </a:t>
            </a:r>
            <a:r>
              <a:rPr lang="en-US" dirty="0"/>
              <a:t>P</a:t>
            </a:r>
            <a:r>
              <a:rPr lang="en-US" dirty="0" smtClean="0"/>
              <a:t>er Area</a:t>
            </a:r>
          </a:p>
          <a:p>
            <a:r>
              <a:rPr lang="en-US" dirty="0" smtClean="0"/>
              <a:t>Wind generators added at buses 23, 24, 26,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8" y="3592829"/>
            <a:ext cx="3236256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42" y="3592829"/>
            <a:ext cx="3236256" cy="310896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1719884" y="5642809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9884" y="5642809"/>
            <a:ext cx="3761980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83663" y="5562706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595815" y="4702334"/>
            <a:ext cx="0" cy="118981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95598" y="4702334"/>
            <a:ext cx="3603618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99216" y="4622231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054850" y="3917834"/>
            <a:ext cx="400050" cy="578045"/>
            <a:chOff x="6086475" y="2096427"/>
            <a:chExt cx="400050" cy="57804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36570" y="5223763"/>
            <a:ext cx="400050" cy="578045"/>
            <a:chOff x="6086475" y="2096427"/>
            <a:chExt cx="400050" cy="57804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791325" y="3509258"/>
            <a:ext cx="400050" cy="578045"/>
            <a:chOff x="6086475" y="2096427"/>
            <a:chExt cx="400050" cy="57804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254750" y="3509258"/>
            <a:ext cx="400050" cy="578045"/>
            <a:chOff x="6086475" y="2096427"/>
            <a:chExt cx="400050" cy="57804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2892698" y="3917834"/>
            <a:ext cx="400050" cy="578045"/>
            <a:chOff x="6086475" y="2096427"/>
            <a:chExt cx="400050" cy="578045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625370" y="3509258"/>
            <a:ext cx="400050" cy="578045"/>
            <a:chOff x="6086475" y="2096427"/>
            <a:chExt cx="400050" cy="578045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102503" y="3509258"/>
            <a:ext cx="400050" cy="578045"/>
            <a:chOff x="6086475" y="2096427"/>
            <a:chExt cx="400050" cy="578045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7533146" y="5223763"/>
            <a:ext cx="400050" cy="578045"/>
            <a:chOff x="6086475" y="2096427"/>
            <a:chExt cx="400050" cy="578045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54775" y="1654079"/>
            <a:ext cx="400050" cy="578045"/>
            <a:chOff x="6086475" y="2096427"/>
            <a:chExt cx="400050" cy="578045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506876" y="1730294"/>
            <a:ext cx="18224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designates a wind generator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09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 </a:t>
            </a:r>
            <a:r>
              <a:rPr lang="en-US" dirty="0" err="1" smtClean="0"/>
              <a:t>cntd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7356" cy="2668045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 smtClean="0"/>
              <a:t>Simulation Program</a:t>
            </a:r>
            <a:endParaRPr lang="en-US" sz="2400" dirty="0"/>
          </a:p>
          <a:p>
            <a:r>
              <a:rPr lang="en-US" dirty="0"/>
              <a:t>Economic </a:t>
            </a:r>
            <a:r>
              <a:rPr lang="en-US" dirty="0" smtClean="0"/>
              <a:t>Dispatch (E.D.)</a:t>
            </a:r>
          </a:p>
          <a:p>
            <a:pPr lvl="1"/>
            <a:r>
              <a:rPr lang="en-US" dirty="0" smtClean="0"/>
              <a:t>Linear optimization of generation to minimize cost</a:t>
            </a:r>
            <a:endParaRPr lang="en-US" dirty="0"/>
          </a:p>
          <a:p>
            <a:r>
              <a:rPr lang="en-US" dirty="0"/>
              <a:t>Numerical Integration</a:t>
            </a:r>
          </a:p>
          <a:p>
            <a:r>
              <a:rPr lang="en-US" dirty="0"/>
              <a:t>Stability Check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488" y="1600200"/>
            <a:ext cx="3576712" cy="206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1143" y="4866243"/>
            <a:ext cx="45368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51143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9987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8831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77675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7998" y="4554199"/>
            <a:ext cx="61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. . . 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42030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47371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6215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65059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1654423" y="4510183"/>
            <a:ext cx="1311585" cy="356067"/>
          </a:xfrm>
          <a:custGeom>
            <a:avLst/>
            <a:gdLst>
              <a:gd name="connsiteX0" fmla="*/ 0 w 1311585"/>
              <a:gd name="connsiteY0" fmla="*/ 356067 h 356067"/>
              <a:gd name="connsiteX1" fmla="*/ 23740 w 1311585"/>
              <a:gd name="connsiteY1" fmla="*/ 302657 h 356067"/>
              <a:gd name="connsiteX2" fmla="*/ 41544 w 1311585"/>
              <a:gd name="connsiteY2" fmla="*/ 296723 h 356067"/>
              <a:gd name="connsiteX3" fmla="*/ 53413 w 1311585"/>
              <a:gd name="connsiteY3" fmla="*/ 278919 h 356067"/>
              <a:gd name="connsiteX4" fmla="*/ 89022 w 1311585"/>
              <a:gd name="connsiteY4" fmla="*/ 261116 h 356067"/>
              <a:gd name="connsiteX5" fmla="*/ 100892 w 1311585"/>
              <a:gd name="connsiteY5" fmla="*/ 243313 h 356067"/>
              <a:gd name="connsiteX6" fmla="*/ 118696 w 1311585"/>
              <a:gd name="connsiteY6" fmla="*/ 237378 h 356067"/>
              <a:gd name="connsiteX7" fmla="*/ 136500 w 1311585"/>
              <a:gd name="connsiteY7" fmla="*/ 225509 h 356067"/>
              <a:gd name="connsiteX8" fmla="*/ 308609 w 1311585"/>
              <a:gd name="connsiteY8" fmla="*/ 225509 h 356067"/>
              <a:gd name="connsiteX9" fmla="*/ 344217 w 1311585"/>
              <a:gd name="connsiteY9" fmla="*/ 201772 h 356067"/>
              <a:gd name="connsiteX10" fmla="*/ 356087 w 1311585"/>
              <a:gd name="connsiteY10" fmla="*/ 183968 h 356067"/>
              <a:gd name="connsiteX11" fmla="*/ 391695 w 1311585"/>
              <a:gd name="connsiteY11" fmla="*/ 160230 h 356067"/>
              <a:gd name="connsiteX12" fmla="*/ 403565 w 1311585"/>
              <a:gd name="connsiteY12" fmla="*/ 142427 h 356067"/>
              <a:gd name="connsiteX13" fmla="*/ 439174 w 1311585"/>
              <a:gd name="connsiteY13" fmla="*/ 130558 h 356067"/>
              <a:gd name="connsiteX14" fmla="*/ 474782 w 1311585"/>
              <a:gd name="connsiteY14" fmla="*/ 136493 h 356067"/>
              <a:gd name="connsiteX15" fmla="*/ 480717 w 1311585"/>
              <a:gd name="connsiteY15" fmla="*/ 154296 h 356067"/>
              <a:gd name="connsiteX16" fmla="*/ 498521 w 1311585"/>
              <a:gd name="connsiteY16" fmla="*/ 160230 h 356067"/>
              <a:gd name="connsiteX17" fmla="*/ 534130 w 1311585"/>
              <a:gd name="connsiteY17" fmla="*/ 178034 h 356067"/>
              <a:gd name="connsiteX18" fmla="*/ 551934 w 1311585"/>
              <a:gd name="connsiteY18" fmla="*/ 189903 h 356067"/>
              <a:gd name="connsiteX19" fmla="*/ 563804 w 1311585"/>
              <a:gd name="connsiteY19" fmla="*/ 207706 h 356067"/>
              <a:gd name="connsiteX20" fmla="*/ 676564 w 1311585"/>
              <a:gd name="connsiteY20" fmla="*/ 213640 h 356067"/>
              <a:gd name="connsiteX21" fmla="*/ 688434 w 1311585"/>
              <a:gd name="connsiteY21" fmla="*/ 195837 h 356067"/>
              <a:gd name="connsiteX22" fmla="*/ 694369 w 1311585"/>
              <a:gd name="connsiteY22" fmla="*/ 142427 h 356067"/>
              <a:gd name="connsiteX23" fmla="*/ 747782 w 1311585"/>
              <a:gd name="connsiteY23" fmla="*/ 124624 h 356067"/>
              <a:gd name="connsiteX24" fmla="*/ 765586 w 1311585"/>
              <a:gd name="connsiteY24" fmla="*/ 118689 h 356067"/>
              <a:gd name="connsiteX25" fmla="*/ 783390 w 1311585"/>
              <a:gd name="connsiteY25" fmla="*/ 112755 h 356067"/>
              <a:gd name="connsiteX26" fmla="*/ 854608 w 1311585"/>
              <a:gd name="connsiteY26" fmla="*/ 118689 h 356067"/>
              <a:gd name="connsiteX27" fmla="*/ 866477 w 1311585"/>
              <a:gd name="connsiteY27" fmla="*/ 136493 h 356067"/>
              <a:gd name="connsiteX28" fmla="*/ 919890 w 1311585"/>
              <a:gd name="connsiteY28" fmla="*/ 178034 h 356067"/>
              <a:gd name="connsiteX29" fmla="*/ 997042 w 1311585"/>
              <a:gd name="connsiteY29" fmla="*/ 183968 h 356067"/>
              <a:gd name="connsiteX30" fmla="*/ 1056390 w 1311585"/>
              <a:gd name="connsiteY30" fmla="*/ 178034 h 356067"/>
              <a:gd name="connsiteX31" fmla="*/ 1062325 w 1311585"/>
              <a:gd name="connsiteY31" fmla="*/ 160230 h 356067"/>
              <a:gd name="connsiteX32" fmla="*/ 1097933 w 1311585"/>
              <a:gd name="connsiteY32" fmla="*/ 154296 h 356067"/>
              <a:gd name="connsiteX33" fmla="*/ 1115738 w 1311585"/>
              <a:gd name="connsiteY33" fmla="*/ 148362 h 356067"/>
              <a:gd name="connsiteX34" fmla="*/ 1139477 w 1311585"/>
              <a:gd name="connsiteY34" fmla="*/ 154296 h 356067"/>
              <a:gd name="connsiteX35" fmla="*/ 1157281 w 1311585"/>
              <a:gd name="connsiteY35" fmla="*/ 160230 h 356067"/>
              <a:gd name="connsiteX36" fmla="*/ 1175085 w 1311585"/>
              <a:gd name="connsiteY36" fmla="*/ 154296 h 356067"/>
              <a:gd name="connsiteX37" fmla="*/ 1222563 w 1311585"/>
              <a:gd name="connsiteY37" fmla="*/ 77148 h 356067"/>
              <a:gd name="connsiteX38" fmla="*/ 1240368 w 1311585"/>
              <a:gd name="connsiteY38" fmla="*/ 65279 h 356067"/>
              <a:gd name="connsiteX39" fmla="*/ 1252237 w 1311585"/>
              <a:gd name="connsiteY39" fmla="*/ 47476 h 356067"/>
              <a:gd name="connsiteX40" fmla="*/ 1305650 w 1311585"/>
              <a:gd name="connsiteY40" fmla="*/ 17804 h 356067"/>
              <a:gd name="connsiteX41" fmla="*/ 1311585 w 1311585"/>
              <a:gd name="connsiteY41" fmla="*/ 0 h 3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11585" h="356067">
                <a:moveTo>
                  <a:pt x="0" y="356067"/>
                </a:moveTo>
                <a:cubicBezTo>
                  <a:pt x="3627" y="345186"/>
                  <a:pt x="10915" y="312916"/>
                  <a:pt x="23740" y="302657"/>
                </a:cubicBezTo>
                <a:cubicBezTo>
                  <a:pt x="28625" y="298749"/>
                  <a:pt x="35609" y="298701"/>
                  <a:pt x="41544" y="296723"/>
                </a:cubicBezTo>
                <a:cubicBezTo>
                  <a:pt x="45500" y="290788"/>
                  <a:pt x="48369" y="283962"/>
                  <a:pt x="53413" y="278919"/>
                </a:cubicBezTo>
                <a:cubicBezTo>
                  <a:pt x="64915" y="267418"/>
                  <a:pt x="74545" y="265942"/>
                  <a:pt x="89022" y="261116"/>
                </a:cubicBezTo>
                <a:cubicBezTo>
                  <a:pt x="92979" y="255182"/>
                  <a:pt x="95322" y="247768"/>
                  <a:pt x="100892" y="243313"/>
                </a:cubicBezTo>
                <a:cubicBezTo>
                  <a:pt x="105777" y="239405"/>
                  <a:pt x="113101" y="240176"/>
                  <a:pt x="118696" y="237378"/>
                </a:cubicBezTo>
                <a:cubicBezTo>
                  <a:pt x="125076" y="234188"/>
                  <a:pt x="130565" y="229465"/>
                  <a:pt x="136500" y="225509"/>
                </a:cubicBezTo>
                <a:cubicBezTo>
                  <a:pt x="197062" y="231015"/>
                  <a:pt x="245640" y="238627"/>
                  <a:pt x="308609" y="225509"/>
                </a:cubicBezTo>
                <a:cubicBezTo>
                  <a:pt x="322574" y="222600"/>
                  <a:pt x="344217" y="201772"/>
                  <a:pt x="344217" y="201772"/>
                </a:cubicBezTo>
                <a:cubicBezTo>
                  <a:pt x="348174" y="195837"/>
                  <a:pt x="350719" y="188665"/>
                  <a:pt x="356087" y="183968"/>
                </a:cubicBezTo>
                <a:cubicBezTo>
                  <a:pt x="366823" y="174575"/>
                  <a:pt x="391695" y="160230"/>
                  <a:pt x="391695" y="160230"/>
                </a:cubicBezTo>
                <a:cubicBezTo>
                  <a:pt x="395652" y="154296"/>
                  <a:pt x="397517" y="146207"/>
                  <a:pt x="403565" y="142427"/>
                </a:cubicBezTo>
                <a:cubicBezTo>
                  <a:pt x="414175" y="135796"/>
                  <a:pt x="439174" y="130558"/>
                  <a:pt x="439174" y="130558"/>
                </a:cubicBezTo>
                <a:cubicBezTo>
                  <a:pt x="451043" y="132536"/>
                  <a:pt x="464334" y="130523"/>
                  <a:pt x="474782" y="136493"/>
                </a:cubicBezTo>
                <a:cubicBezTo>
                  <a:pt x="480213" y="139596"/>
                  <a:pt x="476294" y="149873"/>
                  <a:pt x="480717" y="154296"/>
                </a:cubicBezTo>
                <a:cubicBezTo>
                  <a:pt x="485141" y="158719"/>
                  <a:pt x="492586" y="158252"/>
                  <a:pt x="498521" y="160230"/>
                </a:cubicBezTo>
                <a:cubicBezTo>
                  <a:pt x="549553" y="194249"/>
                  <a:pt x="484983" y="153461"/>
                  <a:pt x="534130" y="178034"/>
                </a:cubicBezTo>
                <a:cubicBezTo>
                  <a:pt x="540510" y="181224"/>
                  <a:pt x="545999" y="185947"/>
                  <a:pt x="551934" y="189903"/>
                </a:cubicBezTo>
                <a:cubicBezTo>
                  <a:pt x="555891" y="195837"/>
                  <a:pt x="558325" y="203140"/>
                  <a:pt x="563804" y="207706"/>
                </a:cubicBezTo>
                <a:cubicBezTo>
                  <a:pt x="595500" y="234117"/>
                  <a:pt x="641386" y="215985"/>
                  <a:pt x="676564" y="213640"/>
                </a:cubicBezTo>
                <a:cubicBezTo>
                  <a:pt x="680521" y="207706"/>
                  <a:pt x="686704" y="202756"/>
                  <a:pt x="688434" y="195837"/>
                </a:cubicBezTo>
                <a:cubicBezTo>
                  <a:pt x="692779" y="178459"/>
                  <a:pt x="684752" y="157539"/>
                  <a:pt x="694369" y="142427"/>
                </a:cubicBezTo>
                <a:cubicBezTo>
                  <a:pt x="694371" y="142424"/>
                  <a:pt x="738879" y="127592"/>
                  <a:pt x="747782" y="124624"/>
                </a:cubicBezTo>
                <a:lnTo>
                  <a:pt x="765586" y="118689"/>
                </a:lnTo>
                <a:lnTo>
                  <a:pt x="783390" y="112755"/>
                </a:lnTo>
                <a:cubicBezTo>
                  <a:pt x="807129" y="114733"/>
                  <a:pt x="831703" y="112145"/>
                  <a:pt x="854608" y="118689"/>
                </a:cubicBezTo>
                <a:cubicBezTo>
                  <a:pt x="861466" y="120648"/>
                  <a:pt x="861911" y="131014"/>
                  <a:pt x="866477" y="136493"/>
                </a:cubicBezTo>
                <a:cubicBezTo>
                  <a:pt x="876243" y="148212"/>
                  <a:pt x="908107" y="177128"/>
                  <a:pt x="919890" y="178034"/>
                </a:cubicBezTo>
                <a:lnTo>
                  <a:pt x="997042" y="183968"/>
                </a:lnTo>
                <a:cubicBezTo>
                  <a:pt x="1016825" y="181990"/>
                  <a:pt x="1037706" y="184828"/>
                  <a:pt x="1056390" y="178034"/>
                </a:cubicBezTo>
                <a:cubicBezTo>
                  <a:pt x="1062269" y="175896"/>
                  <a:pt x="1056893" y="163334"/>
                  <a:pt x="1062325" y="160230"/>
                </a:cubicBezTo>
                <a:cubicBezTo>
                  <a:pt x="1072773" y="154260"/>
                  <a:pt x="1086186" y="156906"/>
                  <a:pt x="1097933" y="154296"/>
                </a:cubicBezTo>
                <a:cubicBezTo>
                  <a:pt x="1104040" y="152939"/>
                  <a:pt x="1109803" y="150340"/>
                  <a:pt x="1115738" y="148362"/>
                </a:cubicBezTo>
                <a:cubicBezTo>
                  <a:pt x="1123651" y="150340"/>
                  <a:pt x="1131634" y="152055"/>
                  <a:pt x="1139477" y="154296"/>
                </a:cubicBezTo>
                <a:cubicBezTo>
                  <a:pt x="1145492" y="156014"/>
                  <a:pt x="1151025" y="160230"/>
                  <a:pt x="1157281" y="160230"/>
                </a:cubicBezTo>
                <a:cubicBezTo>
                  <a:pt x="1163537" y="160230"/>
                  <a:pt x="1169150" y="156274"/>
                  <a:pt x="1175085" y="154296"/>
                </a:cubicBezTo>
                <a:cubicBezTo>
                  <a:pt x="1183671" y="51271"/>
                  <a:pt x="1156565" y="96947"/>
                  <a:pt x="1222563" y="77148"/>
                </a:cubicBezTo>
                <a:cubicBezTo>
                  <a:pt x="1229395" y="75098"/>
                  <a:pt x="1234433" y="69235"/>
                  <a:pt x="1240368" y="65279"/>
                </a:cubicBezTo>
                <a:cubicBezTo>
                  <a:pt x="1244324" y="59345"/>
                  <a:pt x="1246869" y="52172"/>
                  <a:pt x="1252237" y="47476"/>
                </a:cubicBezTo>
                <a:cubicBezTo>
                  <a:pt x="1277354" y="25500"/>
                  <a:pt x="1281196" y="25954"/>
                  <a:pt x="1305650" y="17804"/>
                </a:cubicBezTo>
                <a:lnTo>
                  <a:pt x="131158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66008" y="4504249"/>
            <a:ext cx="1317519" cy="522231"/>
          </a:xfrm>
          <a:custGeom>
            <a:avLst/>
            <a:gdLst>
              <a:gd name="connsiteX0" fmla="*/ 0 w 1317519"/>
              <a:gd name="connsiteY0" fmla="*/ 0 h 522231"/>
              <a:gd name="connsiteX1" fmla="*/ 11870 w 1317519"/>
              <a:gd name="connsiteY1" fmla="*/ 29672 h 522231"/>
              <a:gd name="connsiteX2" fmla="*/ 23739 w 1317519"/>
              <a:gd name="connsiteY2" fmla="*/ 53410 h 522231"/>
              <a:gd name="connsiteX3" fmla="*/ 29674 w 1317519"/>
              <a:gd name="connsiteY3" fmla="*/ 77148 h 522231"/>
              <a:gd name="connsiteX4" fmla="*/ 35609 w 1317519"/>
              <a:gd name="connsiteY4" fmla="*/ 94951 h 522231"/>
              <a:gd name="connsiteX5" fmla="*/ 65283 w 1317519"/>
              <a:gd name="connsiteY5" fmla="*/ 213640 h 522231"/>
              <a:gd name="connsiteX6" fmla="*/ 83087 w 1317519"/>
              <a:gd name="connsiteY6" fmla="*/ 231443 h 522231"/>
              <a:gd name="connsiteX7" fmla="*/ 94956 w 1317519"/>
              <a:gd name="connsiteY7" fmla="*/ 326395 h 522231"/>
              <a:gd name="connsiteX8" fmla="*/ 100891 w 1317519"/>
              <a:gd name="connsiteY8" fmla="*/ 344198 h 522231"/>
              <a:gd name="connsiteX9" fmla="*/ 118696 w 1317519"/>
              <a:gd name="connsiteY9" fmla="*/ 350132 h 522231"/>
              <a:gd name="connsiteX10" fmla="*/ 130565 w 1317519"/>
              <a:gd name="connsiteY10" fmla="*/ 332329 h 522231"/>
              <a:gd name="connsiteX11" fmla="*/ 154304 w 1317519"/>
              <a:gd name="connsiteY11" fmla="*/ 296722 h 522231"/>
              <a:gd name="connsiteX12" fmla="*/ 172108 w 1317519"/>
              <a:gd name="connsiteY12" fmla="*/ 290788 h 522231"/>
              <a:gd name="connsiteX13" fmla="*/ 195848 w 1317519"/>
              <a:gd name="connsiteY13" fmla="*/ 296722 h 522231"/>
              <a:gd name="connsiteX14" fmla="*/ 225521 w 1317519"/>
              <a:gd name="connsiteY14" fmla="*/ 320460 h 522231"/>
              <a:gd name="connsiteX15" fmla="*/ 302673 w 1317519"/>
              <a:gd name="connsiteY15" fmla="*/ 278919 h 522231"/>
              <a:gd name="connsiteX16" fmla="*/ 320478 w 1317519"/>
              <a:gd name="connsiteY16" fmla="*/ 261116 h 522231"/>
              <a:gd name="connsiteX17" fmla="*/ 344217 w 1317519"/>
              <a:gd name="connsiteY17" fmla="*/ 225509 h 522231"/>
              <a:gd name="connsiteX18" fmla="*/ 356086 w 1317519"/>
              <a:gd name="connsiteY18" fmla="*/ 207706 h 522231"/>
              <a:gd name="connsiteX19" fmla="*/ 373891 w 1317519"/>
              <a:gd name="connsiteY19" fmla="*/ 201771 h 522231"/>
              <a:gd name="connsiteX20" fmla="*/ 391695 w 1317519"/>
              <a:gd name="connsiteY20" fmla="*/ 237378 h 522231"/>
              <a:gd name="connsiteX21" fmla="*/ 397630 w 1317519"/>
              <a:gd name="connsiteY21" fmla="*/ 261116 h 522231"/>
              <a:gd name="connsiteX22" fmla="*/ 445108 w 1317519"/>
              <a:gd name="connsiteY22" fmla="*/ 267050 h 522231"/>
              <a:gd name="connsiteX23" fmla="*/ 462912 w 1317519"/>
              <a:gd name="connsiteY23" fmla="*/ 320460 h 522231"/>
              <a:gd name="connsiteX24" fmla="*/ 480717 w 1317519"/>
              <a:gd name="connsiteY24" fmla="*/ 421346 h 522231"/>
              <a:gd name="connsiteX25" fmla="*/ 498521 w 1317519"/>
              <a:gd name="connsiteY25" fmla="*/ 427280 h 522231"/>
              <a:gd name="connsiteX26" fmla="*/ 516325 w 1317519"/>
              <a:gd name="connsiteY26" fmla="*/ 480690 h 522231"/>
              <a:gd name="connsiteX27" fmla="*/ 522260 w 1317519"/>
              <a:gd name="connsiteY27" fmla="*/ 498494 h 522231"/>
              <a:gd name="connsiteX28" fmla="*/ 557869 w 1317519"/>
              <a:gd name="connsiteY28" fmla="*/ 522231 h 522231"/>
              <a:gd name="connsiteX29" fmla="*/ 587542 w 1317519"/>
              <a:gd name="connsiteY29" fmla="*/ 516297 h 522231"/>
              <a:gd name="connsiteX30" fmla="*/ 599412 w 1317519"/>
              <a:gd name="connsiteY30" fmla="*/ 498494 h 522231"/>
              <a:gd name="connsiteX31" fmla="*/ 605347 w 1317519"/>
              <a:gd name="connsiteY31" fmla="*/ 379805 h 522231"/>
              <a:gd name="connsiteX32" fmla="*/ 617216 w 1317519"/>
              <a:gd name="connsiteY32" fmla="*/ 362001 h 522231"/>
              <a:gd name="connsiteX33" fmla="*/ 652825 w 1317519"/>
              <a:gd name="connsiteY33" fmla="*/ 350132 h 522231"/>
              <a:gd name="connsiteX34" fmla="*/ 658760 w 1317519"/>
              <a:gd name="connsiteY34" fmla="*/ 332329 h 522231"/>
              <a:gd name="connsiteX35" fmla="*/ 670629 w 1317519"/>
              <a:gd name="connsiteY35" fmla="*/ 284853 h 522231"/>
              <a:gd name="connsiteX36" fmla="*/ 682499 w 1317519"/>
              <a:gd name="connsiteY36" fmla="*/ 136492 h 522231"/>
              <a:gd name="connsiteX37" fmla="*/ 706238 w 1317519"/>
              <a:gd name="connsiteY37" fmla="*/ 89017 h 522231"/>
              <a:gd name="connsiteX38" fmla="*/ 729977 w 1317519"/>
              <a:gd name="connsiteY38" fmla="*/ 83082 h 522231"/>
              <a:gd name="connsiteX39" fmla="*/ 747781 w 1317519"/>
              <a:gd name="connsiteY39" fmla="*/ 77148 h 522231"/>
              <a:gd name="connsiteX40" fmla="*/ 789325 w 1317519"/>
              <a:gd name="connsiteY40" fmla="*/ 35607 h 522231"/>
              <a:gd name="connsiteX41" fmla="*/ 813064 w 1317519"/>
              <a:gd name="connsiteY41" fmla="*/ 160230 h 522231"/>
              <a:gd name="connsiteX42" fmla="*/ 824933 w 1317519"/>
              <a:gd name="connsiteY42" fmla="*/ 178033 h 522231"/>
              <a:gd name="connsiteX43" fmla="*/ 884281 w 1317519"/>
              <a:gd name="connsiteY43" fmla="*/ 195837 h 522231"/>
              <a:gd name="connsiteX44" fmla="*/ 902085 w 1317519"/>
              <a:gd name="connsiteY44" fmla="*/ 201771 h 522231"/>
              <a:gd name="connsiteX45" fmla="*/ 913955 w 1317519"/>
              <a:gd name="connsiteY45" fmla="*/ 219574 h 522231"/>
              <a:gd name="connsiteX46" fmla="*/ 1056389 w 1317519"/>
              <a:gd name="connsiteY46" fmla="*/ 243312 h 522231"/>
              <a:gd name="connsiteX47" fmla="*/ 1097933 w 1317519"/>
              <a:gd name="connsiteY47" fmla="*/ 261116 h 522231"/>
              <a:gd name="connsiteX48" fmla="*/ 1121672 w 1317519"/>
              <a:gd name="connsiteY48" fmla="*/ 278919 h 522231"/>
              <a:gd name="connsiteX49" fmla="*/ 1139476 w 1317519"/>
              <a:gd name="connsiteY49" fmla="*/ 290788 h 522231"/>
              <a:gd name="connsiteX50" fmla="*/ 1216628 w 1317519"/>
              <a:gd name="connsiteY50" fmla="*/ 296722 h 522231"/>
              <a:gd name="connsiteX51" fmla="*/ 1264107 w 1317519"/>
              <a:gd name="connsiteY51" fmla="*/ 296722 h 522231"/>
              <a:gd name="connsiteX52" fmla="*/ 1252237 w 1317519"/>
              <a:gd name="connsiteY52" fmla="*/ 255181 h 522231"/>
              <a:gd name="connsiteX53" fmla="*/ 1258172 w 1317519"/>
              <a:gd name="connsiteY53" fmla="*/ 178033 h 522231"/>
              <a:gd name="connsiteX54" fmla="*/ 1299715 w 1317519"/>
              <a:gd name="connsiteY54" fmla="*/ 172099 h 522231"/>
              <a:gd name="connsiteX55" fmla="*/ 1317519 w 1317519"/>
              <a:gd name="connsiteY55" fmla="*/ 160230 h 5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17519" h="522231">
                <a:moveTo>
                  <a:pt x="0" y="0"/>
                </a:moveTo>
                <a:cubicBezTo>
                  <a:pt x="3957" y="9891"/>
                  <a:pt x="7543" y="19938"/>
                  <a:pt x="11870" y="29672"/>
                </a:cubicBezTo>
                <a:cubicBezTo>
                  <a:pt x="15463" y="37756"/>
                  <a:pt x="20633" y="45127"/>
                  <a:pt x="23739" y="53410"/>
                </a:cubicBezTo>
                <a:cubicBezTo>
                  <a:pt x="26603" y="61047"/>
                  <a:pt x="27433" y="69306"/>
                  <a:pt x="29674" y="77148"/>
                </a:cubicBezTo>
                <a:cubicBezTo>
                  <a:pt x="31393" y="83163"/>
                  <a:pt x="33631" y="89017"/>
                  <a:pt x="35609" y="94951"/>
                </a:cubicBezTo>
                <a:cubicBezTo>
                  <a:pt x="43270" y="225192"/>
                  <a:pt x="14256" y="169906"/>
                  <a:pt x="65283" y="213640"/>
                </a:cubicBezTo>
                <a:cubicBezTo>
                  <a:pt x="71655" y="219102"/>
                  <a:pt x="77152" y="225509"/>
                  <a:pt x="83087" y="231443"/>
                </a:cubicBezTo>
                <a:cubicBezTo>
                  <a:pt x="98734" y="278383"/>
                  <a:pt x="82127" y="223766"/>
                  <a:pt x="94956" y="326395"/>
                </a:cubicBezTo>
                <a:cubicBezTo>
                  <a:pt x="95732" y="332602"/>
                  <a:pt x="96467" y="339775"/>
                  <a:pt x="100891" y="344198"/>
                </a:cubicBezTo>
                <a:cubicBezTo>
                  <a:pt x="105315" y="348621"/>
                  <a:pt x="112761" y="348154"/>
                  <a:pt x="118696" y="350132"/>
                </a:cubicBezTo>
                <a:cubicBezTo>
                  <a:pt x="122652" y="344198"/>
                  <a:pt x="127375" y="338708"/>
                  <a:pt x="130565" y="332329"/>
                </a:cubicBezTo>
                <a:cubicBezTo>
                  <a:pt x="141453" y="310554"/>
                  <a:pt x="128992" y="313596"/>
                  <a:pt x="154304" y="296722"/>
                </a:cubicBezTo>
                <a:cubicBezTo>
                  <a:pt x="159509" y="293252"/>
                  <a:pt x="166173" y="292766"/>
                  <a:pt x="172108" y="290788"/>
                </a:cubicBezTo>
                <a:cubicBezTo>
                  <a:pt x="180021" y="292766"/>
                  <a:pt x="189061" y="292198"/>
                  <a:pt x="195848" y="296722"/>
                </a:cubicBezTo>
                <a:cubicBezTo>
                  <a:pt x="249538" y="332513"/>
                  <a:pt x="167314" y="301060"/>
                  <a:pt x="225521" y="320460"/>
                </a:cubicBezTo>
                <a:cubicBezTo>
                  <a:pt x="283683" y="312152"/>
                  <a:pt x="257172" y="324417"/>
                  <a:pt x="302673" y="278919"/>
                </a:cubicBezTo>
                <a:lnTo>
                  <a:pt x="320478" y="261116"/>
                </a:lnTo>
                <a:cubicBezTo>
                  <a:pt x="330908" y="229827"/>
                  <a:pt x="319519" y="255145"/>
                  <a:pt x="344217" y="225509"/>
                </a:cubicBezTo>
                <a:cubicBezTo>
                  <a:pt x="348783" y="220030"/>
                  <a:pt x="350517" y="212161"/>
                  <a:pt x="356086" y="207706"/>
                </a:cubicBezTo>
                <a:cubicBezTo>
                  <a:pt x="360971" y="203798"/>
                  <a:pt x="367956" y="203749"/>
                  <a:pt x="373891" y="201771"/>
                </a:cubicBezTo>
                <a:cubicBezTo>
                  <a:pt x="386896" y="221278"/>
                  <a:pt x="385552" y="215879"/>
                  <a:pt x="391695" y="237378"/>
                </a:cubicBezTo>
                <a:cubicBezTo>
                  <a:pt x="393936" y="245220"/>
                  <a:pt x="390500" y="257155"/>
                  <a:pt x="397630" y="261116"/>
                </a:cubicBezTo>
                <a:cubicBezTo>
                  <a:pt x="411572" y="268861"/>
                  <a:pt x="429282" y="265072"/>
                  <a:pt x="445108" y="267050"/>
                </a:cubicBezTo>
                <a:cubicBezTo>
                  <a:pt x="461671" y="291892"/>
                  <a:pt x="459149" y="282833"/>
                  <a:pt x="462912" y="320460"/>
                </a:cubicBezTo>
                <a:cubicBezTo>
                  <a:pt x="464079" y="332131"/>
                  <a:pt x="454801" y="400614"/>
                  <a:pt x="480717" y="421346"/>
                </a:cubicBezTo>
                <a:cubicBezTo>
                  <a:pt x="485602" y="425254"/>
                  <a:pt x="492586" y="425302"/>
                  <a:pt x="498521" y="427280"/>
                </a:cubicBezTo>
                <a:lnTo>
                  <a:pt x="516325" y="480690"/>
                </a:lnTo>
                <a:cubicBezTo>
                  <a:pt x="518303" y="486625"/>
                  <a:pt x="517055" y="495024"/>
                  <a:pt x="522260" y="498494"/>
                </a:cubicBezTo>
                <a:lnTo>
                  <a:pt x="557869" y="522231"/>
                </a:lnTo>
                <a:cubicBezTo>
                  <a:pt x="567760" y="520253"/>
                  <a:pt x="578784" y="521301"/>
                  <a:pt x="587542" y="516297"/>
                </a:cubicBezTo>
                <a:cubicBezTo>
                  <a:pt x="593735" y="512759"/>
                  <a:pt x="598489" y="505567"/>
                  <a:pt x="599412" y="498494"/>
                </a:cubicBezTo>
                <a:cubicBezTo>
                  <a:pt x="604536" y="459214"/>
                  <a:pt x="600223" y="419085"/>
                  <a:pt x="605347" y="379805"/>
                </a:cubicBezTo>
                <a:cubicBezTo>
                  <a:pt x="606270" y="372732"/>
                  <a:pt x="611168" y="365781"/>
                  <a:pt x="617216" y="362001"/>
                </a:cubicBezTo>
                <a:cubicBezTo>
                  <a:pt x="627826" y="355370"/>
                  <a:pt x="652825" y="350132"/>
                  <a:pt x="652825" y="350132"/>
                </a:cubicBezTo>
                <a:cubicBezTo>
                  <a:pt x="654803" y="344198"/>
                  <a:pt x="657243" y="338398"/>
                  <a:pt x="658760" y="332329"/>
                </a:cubicBezTo>
                <a:cubicBezTo>
                  <a:pt x="673089" y="275020"/>
                  <a:pt x="657061" y="325562"/>
                  <a:pt x="670629" y="284853"/>
                </a:cubicBezTo>
                <a:cubicBezTo>
                  <a:pt x="675007" y="206049"/>
                  <a:pt x="672435" y="196869"/>
                  <a:pt x="682499" y="136492"/>
                </a:cubicBezTo>
                <a:cubicBezTo>
                  <a:pt x="686317" y="113583"/>
                  <a:pt x="684432" y="101477"/>
                  <a:pt x="706238" y="89017"/>
                </a:cubicBezTo>
                <a:cubicBezTo>
                  <a:pt x="713320" y="84970"/>
                  <a:pt x="722134" y="85323"/>
                  <a:pt x="729977" y="83082"/>
                </a:cubicBezTo>
                <a:cubicBezTo>
                  <a:pt x="735992" y="81364"/>
                  <a:pt x="741846" y="79126"/>
                  <a:pt x="747781" y="77148"/>
                </a:cubicBezTo>
                <a:cubicBezTo>
                  <a:pt x="774990" y="36336"/>
                  <a:pt x="757987" y="46051"/>
                  <a:pt x="789325" y="35607"/>
                </a:cubicBezTo>
                <a:cubicBezTo>
                  <a:pt x="846368" y="54619"/>
                  <a:pt x="796311" y="31792"/>
                  <a:pt x="813064" y="160230"/>
                </a:cubicBezTo>
                <a:cubicBezTo>
                  <a:pt x="813987" y="167302"/>
                  <a:pt x="819454" y="173467"/>
                  <a:pt x="824933" y="178033"/>
                </a:cubicBezTo>
                <a:cubicBezTo>
                  <a:pt x="843578" y="193570"/>
                  <a:pt x="861513" y="190778"/>
                  <a:pt x="884281" y="195837"/>
                </a:cubicBezTo>
                <a:cubicBezTo>
                  <a:pt x="890388" y="197194"/>
                  <a:pt x="896150" y="199793"/>
                  <a:pt x="902085" y="201771"/>
                </a:cubicBezTo>
                <a:cubicBezTo>
                  <a:pt x="906042" y="207705"/>
                  <a:pt x="911450" y="212896"/>
                  <a:pt x="913955" y="219574"/>
                </a:cubicBezTo>
                <a:cubicBezTo>
                  <a:pt x="941623" y="293349"/>
                  <a:pt x="852018" y="252198"/>
                  <a:pt x="1056389" y="243312"/>
                </a:cubicBezTo>
                <a:cubicBezTo>
                  <a:pt x="1084165" y="250256"/>
                  <a:pt x="1075863" y="245353"/>
                  <a:pt x="1097933" y="261116"/>
                </a:cubicBezTo>
                <a:cubicBezTo>
                  <a:pt x="1105982" y="266865"/>
                  <a:pt x="1113623" y="273170"/>
                  <a:pt x="1121672" y="278919"/>
                </a:cubicBezTo>
                <a:cubicBezTo>
                  <a:pt x="1127476" y="283065"/>
                  <a:pt x="1132466" y="289474"/>
                  <a:pt x="1139476" y="290788"/>
                </a:cubicBezTo>
                <a:cubicBezTo>
                  <a:pt x="1164828" y="295541"/>
                  <a:pt x="1190911" y="294744"/>
                  <a:pt x="1216628" y="296722"/>
                </a:cubicBezTo>
                <a:cubicBezTo>
                  <a:pt x="1224886" y="298787"/>
                  <a:pt x="1255849" y="310484"/>
                  <a:pt x="1264107" y="296722"/>
                </a:cubicBezTo>
                <a:cubicBezTo>
                  <a:pt x="1265704" y="294061"/>
                  <a:pt x="1253811" y="259901"/>
                  <a:pt x="1252237" y="255181"/>
                </a:cubicBezTo>
                <a:cubicBezTo>
                  <a:pt x="1254215" y="229465"/>
                  <a:pt x="1245375" y="200426"/>
                  <a:pt x="1258172" y="178033"/>
                </a:cubicBezTo>
                <a:cubicBezTo>
                  <a:pt x="1265112" y="165888"/>
                  <a:pt x="1286317" y="176118"/>
                  <a:pt x="1299715" y="172099"/>
                </a:cubicBezTo>
                <a:cubicBezTo>
                  <a:pt x="1306547" y="170050"/>
                  <a:pt x="1317519" y="160230"/>
                  <a:pt x="1317519" y="16023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277593" y="4664479"/>
            <a:ext cx="1323454" cy="409477"/>
          </a:xfrm>
          <a:custGeom>
            <a:avLst/>
            <a:gdLst>
              <a:gd name="connsiteX0" fmla="*/ 0 w 1323454"/>
              <a:gd name="connsiteY0" fmla="*/ 0 h 409477"/>
              <a:gd name="connsiteX1" fmla="*/ 47478 w 1323454"/>
              <a:gd name="connsiteY1" fmla="*/ 11869 h 409477"/>
              <a:gd name="connsiteX2" fmla="*/ 59347 w 1323454"/>
              <a:gd name="connsiteY2" fmla="*/ 29672 h 409477"/>
              <a:gd name="connsiteX3" fmla="*/ 71217 w 1323454"/>
              <a:gd name="connsiteY3" fmla="*/ 77148 h 409477"/>
              <a:gd name="connsiteX4" fmla="*/ 83086 w 1323454"/>
              <a:gd name="connsiteY4" fmla="*/ 166165 h 409477"/>
              <a:gd name="connsiteX5" fmla="*/ 94956 w 1323454"/>
              <a:gd name="connsiteY5" fmla="*/ 183968 h 409477"/>
              <a:gd name="connsiteX6" fmla="*/ 112760 w 1323454"/>
              <a:gd name="connsiteY6" fmla="*/ 195837 h 409477"/>
              <a:gd name="connsiteX7" fmla="*/ 124630 w 1323454"/>
              <a:gd name="connsiteY7" fmla="*/ 213640 h 409477"/>
              <a:gd name="connsiteX8" fmla="*/ 136499 w 1323454"/>
              <a:gd name="connsiteY8" fmla="*/ 267050 h 409477"/>
              <a:gd name="connsiteX9" fmla="*/ 166173 w 1323454"/>
              <a:gd name="connsiteY9" fmla="*/ 296723 h 409477"/>
              <a:gd name="connsiteX10" fmla="*/ 183978 w 1323454"/>
              <a:gd name="connsiteY10" fmla="*/ 302657 h 409477"/>
              <a:gd name="connsiteX11" fmla="*/ 231456 w 1323454"/>
              <a:gd name="connsiteY11" fmla="*/ 308591 h 409477"/>
              <a:gd name="connsiteX12" fmla="*/ 272999 w 1323454"/>
              <a:gd name="connsiteY12" fmla="*/ 356067 h 409477"/>
              <a:gd name="connsiteX13" fmla="*/ 320477 w 1323454"/>
              <a:gd name="connsiteY13" fmla="*/ 350133 h 409477"/>
              <a:gd name="connsiteX14" fmla="*/ 338282 w 1323454"/>
              <a:gd name="connsiteY14" fmla="*/ 332329 h 409477"/>
              <a:gd name="connsiteX15" fmla="*/ 445108 w 1323454"/>
              <a:gd name="connsiteY15" fmla="*/ 326395 h 409477"/>
              <a:gd name="connsiteX16" fmla="*/ 439173 w 1323454"/>
              <a:gd name="connsiteY16" fmla="*/ 284854 h 409477"/>
              <a:gd name="connsiteX17" fmla="*/ 433238 w 1323454"/>
              <a:gd name="connsiteY17" fmla="*/ 267050 h 409477"/>
              <a:gd name="connsiteX18" fmla="*/ 456977 w 1323454"/>
              <a:gd name="connsiteY18" fmla="*/ 261116 h 409477"/>
              <a:gd name="connsiteX19" fmla="*/ 528194 w 1323454"/>
              <a:gd name="connsiteY19" fmla="*/ 249247 h 409477"/>
              <a:gd name="connsiteX20" fmla="*/ 545999 w 1323454"/>
              <a:gd name="connsiteY20" fmla="*/ 237378 h 409477"/>
              <a:gd name="connsiteX21" fmla="*/ 551933 w 1323454"/>
              <a:gd name="connsiteY21" fmla="*/ 219575 h 409477"/>
              <a:gd name="connsiteX22" fmla="*/ 557868 w 1323454"/>
              <a:gd name="connsiteY22" fmla="*/ 166165 h 409477"/>
              <a:gd name="connsiteX23" fmla="*/ 563803 w 1323454"/>
              <a:gd name="connsiteY23" fmla="*/ 148361 h 409477"/>
              <a:gd name="connsiteX24" fmla="*/ 581607 w 1323454"/>
              <a:gd name="connsiteY24" fmla="*/ 142427 h 409477"/>
              <a:gd name="connsiteX25" fmla="*/ 611281 w 1323454"/>
              <a:gd name="connsiteY25" fmla="*/ 136492 h 409477"/>
              <a:gd name="connsiteX26" fmla="*/ 676564 w 1323454"/>
              <a:gd name="connsiteY26" fmla="*/ 100886 h 409477"/>
              <a:gd name="connsiteX27" fmla="*/ 706238 w 1323454"/>
              <a:gd name="connsiteY27" fmla="*/ 94951 h 409477"/>
              <a:gd name="connsiteX28" fmla="*/ 759651 w 1323454"/>
              <a:gd name="connsiteY28" fmla="*/ 100886 h 409477"/>
              <a:gd name="connsiteX29" fmla="*/ 771520 w 1323454"/>
              <a:gd name="connsiteY29" fmla="*/ 136492 h 409477"/>
              <a:gd name="connsiteX30" fmla="*/ 777455 w 1323454"/>
              <a:gd name="connsiteY30" fmla="*/ 154296 h 409477"/>
              <a:gd name="connsiteX31" fmla="*/ 783390 w 1323454"/>
              <a:gd name="connsiteY31" fmla="*/ 172099 h 409477"/>
              <a:gd name="connsiteX32" fmla="*/ 801194 w 1323454"/>
              <a:gd name="connsiteY32" fmla="*/ 225509 h 409477"/>
              <a:gd name="connsiteX33" fmla="*/ 866476 w 1323454"/>
              <a:gd name="connsiteY33" fmla="*/ 255181 h 409477"/>
              <a:gd name="connsiteX34" fmla="*/ 902085 w 1323454"/>
              <a:gd name="connsiteY34" fmla="*/ 267050 h 409477"/>
              <a:gd name="connsiteX35" fmla="*/ 931759 w 1323454"/>
              <a:gd name="connsiteY35" fmla="*/ 272985 h 409477"/>
              <a:gd name="connsiteX36" fmla="*/ 961433 w 1323454"/>
              <a:gd name="connsiteY36" fmla="*/ 284854 h 409477"/>
              <a:gd name="connsiteX37" fmla="*/ 1020780 w 1323454"/>
              <a:gd name="connsiteY37" fmla="*/ 272985 h 409477"/>
              <a:gd name="connsiteX38" fmla="*/ 1062324 w 1323454"/>
              <a:gd name="connsiteY38" fmla="*/ 261116 h 409477"/>
              <a:gd name="connsiteX39" fmla="*/ 1086063 w 1323454"/>
              <a:gd name="connsiteY39" fmla="*/ 255181 h 409477"/>
              <a:gd name="connsiteX40" fmla="*/ 1115737 w 1323454"/>
              <a:gd name="connsiteY40" fmla="*/ 261116 h 409477"/>
              <a:gd name="connsiteX41" fmla="*/ 1127606 w 1323454"/>
              <a:gd name="connsiteY41" fmla="*/ 284854 h 409477"/>
              <a:gd name="connsiteX42" fmla="*/ 1151345 w 1323454"/>
              <a:gd name="connsiteY42" fmla="*/ 332329 h 409477"/>
              <a:gd name="connsiteX43" fmla="*/ 1169150 w 1323454"/>
              <a:gd name="connsiteY43" fmla="*/ 367936 h 409477"/>
              <a:gd name="connsiteX44" fmla="*/ 1246302 w 1323454"/>
              <a:gd name="connsiteY44" fmla="*/ 373870 h 409477"/>
              <a:gd name="connsiteX45" fmla="*/ 1293780 w 1323454"/>
              <a:gd name="connsiteY45" fmla="*/ 391674 h 409477"/>
              <a:gd name="connsiteX46" fmla="*/ 1323454 w 1323454"/>
              <a:gd name="connsiteY46" fmla="*/ 409477 h 40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23454" h="409477">
                <a:moveTo>
                  <a:pt x="0" y="0"/>
                </a:moveTo>
                <a:cubicBezTo>
                  <a:pt x="1481" y="296"/>
                  <a:pt x="41393" y="7001"/>
                  <a:pt x="47478" y="11869"/>
                </a:cubicBezTo>
                <a:cubicBezTo>
                  <a:pt x="53047" y="16324"/>
                  <a:pt x="56157" y="23293"/>
                  <a:pt x="59347" y="29672"/>
                </a:cubicBezTo>
                <a:cubicBezTo>
                  <a:pt x="65430" y="41838"/>
                  <a:pt x="68959" y="65861"/>
                  <a:pt x="71217" y="77148"/>
                </a:cubicBezTo>
                <a:cubicBezTo>
                  <a:pt x="72542" y="93040"/>
                  <a:pt x="70967" y="141929"/>
                  <a:pt x="83086" y="166165"/>
                </a:cubicBezTo>
                <a:cubicBezTo>
                  <a:pt x="86276" y="172544"/>
                  <a:pt x="89912" y="178925"/>
                  <a:pt x="94956" y="183968"/>
                </a:cubicBezTo>
                <a:cubicBezTo>
                  <a:pt x="100000" y="189011"/>
                  <a:pt x="106825" y="191881"/>
                  <a:pt x="112760" y="195837"/>
                </a:cubicBezTo>
                <a:cubicBezTo>
                  <a:pt x="116717" y="201771"/>
                  <a:pt x="121820" y="207084"/>
                  <a:pt x="124630" y="213640"/>
                </a:cubicBezTo>
                <a:cubicBezTo>
                  <a:pt x="133756" y="234933"/>
                  <a:pt x="128045" y="244506"/>
                  <a:pt x="136499" y="267050"/>
                </a:cubicBezTo>
                <a:cubicBezTo>
                  <a:pt x="141977" y="281658"/>
                  <a:pt x="152782" y="290028"/>
                  <a:pt x="166173" y="296723"/>
                </a:cubicBezTo>
                <a:cubicBezTo>
                  <a:pt x="171769" y="299521"/>
                  <a:pt x="177823" y="301538"/>
                  <a:pt x="183978" y="302657"/>
                </a:cubicBezTo>
                <a:cubicBezTo>
                  <a:pt x="199670" y="305510"/>
                  <a:pt x="215630" y="306613"/>
                  <a:pt x="231456" y="308591"/>
                </a:cubicBezTo>
                <a:cubicBezTo>
                  <a:pt x="259152" y="350133"/>
                  <a:pt x="243326" y="336285"/>
                  <a:pt x="272999" y="356067"/>
                </a:cubicBezTo>
                <a:cubicBezTo>
                  <a:pt x="288825" y="354089"/>
                  <a:pt x="305488" y="355583"/>
                  <a:pt x="320477" y="350133"/>
                </a:cubicBezTo>
                <a:cubicBezTo>
                  <a:pt x="328365" y="347265"/>
                  <a:pt x="330037" y="333899"/>
                  <a:pt x="338282" y="332329"/>
                </a:cubicBezTo>
                <a:cubicBezTo>
                  <a:pt x="373316" y="325656"/>
                  <a:pt x="409499" y="328373"/>
                  <a:pt x="445108" y="326395"/>
                </a:cubicBezTo>
                <a:cubicBezTo>
                  <a:pt x="443130" y="312548"/>
                  <a:pt x="441916" y="298570"/>
                  <a:pt x="439173" y="284854"/>
                </a:cubicBezTo>
                <a:cubicBezTo>
                  <a:pt x="437946" y="278720"/>
                  <a:pt x="429484" y="272055"/>
                  <a:pt x="433238" y="267050"/>
                </a:cubicBezTo>
                <a:cubicBezTo>
                  <a:pt x="438132" y="260525"/>
                  <a:pt x="448960" y="262619"/>
                  <a:pt x="456977" y="261116"/>
                </a:cubicBezTo>
                <a:cubicBezTo>
                  <a:pt x="480631" y="256681"/>
                  <a:pt x="528194" y="249247"/>
                  <a:pt x="528194" y="249247"/>
                </a:cubicBezTo>
                <a:cubicBezTo>
                  <a:pt x="534129" y="245291"/>
                  <a:pt x="541543" y="242948"/>
                  <a:pt x="545999" y="237378"/>
                </a:cubicBezTo>
                <a:cubicBezTo>
                  <a:pt x="549907" y="232494"/>
                  <a:pt x="550905" y="225745"/>
                  <a:pt x="551933" y="219575"/>
                </a:cubicBezTo>
                <a:cubicBezTo>
                  <a:pt x="554878" y="201906"/>
                  <a:pt x="554923" y="183834"/>
                  <a:pt x="557868" y="166165"/>
                </a:cubicBezTo>
                <a:cubicBezTo>
                  <a:pt x="558897" y="159994"/>
                  <a:pt x="559379" y="152784"/>
                  <a:pt x="563803" y="148361"/>
                </a:cubicBezTo>
                <a:cubicBezTo>
                  <a:pt x="568226" y="143938"/>
                  <a:pt x="575538" y="143944"/>
                  <a:pt x="581607" y="142427"/>
                </a:cubicBezTo>
                <a:cubicBezTo>
                  <a:pt x="591393" y="139981"/>
                  <a:pt x="601390" y="138470"/>
                  <a:pt x="611281" y="136492"/>
                </a:cubicBezTo>
                <a:cubicBezTo>
                  <a:pt x="640080" y="117294"/>
                  <a:pt x="645351" y="110250"/>
                  <a:pt x="676564" y="100886"/>
                </a:cubicBezTo>
                <a:cubicBezTo>
                  <a:pt x="686226" y="97988"/>
                  <a:pt x="696347" y="96929"/>
                  <a:pt x="706238" y="94951"/>
                </a:cubicBezTo>
                <a:cubicBezTo>
                  <a:pt x="724042" y="96929"/>
                  <a:pt x="744538" y="91269"/>
                  <a:pt x="759651" y="100886"/>
                </a:cubicBezTo>
                <a:cubicBezTo>
                  <a:pt x="770206" y="107602"/>
                  <a:pt x="767564" y="124623"/>
                  <a:pt x="771520" y="136492"/>
                </a:cubicBezTo>
                <a:lnTo>
                  <a:pt x="777455" y="154296"/>
                </a:lnTo>
                <a:lnTo>
                  <a:pt x="783390" y="172099"/>
                </a:lnTo>
                <a:cubicBezTo>
                  <a:pt x="786587" y="191281"/>
                  <a:pt x="784966" y="211601"/>
                  <a:pt x="801194" y="225509"/>
                </a:cubicBezTo>
                <a:cubicBezTo>
                  <a:pt x="821762" y="243138"/>
                  <a:pt x="841438" y="246835"/>
                  <a:pt x="866476" y="255181"/>
                </a:cubicBezTo>
                <a:lnTo>
                  <a:pt x="902085" y="267050"/>
                </a:lnTo>
                <a:cubicBezTo>
                  <a:pt x="911976" y="269028"/>
                  <a:pt x="922097" y="270087"/>
                  <a:pt x="931759" y="272985"/>
                </a:cubicBezTo>
                <a:cubicBezTo>
                  <a:pt x="941963" y="276046"/>
                  <a:pt x="951542" y="280898"/>
                  <a:pt x="961433" y="284854"/>
                </a:cubicBezTo>
                <a:lnTo>
                  <a:pt x="1020780" y="272985"/>
                </a:lnTo>
                <a:cubicBezTo>
                  <a:pt x="1057874" y="265036"/>
                  <a:pt x="1031194" y="270010"/>
                  <a:pt x="1062324" y="261116"/>
                </a:cubicBezTo>
                <a:cubicBezTo>
                  <a:pt x="1070167" y="258875"/>
                  <a:pt x="1078150" y="257159"/>
                  <a:pt x="1086063" y="255181"/>
                </a:cubicBezTo>
                <a:cubicBezTo>
                  <a:pt x="1095954" y="257159"/>
                  <a:pt x="1107529" y="255253"/>
                  <a:pt x="1115737" y="261116"/>
                </a:cubicBezTo>
                <a:cubicBezTo>
                  <a:pt x="1122936" y="266258"/>
                  <a:pt x="1123217" y="277173"/>
                  <a:pt x="1127606" y="284854"/>
                </a:cubicBezTo>
                <a:cubicBezTo>
                  <a:pt x="1148469" y="321362"/>
                  <a:pt x="1132222" y="281336"/>
                  <a:pt x="1151345" y="332329"/>
                </a:cubicBezTo>
                <a:cubicBezTo>
                  <a:pt x="1153759" y="338767"/>
                  <a:pt x="1160395" y="365602"/>
                  <a:pt x="1169150" y="367936"/>
                </a:cubicBezTo>
                <a:cubicBezTo>
                  <a:pt x="1194073" y="374581"/>
                  <a:pt x="1220585" y="371892"/>
                  <a:pt x="1246302" y="373870"/>
                </a:cubicBezTo>
                <a:cubicBezTo>
                  <a:pt x="1303557" y="385321"/>
                  <a:pt x="1253026" y="371298"/>
                  <a:pt x="1293780" y="391674"/>
                </a:cubicBezTo>
                <a:cubicBezTo>
                  <a:pt x="1324598" y="407082"/>
                  <a:pt x="1300268" y="386293"/>
                  <a:pt x="1323454" y="40947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595112" y="4877419"/>
            <a:ext cx="611282" cy="196537"/>
          </a:xfrm>
          <a:custGeom>
            <a:avLst/>
            <a:gdLst>
              <a:gd name="connsiteX0" fmla="*/ 0 w 611282"/>
              <a:gd name="connsiteY0" fmla="*/ 196537 h 196537"/>
              <a:gd name="connsiteX1" fmla="*/ 11870 w 611282"/>
              <a:gd name="connsiteY1" fmla="*/ 143127 h 196537"/>
              <a:gd name="connsiteX2" fmla="*/ 17804 w 611282"/>
              <a:gd name="connsiteY2" fmla="*/ 125324 h 196537"/>
              <a:gd name="connsiteX3" fmla="*/ 29674 w 611282"/>
              <a:gd name="connsiteY3" fmla="*/ 107520 h 196537"/>
              <a:gd name="connsiteX4" fmla="*/ 35609 w 611282"/>
              <a:gd name="connsiteY4" fmla="*/ 89717 h 196537"/>
              <a:gd name="connsiteX5" fmla="*/ 59348 w 611282"/>
              <a:gd name="connsiteY5" fmla="*/ 54110 h 196537"/>
              <a:gd name="connsiteX6" fmla="*/ 71217 w 611282"/>
              <a:gd name="connsiteY6" fmla="*/ 36307 h 196537"/>
              <a:gd name="connsiteX7" fmla="*/ 83087 w 611282"/>
              <a:gd name="connsiteY7" fmla="*/ 18504 h 196537"/>
              <a:gd name="connsiteX8" fmla="*/ 94956 w 611282"/>
              <a:gd name="connsiteY8" fmla="*/ 18504 h 196537"/>
              <a:gd name="connsiteX9" fmla="*/ 112761 w 611282"/>
              <a:gd name="connsiteY9" fmla="*/ 30372 h 196537"/>
              <a:gd name="connsiteX10" fmla="*/ 225521 w 611282"/>
              <a:gd name="connsiteY10" fmla="*/ 48176 h 196537"/>
              <a:gd name="connsiteX11" fmla="*/ 237391 w 611282"/>
              <a:gd name="connsiteY11" fmla="*/ 83783 h 196537"/>
              <a:gd name="connsiteX12" fmla="*/ 255195 w 611282"/>
              <a:gd name="connsiteY12" fmla="*/ 119389 h 196537"/>
              <a:gd name="connsiteX13" fmla="*/ 273000 w 611282"/>
              <a:gd name="connsiteY13" fmla="*/ 137193 h 196537"/>
              <a:gd name="connsiteX14" fmla="*/ 362021 w 611282"/>
              <a:gd name="connsiteY14" fmla="*/ 143127 h 196537"/>
              <a:gd name="connsiteX15" fmla="*/ 373891 w 611282"/>
              <a:gd name="connsiteY15" fmla="*/ 160930 h 196537"/>
              <a:gd name="connsiteX16" fmla="*/ 403565 w 611282"/>
              <a:gd name="connsiteY16" fmla="*/ 101586 h 196537"/>
              <a:gd name="connsiteX17" fmla="*/ 421369 w 611282"/>
              <a:gd name="connsiteY17" fmla="*/ 95651 h 196537"/>
              <a:gd name="connsiteX18" fmla="*/ 462912 w 611282"/>
              <a:gd name="connsiteY18" fmla="*/ 89717 h 196537"/>
              <a:gd name="connsiteX19" fmla="*/ 480717 w 611282"/>
              <a:gd name="connsiteY19" fmla="*/ 83783 h 196537"/>
              <a:gd name="connsiteX20" fmla="*/ 498521 w 611282"/>
              <a:gd name="connsiteY20" fmla="*/ 42241 h 196537"/>
              <a:gd name="connsiteX21" fmla="*/ 504456 w 611282"/>
              <a:gd name="connsiteY21" fmla="*/ 24438 h 196537"/>
              <a:gd name="connsiteX22" fmla="*/ 522260 w 611282"/>
              <a:gd name="connsiteY22" fmla="*/ 18504 h 196537"/>
              <a:gd name="connsiteX23" fmla="*/ 575673 w 611282"/>
              <a:gd name="connsiteY23" fmla="*/ 24438 h 196537"/>
              <a:gd name="connsiteX24" fmla="*/ 593477 w 611282"/>
              <a:gd name="connsiteY24" fmla="*/ 30372 h 196537"/>
              <a:gd name="connsiteX25" fmla="*/ 611282 w 611282"/>
              <a:gd name="connsiteY25" fmla="*/ 42241 h 1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1282" h="196537">
                <a:moveTo>
                  <a:pt x="0" y="196537"/>
                </a:moveTo>
                <a:cubicBezTo>
                  <a:pt x="3957" y="178734"/>
                  <a:pt x="7447" y="160820"/>
                  <a:pt x="11870" y="143127"/>
                </a:cubicBezTo>
                <a:cubicBezTo>
                  <a:pt x="13387" y="137058"/>
                  <a:pt x="15006" y="130919"/>
                  <a:pt x="17804" y="125324"/>
                </a:cubicBezTo>
                <a:cubicBezTo>
                  <a:pt x="20994" y="118944"/>
                  <a:pt x="26484" y="113900"/>
                  <a:pt x="29674" y="107520"/>
                </a:cubicBezTo>
                <a:cubicBezTo>
                  <a:pt x="32472" y="101925"/>
                  <a:pt x="32571" y="95185"/>
                  <a:pt x="35609" y="89717"/>
                </a:cubicBezTo>
                <a:cubicBezTo>
                  <a:pt x="42537" y="77247"/>
                  <a:pt x="51435" y="65979"/>
                  <a:pt x="59348" y="54110"/>
                </a:cubicBezTo>
                <a:lnTo>
                  <a:pt x="71217" y="36307"/>
                </a:lnTo>
                <a:lnTo>
                  <a:pt x="83087" y="18504"/>
                </a:lnTo>
                <a:cubicBezTo>
                  <a:pt x="94259" y="-15011"/>
                  <a:pt x="83785" y="4541"/>
                  <a:pt x="94956" y="18504"/>
                </a:cubicBezTo>
                <a:cubicBezTo>
                  <a:pt x="99412" y="24074"/>
                  <a:pt x="106243" y="27475"/>
                  <a:pt x="112761" y="30372"/>
                </a:cubicBezTo>
                <a:cubicBezTo>
                  <a:pt x="154679" y="49000"/>
                  <a:pt x="173334" y="44161"/>
                  <a:pt x="225521" y="48176"/>
                </a:cubicBezTo>
                <a:lnTo>
                  <a:pt x="237391" y="83783"/>
                </a:lnTo>
                <a:cubicBezTo>
                  <a:pt x="243339" y="101625"/>
                  <a:pt x="242413" y="104052"/>
                  <a:pt x="255195" y="119389"/>
                </a:cubicBezTo>
                <a:cubicBezTo>
                  <a:pt x="260568" y="125837"/>
                  <a:pt x="264807" y="135372"/>
                  <a:pt x="273000" y="137193"/>
                </a:cubicBezTo>
                <a:cubicBezTo>
                  <a:pt x="302031" y="143644"/>
                  <a:pt x="332347" y="141149"/>
                  <a:pt x="362021" y="143127"/>
                </a:cubicBezTo>
                <a:cubicBezTo>
                  <a:pt x="365978" y="149061"/>
                  <a:pt x="366856" y="159758"/>
                  <a:pt x="373891" y="160930"/>
                </a:cubicBezTo>
                <a:cubicBezTo>
                  <a:pt x="410692" y="167063"/>
                  <a:pt x="398700" y="112532"/>
                  <a:pt x="403565" y="101586"/>
                </a:cubicBezTo>
                <a:cubicBezTo>
                  <a:pt x="406106" y="95869"/>
                  <a:pt x="415235" y="96878"/>
                  <a:pt x="421369" y="95651"/>
                </a:cubicBezTo>
                <a:cubicBezTo>
                  <a:pt x="435086" y="92908"/>
                  <a:pt x="449064" y="91695"/>
                  <a:pt x="462912" y="89717"/>
                </a:cubicBezTo>
                <a:cubicBezTo>
                  <a:pt x="468847" y="87739"/>
                  <a:pt x="475832" y="87691"/>
                  <a:pt x="480717" y="83783"/>
                </a:cubicBezTo>
                <a:cubicBezTo>
                  <a:pt x="494101" y="73077"/>
                  <a:pt x="494298" y="57022"/>
                  <a:pt x="498521" y="42241"/>
                </a:cubicBezTo>
                <a:cubicBezTo>
                  <a:pt x="500240" y="36226"/>
                  <a:pt x="500033" y="28861"/>
                  <a:pt x="504456" y="24438"/>
                </a:cubicBezTo>
                <a:cubicBezTo>
                  <a:pt x="508880" y="20015"/>
                  <a:pt x="516325" y="20482"/>
                  <a:pt x="522260" y="18504"/>
                </a:cubicBezTo>
                <a:cubicBezTo>
                  <a:pt x="540064" y="20482"/>
                  <a:pt x="558003" y="21493"/>
                  <a:pt x="575673" y="24438"/>
                </a:cubicBezTo>
                <a:cubicBezTo>
                  <a:pt x="581844" y="25466"/>
                  <a:pt x="587882" y="27575"/>
                  <a:pt x="593477" y="30372"/>
                </a:cubicBezTo>
                <a:cubicBezTo>
                  <a:pt x="599857" y="33562"/>
                  <a:pt x="611282" y="42241"/>
                  <a:pt x="611282" y="4224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7791" y="4459944"/>
            <a:ext cx="8192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Input Power System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1157080" y="4875443"/>
            <a:ext cx="449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98467" y="4856426"/>
            <a:ext cx="449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116" y="4564038"/>
            <a:ext cx="91210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Check Stability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75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 </a:t>
            </a:r>
            <a:r>
              <a:rPr lang="en-US" dirty="0" err="1" smtClean="0"/>
              <a:t>cntd</a:t>
            </a:r>
            <a:r>
              <a:rPr lang="en-US" dirty="0" smtClean="0"/>
              <a:t>. NOTDONE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Dispatch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471" r="78218"/>
          <a:stretch/>
        </p:blipFill>
        <p:spPr>
          <a:xfrm>
            <a:off x="1473821" y="2416709"/>
            <a:ext cx="1120766" cy="303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74" r="10703"/>
          <a:stretch/>
        </p:blipFill>
        <p:spPr>
          <a:xfrm>
            <a:off x="2594587" y="2569109"/>
            <a:ext cx="4742388" cy="30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 </a:t>
            </a:r>
            <a:r>
              <a:rPr lang="en-US" dirty="0" err="1" smtClean="0"/>
              <a:t>cntd</a:t>
            </a:r>
            <a:r>
              <a:rPr lang="en-US" dirty="0" smtClean="0"/>
              <a:t>. NOTDONE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6827"/>
          <a:stretch/>
        </p:blipFill>
        <p:spPr>
          <a:xfrm>
            <a:off x="1139514" y="2396439"/>
            <a:ext cx="6273800" cy="36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8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11200</TotalTime>
  <Words>714</Words>
  <Application>Microsoft Macintosh PowerPoint</Application>
  <PresentationFormat>On-screen Show (4:3)</PresentationFormat>
  <Paragraphs>124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Quantification of the Impact of Renewable Penetration Levels on Power Grid Stability</vt:lpstr>
      <vt:lpstr>Renewables</vt:lpstr>
      <vt:lpstr>Solution to Variability - NOTDONE</vt:lpstr>
      <vt:lpstr>Problem Statement</vt:lpstr>
      <vt:lpstr>Literature…NOTDONE</vt:lpstr>
      <vt:lpstr>Current Model</vt:lpstr>
      <vt:lpstr>Current Model cntd. </vt:lpstr>
      <vt:lpstr>Current Model cntd. NOTDONE</vt:lpstr>
      <vt:lpstr>Current Model cntd. NOTDONE</vt:lpstr>
      <vt:lpstr>Current Model cntd.</vt:lpstr>
      <vt:lpstr>Thesis Experiments</vt:lpstr>
      <vt:lpstr>Thesis Experiments cntd. NOTDONE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56</cp:revision>
  <dcterms:created xsi:type="dcterms:W3CDTF">2014-03-03T19:17:35Z</dcterms:created>
  <dcterms:modified xsi:type="dcterms:W3CDTF">2014-03-18T19:03:59Z</dcterms:modified>
</cp:coreProperties>
</file>