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64" r:id="rId5"/>
    <p:sldId id="259" r:id="rId6"/>
    <p:sldId id="261" r:id="rId7"/>
    <p:sldId id="258" r:id="rId8"/>
    <p:sldId id="266" r:id="rId9"/>
    <p:sldId id="260" r:id="rId10"/>
    <p:sldId id="268" r:id="rId11"/>
    <p:sldId id="267" r:id="rId12"/>
    <p:sldId id="269" r:id="rId13"/>
    <p:sldId id="270" r:id="rId14"/>
    <p:sldId id="262" r:id="rId15"/>
  </p:sldIdLst>
  <p:sldSz cx="5765800" cy="3600450"/>
  <p:notesSz cx="5765800" cy="360045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D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3" autoAdjust="0"/>
  </p:normalViewPr>
  <p:slideViewPr>
    <p:cSldViewPr>
      <p:cViewPr varScale="1">
        <p:scale>
          <a:sx n="195" d="100"/>
          <a:sy n="195" d="100"/>
        </p:scale>
        <p:origin x="1260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80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80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C98B3-EBE0-46C4-87C0-C2C0C7B0028A}" type="datetimeFigureOut">
              <a:rPr lang="cs-CZ" smtClean="0"/>
              <a:t>06.12.2022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9763" y="450850"/>
            <a:ext cx="1946275" cy="1214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731963"/>
            <a:ext cx="4613275" cy="1419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419475"/>
            <a:ext cx="2498725" cy="180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419475"/>
            <a:ext cx="2498725" cy="180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33BE5-781C-4BC1-9CDA-CE378B835A7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89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33BE5-781C-4BC1-9CDA-CE378B835A73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5714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F52FB-C33D-4216-B9D9-86DAA86B026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357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33BE5-781C-4BC1-9CDA-CE378B835A73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2493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-5" dirty="0">
                <a:latin typeface="LM Sans 12"/>
                <a:cs typeface="LM Sans 12"/>
              </a:rPr>
              <a:t>P</a:t>
            </a:r>
            <a:r>
              <a:rPr lang="cs-CZ" sz="1600" spc="-5" dirty="0">
                <a:latin typeface="LM Sans 12"/>
                <a:cs typeface="LM Sans 12"/>
              </a:rPr>
              <a:t>ro řešení barvení grafu lze rozdělit do dvou kroků: </a:t>
            </a:r>
            <a:endParaRPr lang="cs-CZ" sz="1600" dirty="0">
              <a:latin typeface="LM Sans 12"/>
              <a:cs typeface="LM Sans 12"/>
            </a:endParaRPr>
          </a:p>
          <a:p>
            <a:endParaRPr lang="cs-CZ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-5" dirty="0" err="1">
                <a:latin typeface="LM Sans 12"/>
                <a:cs typeface="LM Sans 12"/>
              </a:rPr>
              <a:t>Nejprve</a:t>
            </a:r>
            <a:r>
              <a:rPr lang="en-US" sz="1600" spc="-5" dirty="0">
                <a:latin typeface="LM Sans 12"/>
                <a:cs typeface="LM Sans 12"/>
              </a:rPr>
              <a:t> se </a:t>
            </a:r>
            <a:r>
              <a:rPr lang="en-US" sz="1600" spc="-5" dirty="0" err="1">
                <a:latin typeface="LM Sans 12"/>
                <a:cs typeface="LM Sans 12"/>
              </a:rPr>
              <a:t>vytvoří</a:t>
            </a:r>
            <a:r>
              <a:rPr lang="en-US" sz="1600" spc="-5" dirty="0">
                <a:latin typeface="LM Sans 12"/>
                <a:cs typeface="LM Sans 12"/>
              </a:rPr>
              <a:t> </a:t>
            </a:r>
            <a:r>
              <a:rPr lang="en-US" sz="1600" spc="-5" dirty="0" err="1">
                <a:latin typeface="LM Sans 12"/>
                <a:cs typeface="LM Sans 12"/>
              </a:rPr>
              <a:t>pořadí</a:t>
            </a:r>
            <a:r>
              <a:rPr lang="en-US" sz="1600" spc="-5" dirty="0">
                <a:latin typeface="LM Sans 12"/>
                <a:cs typeface="LM Sans 12"/>
              </a:rPr>
              <a:t> </a:t>
            </a:r>
            <a:r>
              <a:rPr lang="en-US" sz="1600" spc="-5" dirty="0" err="1">
                <a:latin typeface="LM Sans 12"/>
                <a:cs typeface="LM Sans 12"/>
              </a:rPr>
              <a:t>všech</a:t>
            </a:r>
            <a:r>
              <a:rPr lang="en-US" sz="1600" spc="-5" dirty="0">
                <a:latin typeface="LM Sans 12"/>
                <a:cs typeface="LM Sans 12"/>
              </a:rPr>
              <a:t> </a:t>
            </a:r>
            <a:r>
              <a:rPr lang="en-US" sz="1600" spc="-5" dirty="0" err="1">
                <a:latin typeface="LM Sans 12"/>
                <a:cs typeface="LM Sans 12"/>
              </a:rPr>
              <a:t>vrcholů</a:t>
            </a:r>
            <a:r>
              <a:rPr lang="en-US" sz="1600" spc="-5" dirty="0">
                <a:latin typeface="LM Sans 12"/>
                <a:cs typeface="LM Sans 12"/>
              </a:rPr>
              <a:t> v </a:t>
            </a:r>
            <a:r>
              <a:rPr lang="en-US" sz="1600" spc="-5" dirty="0" err="1">
                <a:latin typeface="LM Sans 12"/>
                <a:cs typeface="LM Sans 12"/>
              </a:rPr>
              <a:t>daném</a:t>
            </a:r>
            <a:r>
              <a:rPr lang="en-US" sz="1600" spc="-5" dirty="0">
                <a:latin typeface="LM Sans 12"/>
                <a:cs typeface="LM Sans 12"/>
              </a:rPr>
              <a:t> </a:t>
            </a:r>
            <a:r>
              <a:rPr lang="en-US" sz="1600" spc="-5" dirty="0" err="1">
                <a:latin typeface="LM Sans 12"/>
                <a:cs typeface="LM Sans 12"/>
              </a:rPr>
              <a:t>grafu</a:t>
            </a:r>
            <a:r>
              <a:rPr lang="en-US" sz="1600" spc="-5" dirty="0">
                <a:latin typeface="LM Sans 12"/>
                <a:cs typeface="LM Sans 12"/>
              </a:rPr>
              <a:t>.</a:t>
            </a:r>
            <a:endParaRPr lang="cs-CZ" sz="1600" dirty="0">
              <a:latin typeface="LM Sans 12"/>
              <a:cs typeface="LM Sans 1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-5" dirty="0" err="1">
                <a:latin typeface="LM Sans 12"/>
                <a:cs typeface="LM Sans 12"/>
              </a:rPr>
              <a:t>Potom</a:t>
            </a:r>
            <a:r>
              <a:rPr lang="en-US" sz="1600" spc="-5" dirty="0">
                <a:latin typeface="LM Sans 12"/>
                <a:cs typeface="LM Sans 12"/>
              </a:rPr>
              <a:t> se </a:t>
            </a:r>
            <a:r>
              <a:rPr lang="en-US" sz="1600" spc="-5" dirty="0" err="1">
                <a:latin typeface="LM Sans 12"/>
                <a:cs typeface="LM Sans 12"/>
              </a:rPr>
              <a:t>vrcholy</a:t>
            </a:r>
            <a:r>
              <a:rPr lang="en-US" sz="1600" spc="-5" dirty="0">
                <a:latin typeface="LM Sans 12"/>
                <a:cs typeface="LM Sans 12"/>
              </a:rPr>
              <a:t> </a:t>
            </a:r>
            <a:r>
              <a:rPr lang="en-US" sz="1600" spc="-5" dirty="0" err="1">
                <a:latin typeface="LM Sans 12"/>
                <a:cs typeface="LM Sans 12"/>
              </a:rPr>
              <a:t>berou</a:t>
            </a:r>
            <a:r>
              <a:rPr lang="en-US" sz="1600" spc="-5" dirty="0">
                <a:latin typeface="LM Sans 12"/>
                <a:cs typeface="LM Sans 12"/>
              </a:rPr>
              <a:t> </a:t>
            </a:r>
            <a:r>
              <a:rPr lang="en-US" sz="1600" spc="-5" dirty="0" err="1">
                <a:latin typeface="LM Sans 12"/>
                <a:cs typeface="LM Sans 12"/>
              </a:rPr>
              <a:t>jeden</a:t>
            </a:r>
            <a:r>
              <a:rPr lang="en-US" sz="1600" spc="-5" dirty="0">
                <a:latin typeface="LM Sans 12"/>
                <a:cs typeface="LM Sans 12"/>
              </a:rPr>
              <a:t> po </a:t>
            </a:r>
            <a:r>
              <a:rPr lang="en-US" sz="1600" spc="-5" dirty="0" err="1">
                <a:latin typeface="LM Sans 12"/>
                <a:cs typeface="LM Sans 12"/>
              </a:rPr>
              <a:t>druhém</a:t>
            </a:r>
            <a:r>
              <a:rPr lang="en-US" sz="1600" spc="-5" dirty="0">
                <a:latin typeface="LM Sans 12"/>
                <a:cs typeface="LM Sans 12"/>
              </a:rPr>
              <a:t> </a:t>
            </a:r>
            <a:r>
              <a:rPr lang="en-US" sz="1600" spc="-5" dirty="0" err="1">
                <a:latin typeface="LM Sans 12"/>
                <a:cs typeface="LM Sans 12"/>
              </a:rPr>
              <a:t>podle</a:t>
            </a:r>
            <a:r>
              <a:rPr lang="en-US" sz="1600" spc="-5" dirty="0">
                <a:latin typeface="LM Sans 12"/>
                <a:cs typeface="LM Sans 12"/>
              </a:rPr>
              <a:t> </a:t>
            </a:r>
            <a:r>
              <a:rPr lang="en-US" sz="1600" spc="-5" dirty="0" err="1">
                <a:latin typeface="LM Sans 12"/>
                <a:cs typeface="LM Sans 12"/>
              </a:rPr>
              <a:t>pořadí</a:t>
            </a:r>
            <a:r>
              <a:rPr lang="en-US" sz="1600" spc="-5" dirty="0">
                <a:latin typeface="LM Sans 12"/>
                <a:cs typeface="LM Sans 12"/>
              </a:rPr>
              <a:t>. U </a:t>
            </a:r>
            <a:r>
              <a:rPr lang="en-US" sz="1600" spc="-5" dirty="0" err="1">
                <a:latin typeface="LM Sans 12"/>
                <a:cs typeface="LM Sans 12"/>
              </a:rPr>
              <a:t>každého</a:t>
            </a:r>
            <a:r>
              <a:rPr lang="en-US" sz="1600" spc="-5" dirty="0">
                <a:latin typeface="LM Sans 12"/>
                <a:cs typeface="LM Sans 12"/>
              </a:rPr>
              <a:t> </a:t>
            </a:r>
            <a:r>
              <a:rPr lang="en-US" sz="1600" spc="-5" dirty="0" err="1">
                <a:latin typeface="LM Sans 12"/>
                <a:cs typeface="LM Sans 12"/>
              </a:rPr>
              <a:t>vrcholu</a:t>
            </a:r>
            <a:r>
              <a:rPr lang="en-US" sz="1600" spc="-5" dirty="0">
                <a:latin typeface="LM Sans 12"/>
                <a:cs typeface="LM Sans 12"/>
              </a:rPr>
              <a:t> </a:t>
            </a:r>
            <a:r>
              <a:rPr lang="en-US" sz="1600" spc="-5" dirty="0" err="1">
                <a:latin typeface="LM Sans 12"/>
                <a:cs typeface="LM Sans 12"/>
              </a:rPr>
              <a:t>algoritmus</a:t>
            </a:r>
            <a:r>
              <a:rPr lang="en-US" sz="1600" spc="-5" dirty="0">
                <a:latin typeface="LM Sans 12"/>
                <a:cs typeface="LM Sans 12"/>
              </a:rPr>
              <a:t> </a:t>
            </a:r>
            <a:r>
              <a:rPr lang="en-US" sz="1600" spc="-5" dirty="0" err="1">
                <a:latin typeface="LM Sans 12"/>
                <a:cs typeface="LM Sans 12"/>
              </a:rPr>
              <a:t>zkoumá</a:t>
            </a:r>
            <a:r>
              <a:rPr lang="en-US" sz="1600" spc="-5" dirty="0">
                <a:latin typeface="LM Sans 12"/>
                <a:cs typeface="LM Sans 12"/>
              </a:rPr>
              <a:t> </a:t>
            </a:r>
            <a:r>
              <a:rPr lang="en-US" sz="1600" spc="-5" dirty="0" err="1">
                <a:latin typeface="LM Sans 12"/>
                <a:cs typeface="LM Sans 12"/>
              </a:rPr>
              <a:t>sadu</a:t>
            </a:r>
            <a:r>
              <a:rPr lang="en-US" sz="1600" spc="-5" dirty="0">
                <a:latin typeface="LM Sans 12"/>
                <a:cs typeface="LM Sans 12"/>
              </a:rPr>
              <a:t> </a:t>
            </a:r>
            <a:r>
              <a:rPr lang="en-US" sz="1600" spc="-5" dirty="0" err="1">
                <a:latin typeface="LM Sans 12"/>
                <a:cs typeface="LM Sans 12"/>
              </a:rPr>
              <a:t>barev</a:t>
            </a:r>
            <a:r>
              <a:rPr lang="en-US" sz="1600" spc="-5" dirty="0">
                <a:latin typeface="LM Sans 12"/>
                <a:cs typeface="LM Sans 12"/>
              </a:rPr>
              <a:t>, aby </a:t>
            </a:r>
            <a:r>
              <a:rPr lang="en-US" sz="1600" spc="-5" dirty="0" err="1">
                <a:latin typeface="LM Sans 12"/>
                <a:cs typeface="LM Sans 12"/>
              </a:rPr>
              <a:t>našel</a:t>
            </a:r>
            <a:r>
              <a:rPr lang="en-US" sz="1600" spc="-5" dirty="0">
                <a:latin typeface="LM Sans 12"/>
                <a:cs typeface="LM Sans 12"/>
              </a:rPr>
              <a:t> </a:t>
            </a:r>
            <a:r>
              <a:rPr lang="en-US" sz="1600" b="1" spc="-5" dirty="0" err="1">
                <a:latin typeface="LM Sans 12"/>
                <a:cs typeface="LM Sans 12"/>
              </a:rPr>
              <a:t>nejmenší</a:t>
            </a:r>
            <a:r>
              <a:rPr lang="en-US" sz="1600" b="1" spc="-5" dirty="0">
                <a:latin typeface="LM Sans 12"/>
                <a:cs typeface="LM Sans 12"/>
              </a:rPr>
              <a:t> </a:t>
            </a:r>
            <a:r>
              <a:rPr lang="en-US" sz="1600" b="1" spc="-5" dirty="0" err="1">
                <a:latin typeface="LM Sans 12"/>
                <a:cs typeface="LM Sans 12"/>
              </a:rPr>
              <a:t>barvu</a:t>
            </a:r>
            <a:r>
              <a:rPr lang="en-US" sz="1600" spc="-5" dirty="0">
                <a:latin typeface="LM Sans 12"/>
                <a:cs typeface="LM Sans 12"/>
              </a:rPr>
              <a:t>, </a:t>
            </a:r>
            <a:r>
              <a:rPr lang="en-US" sz="1600" spc="-5" dirty="0" err="1">
                <a:latin typeface="LM Sans 12"/>
                <a:cs typeface="LM Sans 12"/>
              </a:rPr>
              <a:t>která</a:t>
            </a:r>
            <a:r>
              <a:rPr lang="en-US" sz="1600" spc="-5" dirty="0">
                <a:latin typeface="LM Sans 12"/>
                <a:cs typeface="LM Sans 12"/>
              </a:rPr>
              <a:t> </a:t>
            </a:r>
            <a:r>
              <a:rPr lang="en-US" sz="1600" spc="-5" dirty="0" err="1">
                <a:latin typeface="LM Sans 12"/>
                <a:cs typeface="LM Sans 12"/>
              </a:rPr>
              <a:t>nebyla</a:t>
            </a:r>
            <a:r>
              <a:rPr lang="en-US" sz="1600" spc="-5" dirty="0">
                <a:latin typeface="LM Sans 12"/>
                <a:cs typeface="LM Sans 12"/>
              </a:rPr>
              <a:t> </a:t>
            </a:r>
            <a:r>
              <a:rPr lang="en-US" sz="1600" spc="-5" dirty="0" err="1">
                <a:latin typeface="LM Sans 12"/>
                <a:cs typeface="LM Sans 12"/>
              </a:rPr>
              <a:t>přiřazena</a:t>
            </a:r>
            <a:r>
              <a:rPr lang="en-US" sz="1600" spc="-5" dirty="0">
                <a:latin typeface="LM Sans 12"/>
                <a:cs typeface="LM Sans 12"/>
              </a:rPr>
              <a:t> </a:t>
            </a:r>
            <a:r>
              <a:rPr lang="en-US" sz="1600" spc="-5" dirty="0" err="1">
                <a:latin typeface="LM Sans 12"/>
                <a:cs typeface="LM Sans 12"/>
              </a:rPr>
              <a:t>sousedním</a:t>
            </a:r>
            <a:r>
              <a:rPr lang="en-US" sz="1600" spc="-5" dirty="0">
                <a:latin typeface="LM Sans 12"/>
                <a:cs typeface="LM Sans 12"/>
              </a:rPr>
              <a:t> </a:t>
            </a:r>
            <a:r>
              <a:rPr lang="en-US" sz="1600" spc="-5" dirty="0" err="1">
                <a:latin typeface="LM Sans 12"/>
                <a:cs typeface="LM Sans 12"/>
              </a:rPr>
              <a:t>vrcholům</a:t>
            </a:r>
            <a:r>
              <a:rPr lang="en-US" sz="1600" spc="-5" dirty="0">
                <a:latin typeface="LM Sans 12"/>
                <a:cs typeface="LM Sans 12"/>
              </a:rPr>
              <a:t>, a </a:t>
            </a:r>
            <a:r>
              <a:rPr lang="en-US" sz="1600" spc="-5" dirty="0" err="1">
                <a:latin typeface="LM Sans 12"/>
                <a:cs typeface="LM Sans 12"/>
              </a:rPr>
              <a:t>přiřadí</a:t>
            </a:r>
            <a:r>
              <a:rPr lang="en-US" sz="1600" spc="-5" dirty="0">
                <a:latin typeface="LM Sans 12"/>
                <a:cs typeface="LM Sans 12"/>
              </a:rPr>
              <a:t> </a:t>
            </a:r>
            <a:r>
              <a:rPr lang="en-US" sz="1600" spc="-5" dirty="0" err="1">
                <a:latin typeface="LM Sans 12"/>
                <a:cs typeface="LM Sans 12"/>
              </a:rPr>
              <a:t>tuto</a:t>
            </a:r>
            <a:r>
              <a:rPr lang="en-US" sz="1600" spc="-5" dirty="0">
                <a:latin typeface="LM Sans 12"/>
                <a:cs typeface="LM Sans 12"/>
              </a:rPr>
              <a:t> </a:t>
            </a:r>
            <a:r>
              <a:rPr lang="en-US" sz="1600" spc="-5" dirty="0" err="1">
                <a:latin typeface="LM Sans 12"/>
                <a:cs typeface="LM Sans 12"/>
              </a:rPr>
              <a:t>barvu</a:t>
            </a:r>
            <a:r>
              <a:rPr lang="en-US" sz="1600" spc="-5" dirty="0">
                <a:latin typeface="LM Sans 12"/>
                <a:cs typeface="LM Sans 12"/>
              </a:rPr>
              <a:t> </a:t>
            </a:r>
            <a:r>
              <a:rPr lang="en-US" sz="1600" spc="-5" dirty="0" err="1">
                <a:latin typeface="LM Sans 12"/>
                <a:cs typeface="LM Sans 12"/>
              </a:rPr>
              <a:t>zkoumanému</a:t>
            </a:r>
            <a:r>
              <a:rPr lang="en-US" sz="1600" spc="-5" dirty="0">
                <a:latin typeface="LM Sans 12"/>
                <a:cs typeface="LM Sans 12"/>
              </a:rPr>
              <a:t> </a:t>
            </a:r>
            <a:r>
              <a:rPr lang="en-US" sz="1600" spc="-5" dirty="0" err="1">
                <a:latin typeface="LM Sans 12"/>
                <a:cs typeface="LM Sans 12"/>
              </a:rPr>
              <a:t>vrcholu</a:t>
            </a:r>
            <a:r>
              <a:rPr lang="en-US" sz="1600" spc="-5" dirty="0">
                <a:latin typeface="LM Sans 12"/>
                <a:cs typeface="LM Sans 12"/>
              </a:rPr>
              <a:t>.</a:t>
            </a:r>
            <a:endParaRPr lang="cs-CZ" sz="1600" dirty="0">
              <a:latin typeface="LM Sans 12"/>
              <a:cs typeface="LM Sans 12"/>
            </a:endParaRP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33BE5-781C-4BC1-9CDA-CE378B835A73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30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33BE5-781C-4BC1-9CDA-CE378B835A73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114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solidFill>
                  <a:schemeClr val="tx1"/>
                </a:solidFill>
              </a:rPr>
              <a:t>Pro </a:t>
            </a:r>
            <a:r>
              <a:rPr lang="en-GB" sz="1200" dirty="0" err="1">
                <a:solidFill>
                  <a:schemeClr val="tx1"/>
                </a:solidFill>
              </a:rPr>
              <a:t>každou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smyčku</a:t>
            </a:r>
            <a:r>
              <a:rPr lang="en-GB" sz="1200" dirty="0">
                <a:solidFill>
                  <a:schemeClr val="tx1"/>
                </a:solidFill>
              </a:rPr>
              <a:t> plat</a:t>
            </a:r>
            <a:r>
              <a:rPr lang="cs-CZ" sz="1200" dirty="0">
                <a:solidFill>
                  <a:schemeClr val="tx1"/>
                </a:solidFill>
              </a:rPr>
              <a:t>í: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1200" b="1" dirty="0" err="1">
                <a:solidFill>
                  <a:schemeClr val="tx1"/>
                </a:solidFill>
              </a:rPr>
              <a:t>result</a:t>
            </a:r>
            <a:r>
              <a:rPr lang="en-GB" sz="1200" b="1" dirty="0">
                <a:solidFill>
                  <a:schemeClr val="tx1"/>
                </a:solidFill>
              </a:rPr>
              <a:t>[</a:t>
            </a:r>
            <a:r>
              <a:rPr lang="en-GB" sz="1200" b="1" dirty="0" err="1">
                <a:solidFill>
                  <a:schemeClr val="tx1"/>
                </a:solidFill>
              </a:rPr>
              <a:t>idSub</a:t>
            </a:r>
            <a:r>
              <a:rPr lang="en-GB" sz="1200" b="1" dirty="0">
                <a:solidFill>
                  <a:schemeClr val="tx1"/>
                </a:solidFill>
              </a:rPr>
              <a:t>]: </a:t>
            </a:r>
            <a:r>
              <a:rPr lang="cs-CZ" sz="1200" b="1" dirty="0">
                <a:solidFill>
                  <a:schemeClr val="tx1"/>
                </a:solidFill>
              </a:rPr>
              <a:t> </a:t>
            </a:r>
            <a:r>
              <a:rPr lang="cs-CZ" sz="1200" dirty="0">
                <a:solidFill>
                  <a:schemeClr val="tx1"/>
                </a:solidFill>
              </a:rPr>
              <a:t>představuje ID barvy použité pro daný předmět</a:t>
            </a:r>
            <a:r>
              <a:rPr lang="en-GB" sz="1200" dirty="0">
                <a:solidFill>
                  <a:schemeClr val="tx1"/>
                </a:solidFill>
              </a:rPr>
              <a:t>, nap</a:t>
            </a:r>
            <a:r>
              <a:rPr lang="cs-CZ" sz="1200" dirty="0">
                <a:solidFill>
                  <a:schemeClr val="tx1"/>
                </a:solidFill>
              </a:rPr>
              <a:t>ř</a:t>
            </a:r>
            <a:r>
              <a:rPr lang="en-GB" sz="1200" dirty="0">
                <a:solidFill>
                  <a:schemeClr val="tx1"/>
                </a:solidFill>
              </a:rPr>
              <a:t>”.: red=0, blue=1, green=2, yellow=3, </a:t>
            </a:r>
            <a:r>
              <a:rPr lang="en-GB" sz="1200" dirty="0" err="1">
                <a:solidFill>
                  <a:schemeClr val="tx1"/>
                </a:solidFill>
              </a:rPr>
              <a:t>no_color</a:t>
            </a:r>
            <a:r>
              <a:rPr lang="en-GB" sz="1200" dirty="0">
                <a:solidFill>
                  <a:schemeClr val="tx1"/>
                </a:solidFill>
              </a:rPr>
              <a:t>= -1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tx1"/>
                </a:solidFill>
              </a:rPr>
              <a:t>available[</a:t>
            </a:r>
            <a:r>
              <a:rPr lang="cs-CZ" sz="1200" b="1" dirty="0" err="1">
                <a:solidFill>
                  <a:schemeClr val="tx1"/>
                </a:solidFill>
              </a:rPr>
              <a:t>idColor</a:t>
            </a:r>
            <a:r>
              <a:rPr lang="en-GB" sz="1200" b="1" dirty="0">
                <a:solidFill>
                  <a:schemeClr val="tx1"/>
                </a:solidFill>
              </a:rPr>
              <a:t>]</a:t>
            </a:r>
            <a:r>
              <a:rPr lang="en-GB" sz="1200" dirty="0">
                <a:solidFill>
                  <a:schemeClr val="tx1"/>
                </a:solidFill>
              </a:rPr>
              <a:t>: </a:t>
            </a:r>
            <a:r>
              <a:rPr lang="en-GB" sz="1200" dirty="0" err="1">
                <a:solidFill>
                  <a:schemeClr val="tx1"/>
                </a:solidFill>
              </a:rPr>
              <a:t>představuje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existenci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této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barvy</a:t>
            </a:r>
            <a:r>
              <a:rPr lang="en-GB" sz="1200" dirty="0">
                <a:solidFill>
                  <a:schemeClr val="tx1"/>
                </a:solidFill>
              </a:rPr>
              <a:t> v </a:t>
            </a:r>
            <a:r>
              <a:rPr lang="en-GB" sz="1200" dirty="0" err="1">
                <a:solidFill>
                  <a:schemeClr val="tx1"/>
                </a:solidFill>
              </a:rPr>
              <a:t>sousedních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vrcholech</a:t>
            </a:r>
            <a:endParaRPr lang="en-GB" sz="1200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F52FB-C33D-4216-B9D9-86DAA86B026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29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F52FB-C33D-4216-B9D9-86DAA86B026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930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F52FB-C33D-4216-B9D9-86DAA86B026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36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/>
              <a:t>1. </a:t>
            </a:r>
            <a:r>
              <a:rPr lang="en-GB" sz="1200" dirty="0" err="1"/>
              <a:t>Najdeme</a:t>
            </a:r>
            <a:r>
              <a:rPr lang="en-GB" sz="1200" dirty="0"/>
              <a:t> </a:t>
            </a:r>
            <a:r>
              <a:rPr lang="en-GB" sz="1200" dirty="0" err="1"/>
              <a:t>použité</a:t>
            </a:r>
            <a:r>
              <a:rPr lang="en-GB" sz="1200" dirty="0"/>
              <a:t> </a:t>
            </a:r>
            <a:r>
              <a:rPr lang="en-GB" sz="1200" dirty="0" err="1"/>
              <a:t>barvy</a:t>
            </a:r>
            <a:r>
              <a:rPr lang="en-GB" sz="1200" dirty="0"/>
              <a:t> v </a:t>
            </a:r>
            <a:r>
              <a:rPr lang="en-GB" sz="1200" dirty="0" err="1"/>
              <a:t>sousedních</a:t>
            </a:r>
            <a:r>
              <a:rPr lang="en-GB" sz="1200" dirty="0"/>
              <a:t> </a:t>
            </a:r>
            <a:r>
              <a:rPr lang="en-GB" sz="1200" dirty="0" err="1"/>
              <a:t>vrcholech</a:t>
            </a:r>
            <a:endParaRPr lang="en-GB" sz="1200" dirty="0"/>
          </a:p>
          <a:p>
            <a:r>
              <a:rPr lang="en-GB" sz="1200" b="0" dirty="0"/>
              <a:t>2. Na </a:t>
            </a:r>
            <a:r>
              <a:rPr lang="en-GB" sz="1200" dirty="0" err="1"/>
              <a:t>sousedních</a:t>
            </a:r>
            <a:r>
              <a:rPr lang="en-GB" sz="1200" dirty="0"/>
              <a:t> </a:t>
            </a:r>
            <a:r>
              <a:rPr lang="en-GB" sz="1200" dirty="0" err="1"/>
              <a:t>vrcholech</a:t>
            </a:r>
            <a:r>
              <a:rPr lang="en-GB" sz="1200" dirty="0"/>
              <a:t> </a:t>
            </a:r>
            <a:r>
              <a:rPr lang="cs-CZ" sz="1200" dirty="0"/>
              <a:t>4</a:t>
            </a:r>
            <a:r>
              <a:rPr lang="en-GB" sz="1200" dirty="0"/>
              <a:t> se </a:t>
            </a:r>
            <a:r>
              <a:rPr lang="en-GB" sz="1200" dirty="0" err="1"/>
              <a:t>používá</a:t>
            </a:r>
            <a:r>
              <a:rPr lang="en-GB" sz="1200" dirty="0"/>
              <a:t> </a:t>
            </a:r>
            <a:r>
              <a:rPr lang="en-GB" sz="1200" dirty="0" err="1"/>
              <a:t>pouze</a:t>
            </a:r>
            <a:r>
              <a:rPr lang="en-GB" sz="1200" dirty="0"/>
              <a:t> </a:t>
            </a:r>
            <a:r>
              <a:rPr lang="en-GB" sz="1200" dirty="0" err="1"/>
              <a:t>červená</a:t>
            </a:r>
            <a:r>
              <a:rPr lang="cs-CZ" sz="1200" dirty="0"/>
              <a:t>, modrá</a:t>
            </a:r>
            <a:r>
              <a:rPr lang="en-GB" sz="1200" dirty="0"/>
              <a:t>. 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GB" sz="1100" dirty="0"/>
              <a:t>available[0]=True</a:t>
            </a:r>
            <a:r>
              <a:rPr lang="cs-CZ" sz="1100" dirty="0"/>
              <a:t>, </a:t>
            </a:r>
            <a:r>
              <a:rPr lang="en-GB" sz="1100" dirty="0"/>
              <a:t>available[</a:t>
            </a:r>
            <a:r>
              <a:rPr lang="cs-CZ" sz="1100" dirty="0"/>
              <a:t>1</a:t>
            </a:r>
            <a:r>
              <a:rPr lang="en-GB" sz="1100" dirty="0"/>
              <a:t>]=True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GB" sz="1100" dirty="0" err="1"/>
              <a:t>použijeme</a:t>
            </a:r>
            <a:r>
              <a:rPr lang="en-GB" sz="1100" dirty="0"/>
              <a:t> </a:t>
            </a:r>
            <a:r>
              <a:rPr lang="en-GB" sz="1100" dirty="0" err="1"/>
              <a:t>další</a:t>
            </a:r>
            <a:r>
              <a:rPr lang="en-GB" sz="1100" dirty="0"/>
              <a:t> </a:t>
            </a:r>
            <a:r>
              <a:rPr lang="en-GB" sz="1100" dirty="0" err="1"/>
              <a:t>barvu</a:t>
            </a:r>
            <a:r>
              <a:rPr lang="en-GB" sz="1100" dirty="0"/>
              <a:t> (</a:t>
            </a:r>
            <a:r>
              <a:rPr lang="cs-CZ" sz="1100" dirty="0" err="1"/>
              <a:t>yellow</a:t>
            </a:r>
            <a:r>
              <a:rPr lang="en-GB" sz="1100" dirty="0"/>
              <a:t>) -&gt; </a:t>
            </a:r>
            <a:r>
              <a:rPr lang="en-GB" sz="1100" b="1" dirty="0"/>
              <a:t>result[</a:t>
            </a:r>
            <a:r>
              <a:rPr lang="cs-CZ" sz="1100" b="1" dirty="0"/>
              <a:t>3</a:t>
            </a:r>
            <a:r>
              <a:rPr lang="en-GB" sz="1100" b="1" dirty="0"/>
              <a:t>]=</a:t>
            </a:r>
            <a:r>
              <a:rPr lang="cs-CZ" sz="1100" b="1" dirty="0"/>
              <a:t>2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3. </a:t>
            </a:r>
            <a:r>
              <a:rPr lang="en-GB" sz="1200" dirty="0" err="1"/>
              <a:t>Podobně</a:t>
            </a:r>
            <a:r>
              <a:rPr lang="en-GB" sz="1200" dirty="0"/>
              <a:t> pro </a:t>
            </a:r>
            <a:r>
              <a:rPr lang="en-GB" sz="1200" dirty="0" err="1"/>
              <a:t>zbývající</a:t>
            </a:r>
            <a:r>
              <a:rPr lang="en-GB" sz="1200" dirty="0"/>
              <a:t> </a:t>
            </a:r>
            <a:r>
              <a:rPr lang="en-GB" sz="1200" dirty="0" err="1"/>
              <a:t>vrcholy</a:t>
            </a:r>
            <a:r>
              <a:rPr lang="en-GB" sz="1200" dirty="0"/>
              <a:t> </a:t>
            </a:r>
            <a:r>
              <a:rPr lang="en-GB" sz="1200" dirty="0" err="1"/>
              <a:t>máme</a:t>
            </a:r>
            <a:r>
              <a:rPr lang="en-GB" sz="1200" dirty="0"/>
              <a:t> </a:t>
            </a:r>
            <a:r>
              <a:rPr lang="en-GB" sz="1200" dirty="0" err="1"/>
              <a:t>výsledek</a:t>
            </a:r>
            <a:r>
              <a:rPr lang="en-GB" sz="1200" dirty="0"/>
              <a:t>, jak je </a:t>
            </a:r>
            <a:r>
              <a:rPr lang="en-GB" sz="1200" dirty="0" err="1"/>
              <a:t>znázorněno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F52FB-C33D-4216-B9D9-86DAA86B026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97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F52FB-C33D-4216-B9D9-86DAA86B026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9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419" y="109519"/>
            <a:ext cx="560296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2016252"/>
            <a:ext cx="4036060" cy="900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399E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Bc. </a:t>
            </a:r>
            <a:r>
              <a:rPr spc="-10" dirty="0"/>
              <a:t>FIRSTNAME</a:t>
            </a:r>
            <a:r>
              <a:rPr spc="-25" dirty="0"/>
              <a:t> </a:t>
            </a:r>
            <a:r>
              <a:rPr spc="-5" dirty="0"/>
              <a:t>LASTNAME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E0024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Title of Student’s</a:t>
            </a:r>
            <a:r>
              <a:rPr spc="-35" dirty="0"/>
              <a:t> </a:t>
            </a:r>
            <a:r>
              <a:rPr spc="-10" dirty="0"/>
              <a:t>Thesis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399E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Bc. </a:t>
            </a:r>
            <a:r>
              <a:rPr spc="-10" dirty="0"/>
              <a:t>FIRSTNAME</a:t>
            </a:r>
            <a:r>
              <a:rPr spc="-25" dirty="0"/>
              <a:t> </a:t>
            </a:r>
            <a:r>
              <a:rPr spc="-5" dirty="0"/>
              <a:t>LASTNAME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E0024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Title of Student’s</a:t>
            </a:r>
            <a:r>
              <a:rPr spc="-35" dirty="0"/>
              <a:t> </a:t>
            </a:r>
            <a:r>
              <a:rPr spc="-10" dirty="0"/>
              <a:t>Thesis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828103"/>
            <a:ext cx="2508123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828103"/>
            <a:ext cx="2508123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399E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Bc. </a:t>
            </a:r>
            <a:r>
              <a:rPr spc="-10" dirty="0"/>
              <a:t>FIRSTNAME</a:t>
            </a:r>
            <a:r>
              <a:rPr spc="-25" dirty="0"/>
              <a:t> </a:t>
            </a:r>
            <a:r>
              <a:rPr spc="-5" dirty="0"/>
              <a:t>LASTNAME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E0024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Title of Student’s</a:t>
            </a:r>
            <a:r>
              <a:rPr spc="-35" dirty="0"/>
              <a:t> </a:t>
            </a:r>
            <a:r>
              <a:rPr spc="-10" dirty="0"/>
              <a:t>Thesis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399E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Bc. </a:t>
            </a:r>
            <a:r>
              <a:rPr spc="-10" dirty="0"/>
              <a:t>FIRSTNAME</a:t>
            </a:r>
            <a:r>
              <a:rPr spc="-25" dirty="0"/>
              <a:t> </a:t>
            </a:r>
            <a:r>
              <a:rPr spc="-5" dirty="0"/>
              <a:t>LASTNAME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E0024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Title of Student’s</a:t>
            </a:r>
            <a:r>
              <a:rPr spc="-35" dirty="0"/>
              <a:t> </a:t>
            </a:r>
            <a:r>
              <a:rPr spc="-10" dirty="0"/>
              <a:t>Thesis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399E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Bc. </a:t>
            </a:r>
            <a:r>
              <a:rPr spc="-10" dirty="0"/>
              <a:t>FIRSTNAME</a:t>
            </a:r>
            <a:r>
              <a:rPr spc="-25" dirty="0"/>
              <a:t> </a:t>
            </a:r>
            <a:r>
              <a:rPr spc="-5" dirty="0"/>
              <a:t>LASTNAME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E0024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Title of Student’s</a:t>
            </a:r>
            <a:r>
              <a:rPr spc="-35" dirty="0"/>
              <a:t> </a:t>
            </a:r>
            <a:r>
              <a:rPr spc="-10" dirty="0"/>
              <a:t>Thesis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"/>
            <a:ext cx="5760085" cy="452755"/>
          </a:xfrm>
          <a:custGeom>
            <a:avLst/>
            <a:gdLst/>
            <a:ahLst/>
            <a:cxnLst/>
            <a:rect l="l" t="t" r="r" b="b"/>
            <a:pathLst>
              <a:path w="5760085" h="452755">
                <a:moveTo>
                  <a:pt x="5759996" y="0"/>
                </a:moveTo>
                <a:lnTo>
                  <a:pt x="0" y="0"/>
                </a:lnTo>
                <a:lnTo>
                  <a:pt x="0" y="452589"/>
                </a:lnTo>
                <a:lnTo>
                  <a:pt x="5759996" y="452589"/>
                </a:lnTo>
                <a:lnTo>
                  <a:pt x="575999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304" y="643951"/>
            <a:ext cx="1595755" cy="601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8290" y="828103"/>
            <a:ext cx="5189220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9844" y="3465955"/>
            <a:ext cx="106807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399E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Bc. </a:t>
            </a:r>
            <a:r>
              <a:rPr spc="-10" dirty="0"/>
              <a:t>FIRSTNAME</a:t>
            </a:r>
            <a:r>
              <a:rPr spc="-25" dirty="0"/>
              <a:t> </a:t>
            </a:r>
            <a:r>
              <a:rPr spc="-5" dirty="0"/>
              <a:t>LASTNAME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25800" y="3465955"/>
            <a:ext cx="86106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E0024"/>
                </a:solidFill>
                <a:latin typeface="LM Sans 8"/>
                <a:cs typeface="LM Sans 8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5" dirty="0"/>
              <a:t>Title of Student’s</a:t>
            </a:r>
            <a:r>
              <a:rPr spc="-35" dirty="0"/>
              <a:t> </a:t>
            </a:r>
            <a:r>
              <a:rPr spc="-10" dirty="0"/>
              <a:t>Thesis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26291" y="3465955"/>
            <a:ext cx="22606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LM Sans 8"/>
                <a:cs typeface="LM Sans 8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5" dirty="0"/>
              <a:t>‹#›</a:t>
            </a:fld>
            <a:r>
              <a:rPr spc="-5" dirty="0"/>
              <a:t> /</a:t>
            </a:r>
            <a:r>
              <a:rPr spc="-75" dirty="0"/>
              <a:t> </a:t>
            </a:r>
            <a:r>
              <a:rPr spc="-5" dirty="0"/>
              <a:t>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706" y="487926"/>
            <a:ext cx="2228151" cy="400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9994" y="1196975"/>
            <a:ext cx="5039995" cy="524503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39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lang="en-US" sz="1700" dirty="0">
                <a:solidFill>
                  <a:srgbClr val="DE00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</a:t>
            </a:r>
            <a:r>
              <a:rPr lang="cs-CZ" sz="1700" dirty="0">
                <a:solidFill>
                  <a:srgbClr val="DE00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vení grafů a plánování časové tabule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309"/>
              </a:spcBef>
            </a:pPr>
            <a:r>
              <a:rPr lang="cs-CZ" sz="1200" spc="-5" dirty="0">
                <a:solidFill>
                  <a:srgbClr val="DE00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Semestrální projekt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435" y="2118636"/>
            <a:ext cx="3317240" cy="904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  <a:tabLst>
                <a:tab pos="656590" algn="l"/>
              </a:tabLst>
            </a:pPr>
            <a:r>
              <a:rPr lang="cs-CZ" sz="1400" spc="-15" dirty="0">
                <a:latin typeface="Arial" panose="020B0604020202020204" pitchFamily="34" charset="0"/>
                <a:cs typeface="Arial" panose="020B0604020202020204" pitchFamily="34" charset="0"/>
              </a:rPr>
              <a:t>Autor</a:t>
            </a:r>
            <a:r>
              <a:rPr sz="1400" spc="-1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1400" i="1" spc="-15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i="1" spc="-15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sz="1400" spc="-10" dirty="0">
                <a:latin typeface="Arial" panose="020B0604020202020204" pitchFamily="34" charset="0"/>
                <a:cs typeface="Arial" panose="020B0604020202020204" pitchFamily="34" charset="0"/>
              </a:rPr>
              <a:t>NGUYEN VAN PHI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  <a:tabLst>
                <a:tab pos="656590" algn="l"/>
              </a:tabLst>
            </a:pPr>
            <a:r>
              <a:rPr lang="cs-CZ" sz="1400" spc="-1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sz="1400" spc="-10" dirty="0">
                <a:latin typeface="Arial" panose="020B0604020202020204" pitchFamily="34" charset="0"/>
                <a:cs typeface="Arial" panose="020B0604020202020204" pitchFamily="34" charset="0"/>
              </a:rPr>
              <a:t>NGUYEN VAN PHUC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  <a:tabLst>
                <a:tab pos="656590" algn="l"/>
              </a:tabLst>
            </a:pPr>
            <a:r>
              <a:rPr lang="cs-CZ" sz="1400" spc="-1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sz="1400" spc="-10" dirty="0">
                <a:latin typeface="Arial" panose="020B0604020202020204" pitchFamily="34" charset="0"/>
                <a:cs typeface="Arial" panose="020B0604020202020204" pitchFamily="34" charset="0"/>
              </a:rPr>
              <a:t>NGUYEN TUAN NINH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6590" algn="l"/>
              </a:tabLst>
            </a:pPr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F926F-5BAA-4541-438E-882E0EC3CEF0}"/>
              </a:ext>
            </a:extLst>
          </p:cNvPr>
          <p:cNvSpPr txBox="1"/>
          <p:nvPr/>
        </p:nvSpPr>
        <p:spPr>
          <a:xfrm>
            <a:off x="3111500" y="3095625"/>
            <a:ext cx="2590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71245">
              <a:lnSpc>
                <a:spcPct val="100000"/>
              </a:lnSpc>
            </a:pPr>
            <a:r>
              <a:rPr lang="en-US" sz="1200" spc="-10" dirty="0">
                <a:latin typeface="Arial" panose="020B0604020202020204" pitchFamily="34" charset="0"/>
                <a:cs typeface="Arial" panose="020B0604020202020204" pitchFamily="34" charset="0"/>
              </a:rPr>
              <a:t>Brno, </a:t>
            </a:r>
            <a:r>
              <a:rPr lang="en-US" sz="1200" spc="-5" dirty="0">
                <a:latin typeface="Arial" panose="020B0604020202020204" pitchFamily="34" charset="0"/>
                <a:cs typeface="Arial" panose="020B0604020202020204" pitchFamily="34" charset="0"/>
              </a:rPr>
              <a:t>06.12.</a:t>
            </a:r>
            <a:r>
              <a:rPr lang="en-US" sz="1200" spc="-1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19" y="109519"/>
            <a:ext cx="1963281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z="1700" spc="5" dirty="0" err="1">
                <a:solidFill>
                  <a:srgbClr val="DE0024"/>
                </a:solidFill>
                <a:latin typeface="LM Sans 17"/>
                <a:cs typeface="LM Sans 17"/>
              </a:rPr>
              <a:t>Vizualizace</a:t>
            </a:r>
            <a:r>
              <a:rPr lang="en-GB" sz="1700" spc="5" dirty="0">
                <a:solidFill>
                  <a:srgbClr val="DE0024"/>
                </a:solidFill>
                <a:latin typeface="LM Sans 17"/>
                <a:cs typeface="LM Sans 17"/>
              </a:rPr>
              <a:t> </a:t>
            </a:r>
            <a:r>
              <a:rPr lang="en-GB" sz="1700" spc="5" dirty="0" err="1">
                <a:solidFill>
                  <a:srgbClr val="DE0024"/>
                </a:solidFill>
                <a:latin typeface="LM Sans 17"/>
                <a:cs typeface="LM Sans 17"/>
              </a:rPr>
              <a:t>grafem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6263"/>
            <a:ext cx="5593080" cy="299085"/>
            <a:chOff x="0" y="166263"/>
            <a:chExt cx="5593080" cy="299085"/>
          </a:xfrm>
        </p:grpSpPr>
        <p:sp>
          <p:nvSpPr>
            <p:cNvPr id="4" name="object 4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8822" y="205493"/>
              <a:ext cx="72349" cy="1012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46272"/>
              <a:ext cx="1644815" cy="189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0" y="3465042"/>
            <a:ext cx="5760085" cy="135255"/>
            <a:chOff x="0" y="3465042"/>
            <a:chExt cx="5760085" cy="135255"/>
          </a:xfrm>
        </p:grpSpPr>
        <p:sp>
          <p:nvSpPr>
            <p:cNvPr id="17" name="object 17"/>
            <p:cNvSpPr/>
            <p:nvPr/>
          </p:nvSpPr>
          <p:spPr>
            <a:xfrm>
              <a:off x="0" y="3465042"/>
              <a:ext cx="1728470" cy="135255"/>
            </a:xfrm>
            <a:custGeom>
              <a:avLst/>
              <a:gdLst/>
              <a:ahLst/>
              <a:cxnLst/>
              <a:rect l="l" t="t" r="r" b="b"/>
              <a:pathLst>
                <a:path w="1728470" h="135254">
                  <a:moveTo>
                    <a:pt x="1728012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1728012" y="134962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28012" y="3465042"/>
              <a:ext cx="3456304" cy="135255"/>
            </a:xfrm>
            <a:custGeom>
              <a:avLst/>
              <a:gdLst/>
              <a:ahLst/>
              <a:cxnLst/>
              <a:rect l="l" t="t" r="r" b="b"/>
              <a:pathLst>
                <a:path w="3456304" h="135254">
                  <a:moveTo>
                    <a:pt x="3456038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3456038" y="134962"/>
                  </a:lnTo>
                  <a:lnTo>
                    <a:pt x="3456038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4051" y="3465042"/>
              <a:ext cx="576580" cy="135255"/>
            </a:xfrm>
            <a:custGeom>
              <a:avLst/>
              <a:gdLst/>
              <a:ahLst/>
              <a:cxnLst/>
              <a:rect l="l" t="t" r="r" b="b"/>
              <a:pathLst>
                <a:path w="576579" h="135254">
                  <a:moveTo>
                    <a:pt x="576033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576033" y="134962"/>
                  </a:lnTo>
                  <a:lnTo>
                    <a:pt x="576033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D768C598-960A-22AA-7F2F-512CCE20AC99}"/>
              </a:ext>
            </a:extLst>
          </p:cNvPr>
          <p:cNvSpPr/>
          <p:nvPr/>
        </p:nvSpPr>
        <p:spPr>
          <a:xfrm>
            <a:off x="295306" y="658086"/>
            <a:ext cx="304800" cy="3048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B7ED2D-99F4-3DE0-8495-7F6B737E6EA5}"/>
              </a:ext>
            </a:extLst>
          </p:cNvPr>
          <p:cNvSpPr/>
          <p:nvPr/>
        </p:nvSpPr>
        <p:spPr>
          <a:xfrm>
            <a:off x="1448446" y="550084"/>
            <a:ext cx="304800" cy="3048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2E73C37-62A8-1363-85C5-58551C59B0B0}"/>
              </a:ext>
            </a:extLst>
          </p:cNvPr>
          <p:cNvSpPr/>
          <p:nvPr/>
        </p:nvSpPr>
        <p:spPr>
          <a:xfrm>
            <a:off x="883483" y="134324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70FFC2D-24F3-9658-0A7C-7385A0A71CE1}"/>
              </a:ext>
            </a:extLst>
          </p:cNvPr>
          <p:cNvSpPr/>
          <p:nvPr/>
        </p:nvSpPr>
        <p:spPr>
          <a:xfrm>
            <a:off x="57319" y="1343244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B933-FD19-304F-DA27-E94D7FE46FAE}"/>
              </a:ext>
            </a:extLst>
          </p:cNvPr>
          <p:cNvSpPr/>
          <p:nvPr/>
        </p:nvSpPr>
        <p:spPr>
          <a:xfrm>
            <a:off x="2047906" y="1198235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1CD10E-ECB8-2328-EADD-2BDA2F7BFF91}"/>
              </a:ext>
            </a:extLst>
          </p:cNvPr>
          <p:cNvSpPr/>
          <p:nvPr/>
        </p:nvSpPr>
        <p:spPr>
          <a:xfrm>
            <a:off x="1143646" y="2534033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609C166-5A34-609D-BD16-112AB21D03BF}"/>
              </a:ext>
            </a:extLst>
          </p:cNvPr>
          <p:cNvSpPr/>
          <p:nvPr/>
        </p:nvSpPr>
        <p:spPr>
          <a:xfrm>
            <a:off x="1737765" y="249315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CEC359F-7505-5D55-213A-BB3D65ED7F64}"/>
              </a:ext>
            </a:extLst>
          </p:cNvPr>
          <p:cNvSpPr/>
          <p:nvPr/>
        </p:nvSpPr>
        <p:spPr>
          <a:xfrm>
            <a:off x="-589" y="2452267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6FF5AAE-2B98-95C2-8B19-D49B9CE96F32}"/>
              </a:ext>
            </a:extLst>
          </p:cNvPr>
          <p:cNvSpPr/>
          <p:nvPr/>
        </p:nvSpPr>
        <p:spPr>
          <a:xfrm>
            <a:off x="2331884" y="222381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8D4471-AC6A-1208-670B-7205767F3F09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 flipV="1">
            <a:off x="600106" y="702484"/>
            <a:ext cx="848340" cy="10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0E5CF1-B0C1-EAF6-351B-D3E0701BB5EF}"/>
              </a:ext>
            </a:extLst>
          </p:cNvPr>
          <p:cNvCxnSpPr>
            <a:cxnSpLocks/>
            <a:stCxn id="23" idx="3"/>
            <a:endCxn id="28" idx="0"/>
          </p:cNvCxnSpPr>
          <p:nvPr/>
        </p:nvCxnSpPr>
        <p:spPr>
          <a:xfrm flipH="1">
            <a:off x="209719" y="918249"/>
            <a:ext cx="130224" cy="424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35B298-D36B-6F0D-ED75-DF94CA13E107}"/>
              </a:ext>
            </a:extLst>
          </p:cNvPr>
          <p:cNvCxnSpPr>
            <a:stCxn id="28" idx="6"/>
            <a:endCxn id="27" idx="2"/>
          </p:cNvCxnSpPr>
          <p:nvPr/>
        </p:nvCxnSpPr>
        <p:spPr>
          <a:xfrm>
            <a:off x="362119" y="1495644"/>
            <a:ext cx="521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8A2481-515C-7CFB-5ECA-BD9CF3D3A209}"/>
              </a:ext>
            </a:extLst>
          </p:cNvPr>
          <p:cNvCxnSpPr>
            <a:stCxn id="23" idx="5"/>
            <a:endCxn id="27" idx="1"/>
          </p:cNvCxnSpPr>
          <p:nvPr/>
        </p:nvCxnSpPr>
        <p:spPr>
          <a:xfrm>
            <a:off x="555469" y="918249"/>
            <a:ext cx="372651" cy="46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9269B7-087B-8863-83CB-B753A1BAA7A2}"/>
              </a:ext>
            </a:extLst>
          </p:cNvPr>
          <p:cNvCxnSpPr>
            <a:stCxn id="25" idx="3"/>
            <a:endCxn id="27" idx="7"/>
          </p:cNvCxnSpPr>
          <p:nvPr/>
        </p:nvCxnSpPr>
        <p:spPr>
          <a:xfrm flipH="1">
            <a:off x="1143646" y="810247"/>
            <a:ext cx="349437" cy="57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33F6D28-3945-147E-E98E-8F997F5DADF1}"/>
              </a:ext>
            </a:extLst>
          </p:cNvPr>
          <p:cNvCxnSpPr>
            <a:cxnSpLocks/>
            <a:stCxn id="25" idx="5"/>
            <a:endCxn id="29" idx="0"/>
          </p:cNvCxnSpPr>
          <p:nvPr/>
        </p:nvCxnSpPr>
        <p:spPr>
          <a:xfrm>
            <a:off x="1708609" y="810247"/>
            <a:ext cx="491697" cy="387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F343425-EDB0-3C21-84EA-92CA3DAA35A8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1188283" y="1350635"/>
            <a:ext cx="859623" cy="14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A6DBD5-0447-3236-CC4A-B755A4BEF51B}"/>
              </a:ext>
            </a:extLst>
          </p:cNvPr>
          <p:cNvCxnSpPr>
            <a:cxnSpLocks/>
            <a:stCxn id="33" idx="0"/>
            <a:endCxn id="29" idx="4"/>
          </p:cNvCxnSpPr>
          <p:nvPr/>
        </p:nvCxnSpPr>
        <p:spPr>
          <a:xfrm flipV="1">
            <a:off x="1890165" y="1503035"/>
            <a:ext cx="310141" cy="99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AA692F-B8F9-AF13-60A0-65C8D54DD651}"/>
              </a:ext>
            </a:extLst>
          </p:cNvPr>
          <p:cNvCxnSpPr>
            <a:cxnSpLocks/>
            <a:stCxn id="35" idx="0"/>
            <a:endCxn id="29" idx="5"/>
          </p:cNvCxnSpPr>
          <p:nvPr/>
        </p:nvCxnSpPr>
        <p:spPr>
          <a:xfrm flipH="1" flipV="1">
            <a:off x="2308069" y="1458398"/>
            <a:ext cx="176215" cy="76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930E21-8196-5AB5-4811-C4FCEA8C4B1F}"/>
              </a:ext>
            </a:extLst>
          </p:cNvPr>
          <p:cNvCxnSpPr>
            <a:cxnSpLocks/>
            <a:stCxn id="34" idx="0"/>
            <a:endCxn id="28" idx="3"/>
          </p:cNvCxnSpPr>
          <p:nvPr/>
        </p:nvCxnSpPr>
        <p:spPr>
          <a:xfrm flipH="1" flipV="1">
            <a:off x="101956" y="1603407"/>
            <a:ext cx="49855" cy="84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3F419C3-21FE-F097-D3F3-D91512B247DA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04211" y="2604667"/>
            <a:ext cx="839435" cy="8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649DD40-1621-FD4D-0ADA-5D032F9896B9}"/>
              </a:ext>
            </a:extLst>
          </p:cNvPr>
          <p:cNvCxnSpPr>
            <a:cxnSpLocks/>
            <a:stCxn id="28" idx="5"/>
            <a:endCxn id="32" idx="1"/>
          </p:cNvCxnSpPr>
          <p:nvPr/>
        </p:nvCxnSpPr>
        <p:spPr>
          <a:xfrm>
            <a:off x="317482" y="1603407"/>
            <a:ext cx="870801" cy="97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329275-383E-B84A-1C61-6753A0F2562C}"/>
              </a:ext>
            </a:extLst>
          </p:cNvPr>
          <p:cNvCxnSpPr>
            <a:cxnSpLocks/>
            <a:stCxn id="27" idx="4"/>
            <a:endCxn id="32" idx="0"/>
          </p:cNvCxnSpPr>
          <p:nvPr/>
        </p:nvCxnSpPr>
        <p:spPr>
          <a:xfrm>
            <a:off x="1035883" y="1648044"/>
            <a:ext cx="260163" cy="885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B387D8-9C34-55E4-9F75-DE812C6A6642}"/>
              </a:ext>
            </a:extLst>
          </p:cNvPr>
          <p:cNvCxnSpPr>
            <a:cxnSpLocks/>
            <a:stCxn id="27" idx="3"/>
            <a:endCxn id="34" idx="7"/>
          </p:cNvCxnSpPr>
          <p:nvPr/>
        </p:nvCxnSpPr>
        <p:spPr>
          <a:xfrm flipH="1">
            <a:off x="259574" y="1603407"/>
            <a:ext cx="668546" cy="893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6AA2824-D3E7-8D5D-5DDC-BBC605775F4C}"/>
              </a:ext>
            </a:extLst>
          </p:cNvPr>
          <p:cNvCxnSpPr>
            <a:cxnSpLocks/>
            <a:stCxn id="29" idx="3"/>
            <a:endCxn id="32" idx="6"/>
          </p:cNvCxnSpPr>
          <p:nvPr/>
        </p:nvCxnSpPr>
        <p:spPr>
          <a:xfrm flipH="1">
            <a:off x="1448446" y="1458398"/>
            <a:ext cx="644097" cy="1228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2774B3B-B550-71FD-7D04-7ABB622CE35D}"/>
              </a:ext>
            </a:extLst>
          </p:cNvPr>
          <p:cNvCxnSpPr>
            <a:cxnSpLocks/>
            <a:stCxn id="27" idx="5"/>
            <a:endCxn id="35" idx="2"/>
          </p:cNvCxnSpPr>
          <p:nvPr/>
        </p:nvCxnSpPr>
        <p:spPr>
          <a:xfrm>
            <a:off x="1143646" y="1603407"/>
            <a:ext cx="1188238" cy="772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38DBBA-15B3-C020-2A2F-F9B946D78AD2}"/>
              </a:ext>
            </a:extLst>
          </p:cNvPr>
          <p:cNvSpPr txBox="1"/>
          <p:nvPr/>
        </p:nvSpPr>
        <p:spPr>
          <a:xfrm>
            <a:off x="2768262" y="658086"/>
            <a:ext cx="2829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latin typeface="Arial" panose="020B0604020202020204" pitchFamily="34" charset="0"/>
                <a:cs typeface="Arial" panose="020B0604020202020204" pitchFamily="34" charset="0"/>
              </a:rPr>
              <a:t>VRCHOL 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4422A-DF48-98B6-1D2D-28D67C57F7FB}"/>
              </a:ext>
            </a:extLst>
          </p:cNvPr>
          <p:cNvSpPr txBox="1"/>
          <p:nvPr/>
        </p:nvSpPr>
        <p:spPr>
          <a:xfrm>
            <a:off x="2777341" y="906199"/>
            <a:ext cx="2829170" cy="9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Před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result          = [-1  -1  </a:t>
            </a:r>
            <a:r>
              <a:rPr lang="en-GB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</a:t>
            </a:r>
            <a:r>
              <a:rPr lang="en-GB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-1  -1  -1  -1]</a:t>
            </a: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v7.adjacent= [           3   4  5   6 ]</a:t>
            </a: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available    = [F  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F]</a:t>
            </a: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mark          =  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52CD65-1BA3-1F72-FDB7-234879BB87FC}"/>
              </a:ext>
            </a:extLst>
          </p:cNvPr>
          <p:cNvGrpSpPr/>
          <p:nvPr/>
        </p:nvGrpSpPr>
        <p:grpSpPr>
          <a:xfrm>
            <a:off x="2777341" y="1850651"/>
            <a:ext cx="2829170" cy="923330"/>
            <a:chOff x="2777341" y="1651912"/>
            <a:chExt cx="2829170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B31B71-640C-B5FB-23BF-E957083BB1B3}"/>
                </a:ext>
              </a:extLst>
            </p:cNvPr>
            <p:cNvSpPr txBox="1"/>
            <p:nvPr/>
          </p:nvSpPr>
          <p:spPr>
            <a:xfrm>
              <a:off x="2777341" y="1651912"/>
              <a:ext cx="28291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Zat</a:t>
              </a:r>
              <a:r>
                <a:rPr lang="cs-CZ" sz="11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ím</a:t>
              </a:r>
              <a:r>
                <a:rPr lang="en-GB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</a:p>
            <a:p>
              <a:r>
                <a:rPr lang="en-GB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available[result]</a:t>
              </a:r>
              <a:endParaRPr lang="en-GB" sz="11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cs-CZ" sz="105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available    = [</a:t>
              </a:r>
              <a:r>
                <a:rPr lang="cs-CZ" sz="11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sz="11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GB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sz="11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sz="11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F   </a:t>
              </a:r>
              <a:r>
                <a:rPr lang="en-GB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  F]</a:t>
              </a:r>
            </a:p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  mark          = </a:t>
              </a:r>
              <a:r>
                <a:rPr lang="cs-CZ" sz="105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r>
                <a:rPr lang="cs-CZ" sz="105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result         =  [-1  -1  </a:t>
              </a:r>
              <a:r>
                <a:rPr lang="en-GB" sz="105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GB" sz="105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  </a:t>
              </a:r>
              <a:r>
                <a:rPr lang="en-GB" sz="105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GB" sz="105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-1  </a:t>
              </a:r>
              <a:r>
                <a:rPr lang="en-GB" sz="105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 -1  -1]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E82F39F-3CE8-BC93-F239-F1DAC3AA8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3500" y="2177471"/>
              <a:ext cx="304800" cy="76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7709CC9-B754-A1BC-E540-3116D9C79B38}"/>
                </a:ext>
              </a:extLst>
            </p:cNvPr>
            <p:cNvCxnSpPr>
              <a:cxnSpLocks/>
            </p:cNvCxnSpPr>
            <p:nvPr/>
          </p:nvCxnSpPr>
          <p:spPr>
            <a:xfrm>
              <a:off x="3886860" y="2282703"/>
              <a:ext cx="1053440" cy="97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bject 25">
            <a:extLst>
              <a:ext uri="{FF2B5EF4-FFF2-40B4-BE49-F238E27FC236}">
                <a16:creationId xmlns:a16="http://schemas.microsoft.com/office/drawing/2014/main" id="{6037238F-04DD-A26D-8103-D95B8620248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26291" y="3465955"/>
            <a:ext cx="2260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7777ADD2-29F3-470B-8BB8-074AB30FD397}" type="slidenum">
              <a:rPr lang="cs-CZ" spc="-5" smtClean="0"/>
              <a:t>10</a:t>
            </a:fld>
            <a:r>
              <a:rPr lang="cs-CZ" spc="-5" dirty="0"/>
              <a:t>/</a:t>
            </a:r>
            <a:r>
              <a:rPr spc="-75" dirty="0"/>
              <a:t> </a:t>
            </a:r>
            <a:r>
              <a:rPr lang="cs-CZ" spc="-5" dirty="0"/>
              <a:t>12</a:t>
            </a:r>
            <a:endParaRPr spc="-5" dirty="0"/>
          </a:p>
        </p:txBody>
      </p:sp>
      <p:sp>
        <p:nvSpPr>
          <p:cNvPr id="36" name="object 20">
            <a:extLst>
              <a:ext uri="{FF2B5EF4-FFF2-40B4-BE49-F238E27FC236}">
                <a16:creationId xmlns:a16="http://schemas.microsoft.com/office/drawing/2014/main" id="{71512D8E-12B6-958B-E4B6-45750187C22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025800" y="3465955"/>
            <a:ext cx="1381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cs-CZ" spc="-5" dirty="0"/>
              <a:t>Barvení grafů a plánování časové tabule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E3C0FE-62CB-9B78-F3E0-CB146852B178}"/>
              </a:ext>
            </a:extLst>
          </p:cNvPr>
          <p:cNvSpPr txBox="1"/>
          <p:nvPr/>
        </p:nvSpPr>
        <p:spPr>
          <a:xfrm>
            <a:off x="2777341" y="2866329"/>
            <a:ext cx="2829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latin typeface="Arial" panose="020B0604020202020204" pitchFamily="34" charset="0"/>
                <a:cs typeface="Arial" panose="020B0604020202020204" pitchFamily="34" charset="0"/>
              </a:rPr>
              <a:t>VRCHOL 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je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podobn</a:t>
            </a:r>
            <a:r>
              <a:rPr lang="cs-CZ" sz="1200" dirty="0">
                <a:latin typeface="Arial" panose="020B0604020202020204" pitchFamily="34" charset="0"/>
                <a:cs typeface="Arial" panose="020B0604020202020204" pitchFamily="34" charset="0"/>
              </a:rPr>
              <a:t>ý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84485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19" y="109519"/>
            <a:ext cx="1963281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z="1700" spc="5" dirty="0" err="1">
                <a:solidFill>
                  <a:srgbClr val="DE0024"/>
                </a:solidFill>
                <a:latin typeface="LM Sans 17"/>
                <a:cs typeface="LM Sans 17"/>
              </a:rPr>
              <a:t>Vizualizace</a:t>
            </a:r>
            <a:r>
              <a:rPr lang="en-GB" sz="1700" spc="5" dirty="0">
                <a:solidFill>
                  <a:srgbClr val="DE0024"/>
                </a:solidFill>
                <a:latin typeface="LM Sans 17"/>
                <a:cs typeface="LM Sans 17"/>
              </a:rPr>
              <a:t> </a:t>
            </a:r>
            <a:r>
              <a:rPr lang="en-GB" sz="1700" spc="5" dirty="0" err="1">
                <a:solidFill>
                  <a:srgbClr val="DE0024"/>
                </a:solidFill>
                <a:latin typeface="LM Sans 17"/>
                <a:cs typeface="LM Sans 17"/>
              </a:rPr>
              <a:t>grafem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6263"/>
            <a:ext cx="5593080" cy="299085"/>
            <a:chOff x="0" y="166263"/>
            <a:chExt cx="5593080" cy="299085"/>
          </a:xfrm>
        </p:grpSpPr>
        <p:sp>
          <p:nvSpPr>
            <p:cNvPr id="4" name="object 4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8822" y="205493"/>
              <a:ext cx="72349" cy="1012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46272"/>
              <a:ext cx="1644815" cy="189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0" y="3465042"/>
            <a:ext cx="5760085" cy="135255"/>
            <a:chOff x="0" y="3465042"/>
            <a:chExt cx="5760085" cy="135255"/>
          </a:xfrm>
        </p:grpSpPr>
        <p:sp>
          <p:nvSpPr>
            <p:cNvPr id="17" name="object 17"/>
            <p:cNvSpPr/>
            <p:nvPr/>
          </p:nvSpPr>
          <p:spPr>
            <a:xfrm>
              <a:off x="0" y="3465042"/>
              <a:ext cx="1728470" cy="135255"/>
            </a:xfrm>
            <a:custGeom>
              <a:avLst/>
              <a:gdLst/>
              <a:ahLst/>
              <a:cxnLst/>
              <a:rect l="l" t="t" r="r" b="b"/>
              <a:pathLst>
                <a:path w="1728470" h="135254">
                  <a:moveTo>
                    <a:pt x="1728012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1728012" y="134962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28012" y="3465042"/>
              <a:ext cx="3456304" cy="135255"/>
            </a:xfrm>
            <a:custGeom>
              <a:avLst/>
              <a:gdLst/>
              <a:ahLst/>
              <a:cxnLst/>
              <a:rect l="l" t="t" r="r" b="b"/>
              <a:pathLst>
                <a:path w="3456304" h="135254">
                  <a:moveTo>
                    <a:pt x="3456038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3456038" y="134962"/>
                  </a:lnTo>
                  <a:lnTo>
                    <a:pt x="3456038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4051" y="3465042"/>
              <a:ext cx="576580" cy="135255"/>
            </a:xfrm>
            <a:custGeom>
              <a:avLst/>
              <a:gdLst/>
              <a:ahLst/>
              <a:cxnLst/>
              <a:rect l="l" t="t" r="r" b="b"/>
              <a:pathLst>
                <a:path w="576579" h="135254">
                  <a:moveTo>
                    <a:pt x="576033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576033" y="134962"/>
                  </a:lnTo>
                  <a:lnTo>
                    <a:pt x="576033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D768C598-960A-22AA-7F2F-512CCE20AC99}"/>
              </a:ext>
            </a:extLst>
          </p:cNvPr>
          <p:cNvSpPr/>
          <p:nvPr/>
        </p:nvSpPr>
        <p:spPr>
          <a:xfrm>
            <a:off x="330925" y="655826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B7ED2D-99F4-3DE0-8495-7F6B737E6EA5}"/>
              </a:ext>
            </a:extLst>
          </p:cNvPr>
          <p:cNvSpPr/>
          <p:nvPr/>
        </p:nvSpPr>
        <p:spPr>
          <a:xfrm>
            <a:off x="1484065" y="547824"/>
            <a:ext cx="304800" cy="3048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2E73C37-62A8-1363-85C5-58551C59B0B0}"/>
              </a:ext>
            </a:extLst>
          </p:cNvPr>
          <p:cNvSpPr/>
          <p:nvPr/>
        </p:nvSpPr>
        <p:spPr>
          <a:xfrm>
            <a:off x="919102" y="1340984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70FFC2D-24F3-9658-0A7C-7385A0A71CE1}"/>
              </a:ext>
            </a:extLst>
          </p:cNvPr>
          <p:cNvSpPr/>
          <p:nvPr/>
        </p:nvSpPr>
        <p:spPr>
          <a:xfrm>
            <a:off x="92938" y="1340984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B933-FD19-304F-DA27-E94D7FE46FAE}"/>
              </a:ext>
            </a:extLst>
          </p:cNvPr>
          <p:cNvSpPr/>
          <p:nvPr/>
        </p:nvSpPr>
        <p:spPr>
          <a:xfrm>
            <a:off x="2083525" y="1195975"/>
            <a:ext cx="304800" cy="3048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1CD10E-ECB8-2328-EADD-2BDA2F7BFF91}"/>
              </a:ext>
            </a:extLst>
          </p:cNvPr>
          <p:cNvSpPr/>
          <p:nvPr/>
        </p:nvSpPr>
        <p:spPr>
          <a:xfrm>
            <a:off x="1006043" y="2437076"/>
            <a:ext cx="3048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609C166-5A34-609D-BD16-112AB21D03BF}"/>
              </a:ext>
            </a:extLst>
          </p:cNvPr>
          <p:cNvSpPr/>
          <p:nvPr/>
        </p:nvSpPr>
        <p:spPr>
          <a:xfrm>
            <a:off x="1757903" y="237395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CEC359F-7505-5D55-213A-BB3D65ED7F64}"/>
              </a:ext>
            </a:extLst>
          </p:cNvPr>
          <p:cNvSpPr/>
          <p:nvPr/>
        </p:nvSpPr>
        <p:spPr>
          <a:xfrm>
            <a:off x="35030" y="2450007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6FF5AAE-2B98-95C2-8B19-D49B9CE96F32}"/>
              </a:ext>
            </a:extLst>
          </p:cNvPr>
          <p:cNvSpPr/>
          <p:nvPr/>
        </p:nvSpPr>
        <p:spPr>
          <a:xfrm>
            <a:off x="2367503" y="222155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8D4471-AC6A-1208-670B-7205767F3F09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 flipV="1">
            <a:off x="635725" y="700224"/>
            <a:ext cx="848340" cy="10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0E5CF1-B0C1-EAF6-351B-D3E0701BB5EF}"/>
              </a:ext>
            </a:extLst>
          </p:cNvPr>
          <p:cNvCxnSpPr>
            <a:cxnSpLocks/>
            <a:stCxn id="23" idx="3"/>
            <a:endCxn id="28" idx="0"/>
          </p:cNvCxnSpPr>
          <p:nvPr/>
        </p:nvCxnSpPr>
        <p:spPr>
          <a:xfrm flipH="1">
            <a:off x="245338" y="915989"/>
            <a:ext cx="130224" cy="424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35B298-D36B-6F0D-ED75-DF94CA13E107}"/>
              </a:ext>
            </a:extLst>
          </p:cNvPr>
          <p:cNvCxnSpPr>
            <a:stCxn id="28" idx="6"/>
            <a:endCxn id="27" idx="2"/>
          </p:cNvCxnSpPr>
          <p:nvPr/>
        </p:nvCxnSpPr>
        <p:spPr>
          <a:xfrm>
            <a:off x="397738" y="1493384"/>
            <a:ext cx="521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8A2481-515C-7CFB-5ECA-BD9CF3D3A209}"/>
              </a:ext>
            </a:extLst>
          </p:cNvPr>
          <p:cNvCxnSpPr>
            <a:stCxn id="23" idx="5"/>
            <a:endCxn id="27" idx="1"/>
          </p:cNvCxnSpPr>
          <p:nvPr/>
        </p:nvCxnSpPr>
        <p:spPr>
          <a:xfrm>
            <a:off x="591088" y="915989"/>
            <a:ext cx="372651" cy="46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9269B7-087B-8863-83CB-B753A1BAA7A2}"/>
              </a:ext>
            </a:extLst>
          </p:cNvPr>
          <p:cNvCxnSpPr>
            <a:stCxn id="25" idx="3"/>
            <a:endCxn id="27" idx="7"/>
          </p:cNvCxnSpPr>
          <p:nvPr/>
        </p:nvCxnSpPr>
        <p:spPr>
          <a:xfrm flipH="1">
            <a:off x="1179265" y="807987"/>
            <a:ext cx="349437" cy="57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33F6D28-3945-147E-E98E-8F997F5DADF1}"/>
              </a:ext>
            </a:extLst>
          </p:cNvPr>
          <p:cNvCxnSpPr>
            <a:cxnSpLocks/>
            <a:stCxn id="25" idx="5"/>
            <a:endCxn id="29" idx="0"/>
          </p:cNvCxnSpPr>
          <p:nvPr/>
        </p:nvCxnSpPr>
        <p:spPr>
          <a:xfrm>
            <a:off x="1744228" y="807987"/>
            <a:ext cx="491697" cy="387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F343425-EDB0-3C21-84EA-92CA3DAA35A8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1223902" y="1348375"/>
            <a:ext cx="859623" cy="14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A6DBD5-0447-3236-CC4A-B755A4BEF51B}"/>
              </a:ext>
            </a:extLst>
          </p:cNvPr>
          <p:cNvCxnSpPr>
            <a:cxnSpLocks/>
            <a:stCxn id="33" idx="0"/>
            <a:endCxn id="29" idx="4"/>
          </p:cNvCxnSpPr>
          <p:nvPr/>
        </p:nvCxnSpPr>
        <p:spPr>
          <a:xfrm flipV="1">
            <a:off x="1910303" y="1500775"/>
            <a:ext cx="325622" cy="87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AA692F-B8F9-AF13-60A0-65C8D54DD651}"/>
              </a:ext>
            </a:extLst>
          </p:cNvPr>
          <p:cNvCxnSpPr>
            <a:cxnSpLocks/>
            <a:stCxn id="35" idx="0"/>
            <a:endCxn id="29" idx="5"/>
          </p:cNvCxnSpPr>
          <p:nvPr/>
        </p:nvCxnSpPr>
        <p:spPr>
          <a:xfrm flipH="1" flipV="1">
            <a:off x="2343688" y="1456138"/>
            <a:ext cx="176215" cy="76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930E21-8196-5AB5-4811-C4FCEA8C4B1F}"/>
              </a:ext>
            </a:extLst>
          </p:cNvPr>
          <p:cNvCxnSpPr>
            <a:cxnSpLocks/>
            <a:stCxn id="34" idx="0"/>
            <a:endCxn id="28" idx="3"/>
          </p:cNvCxnSpPr>
          <p:nvPr/>
        </p:nvCxnSpPr>
        <p:spPr>
          <a:xfrm flipH="1" flipV="1">
            <a:off x="137575" y="1601147"/>
            <a:ext cx="49855" cy="84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3F419C3-21FE-F097-D3F3-D91512B247DA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 flipV="1">
            <a:off x="339830" y="2589476"/>
            <a:ext cx="666213" cy="12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649DD40-1621-FD4D-0ADA-5D032F9896B9}"/>
              </a:ext>
            </a:extLst>
          </p:cNvPr>
          <p:cNvCxnSpPr>
            <a:cxnSpLocks/>
            <a:stCxn id="28" idx="5"/>
            <a:endCxn id="32" idx="1"/>
          </p:cNvCxnSpPr>
          <p:nvPr/>
        </p:nvCxnSpPr>
        <p:spPr>
          <a:xfrm>
            <a:off x="353101" y="1601147"/>
            <a:ext cx="697579" cy="880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329275-383E-B84A-1C61-6753A0F2562C}"/>
              </a:ext>
            </a:extLst>
          </p:cNvPr>
          <p:cNvCxnSpPr>
            <a:cxnSpLocks/>
            <a:stCxn id="27" idx="4"/>
            <a:endCxn id="32" idx="0"/>
          </p:cNvCxnSpPr>
          <p:nvPr/>
        </p:nvCxnSpPr>
        <p:spPr>
          <a:xfrm>
            <a:off x="1071502" y="1645784"/>
            <a:ext cx="86941" cy="791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B387D8-9C34-55E4-9F75-DE812C6A6642}"/>
              </a:ext>
            </a:extLst>
          </p:cNvPr>
          <p:cNvCxnSpPr>
            <a:cxnSpLocks/>
            <a:stCxn id="27" idx="3"/>
            <a:endCxn id="34" idx="7"/>
          </p:cNvCxnSpPr>
          <p:nvPr/>
        </p:nvCxnSpPr>
        <p:spPr>
          <a:xfrm flipH="1">
            <a:off x="295193" y="1601147"/>
            <a:ext cx="668546" cy="893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6AA2824-D3E7-8D5D-5DDC-BBC605775F4C}"/>
              </a:ext>
            </a:extLst>
          </p:cNvPr>
          <p:cNvCxnSpPr>
            <a:cxnSpLocks/>
            <a:stCxn id="29" idx="3"/>
            <a:endCxn id="32" idx="6"/>
          </p:cNvCxnSpPr>
          <p:nvPr/>
        </p:nvCxnSpPr>
        <p:spPr>
          <a:xfrm flipH="1">
            <a:off x="1310843" y="1456138"/>
            <a:ext cx="817319" cy="113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2774B3B-B550-71FD-7D04-7ABB622CE35D}"/>
              </a:ext>
            </a:extLst>
          </p:cNvPr>
          <p:cNvCxnSpPr>
            <a:cxnSpLocks/>
            <a:stCxn id="27" idx="5"/>
            <a:endCxn id="35" idx="2"/>
          </p:cNvCxnSpPr>
          <p:nvPr/>
        </p:nvCxnSpPr>
        <p:spPr>
          <a:xfrm>
            <a:off x="1179265" y="1601147"/>
            <a:ext cx="1188238" cy="772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7677B8-6451-1C83-22C4-38127F2FBEA7}"/>
              </a:ext>
            </a:extLst>
          </p:cNvPr>
          <p:cNvSpPr txBox="1"/>
          <p:nvPr/>
        </p:nvSpPr>
        <p:spPr>
          <a:xfrm>
            <a:off x="2672303" y="543711"/>
            <a:ext cx="2676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VRCHOL 2</a:t>
            </a:r>
            <a:endParaRPr lang="en-GB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4422A-DF48-98B6-1D2D-28D67C57F7FB}"/>
              </a:ext>
            </a:extLst>
          </p:cNvPr>
          <p:cNvSpPr txBox="1"/>
          <p:nvPr/>
        </p:nvSpPr>
        <p:spPr>
          <a:xfrm>
            <a:off x="2735429" y="814332"/>
            <a:ext cx="290841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Před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result           = [</a:t>
            </a:r>
            <a:r>
              <a:rPr lang="en-GB" sz="105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-1  </a:t>
            </a:r>
            <a:r>
              <a:rPr lang="en-GB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</a:t>
            </a:r>
            <a:r>
              <a:rPr lang="en-GB" sz="105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-1  </a:t>
            </a:r>
            <a:r>
              <a:rPr lang="en-GB" sz="105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-1  -1]</a:t>
            </a: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v2.adjacent = [1            4  5]</a:t>
            </a: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available     = [F  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F]</a:t>
            </a: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mark = 0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B3A0A2-BDAC-32DC-BD76-6649CAF88195}"/>
              </a:ext>
            </a:extLst>
          </p:cNvPr>
          <p:cNvGrpSpPr/>
          <p:nvPr/>
        </p:nvGrpSpPr>
        <p:grpSpPr>
          <a:xfrm>
            <a:off x="2735429" y="1675300"/>
            <a:ext cx="2841303" cy="931024"/>
            <a:chOff x="2777250" y="1493384"/>
            <a:chExt cx="2841303" cy="9310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4420C5-609F-55C1-B1B7-313688C19637}"/>
                </a:ext>
              </a:extLst>
            </p:cNvPr>
            <p:cNvSpPr txBox="1"/>
            <p:nvPr/>
          </p:nvSpPr>
          <p:spPr>
            <a:xfrm>
              <a:off x="2777250" y="1493384"/>
              <a:ext cx="2841303" cy="93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Zat</a:t>
              </a:r>
              <a:r>
                <a:rPr lang="cs-CZ" sz="11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ím</a:t>
              </a:r>
              <a:r>
                <a:rPr lang="en-GB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</a:p>
            <a:p>
              <a:r>
                <a:rPr lang="en-GB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available[result]</a:t>
              </a:r>
              <a:endParaRPr lang="en-GB" sz="11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cs-CZ" sz="105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available     = [</a:t>
              </a:r>
              <a:r>
                <a:rPr lang="cs-CZ" sz="11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GB" sz="11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GB" sz="1100" b="1" dirty="0" err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F   </a:t>
              </a:r>
              <a:r>
                <a:rPr lang="en-GB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  F]</a:t>
              </a:r>
            </a:p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  mark           = 3</a:t>
              </a:r>
              <a:endParaRPr lang="cs-CZ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cs-CZ" sz="105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result          = [</a:t>
              </a:r>
              <a:r>
                <a:rPr lang="en-GB" sz="11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GB" sz="11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GB" sz="11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GB" sz="11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  </a:t>
              </a:r>
              <a:r>
                <a:rPr lang="en-GB" sz="11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GB" sz="11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-1  </a:t>
              </a:r>
              <a:r>
                <a:rPr lang="en-GB" sz="11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  -1  -1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C7F9618-6ED0-0A06-605D-6CB5EB312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6860" y="2039634"/>
              <a:ext cx="520040" cy="89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167B51C-4188-B9D8-B4E1-607F7CB7E173}"/>
                </a:ext>
              </a:extLst>
            </p:cNvPr>
            <p:cNvCxnSpPr>
              <a:cxnSpLocks/>
            </p:cNvCxnSpPr>
            <p:nvPr/>
          </p:nvCxnSpPr>
          <p:spPr>
            <a:xfrm>
              <a:off x="3926115" y="2167255"/>
              <a:ext cx="65406" cy="87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5D0A76D-628A-33AC-AF1E-E0ED95A6841F}"/>
              </a:ext>
            </a:extLst>
          </p:cNvPr>
          <p:cNvSpPr txBox="1"/>
          <p:nvPr/>
        </p:nvSpPr>
        <p:spPr>
          <a:xfrm>
            <a:off x="-4185" y="2841492"/>
            <a:ext cx="2841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Konec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result</a:t>
            </a:r>
            <a:r>
              <a:rPr lang="cs-CZ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= [</a:t>
            </a:r>
            <a:r>
              <a:rPr lang="en-GB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11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</a:t>
            </a:r>
            <a:r>
              <a:rPr lang="en-GB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11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7B3F7929-348E-58ED-74E3-8FB349C9E4E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26291" y="3465955"/>
            <a:ext cx="2260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7777ADD2-29F3-470B-8BB8-074AB30FD397}" type="slidenum">
              <a:rPr lang="cs-CZ" spc="-5" smtClean="0"/>
              <a:t>11</a:t>
            </a:fld>
            <a:r>
              <a:rPr lang="cs-CZ" spc="-5" dirty="0"/>
              <a:t>/</a:t>
            </a:r>
            <a:r>
              <a:rPr spc="-75" dirty="0"/>
              <a:t> </a:t>
            </a:r>
            <a:r>
              <a:rPr lang="cs-CZ" spc="-5" dirty="0"/>
              <a:t>12</a:t>
            </a:r>
            <a:endParaRPr spc="-5" dirty="0"/>
          </a:p>
        </p:txBody>
      </p:sp>
      <p:sp>
        <p:nvSpPr>
          <p:cNvPr id="44" name="object 20">
            <a:extLst>
              <a:ext uri="{FF2B5EF4-FFF2-40B4-BE49-F238E27FC236}">
                <a16:creationId xmlns:a16="http://schemas.microsoft.com/office/drawing/2014/main" id="{FDAB40BC-4030-66E3-422E-9D50B180D41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025800" y="3465955"/>
            <a:ext cx="1381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cs-CZ" spc="-5" dirty="0"/>
              <a:t>Barvení grafů a plánování časové tabule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E9E2FD-4E60-F0ED-0E18-B22D3C3672CD}"/>
              </a:ext>
            </a:extLst>
          </p:cNvPr>
          <p:cNvSpPr txBox="1"/>
          <p:nvPr/>
        </p:nvSpPr>
        <p:spPr>
          <a:xfrm>
            <a:off x="2735429" y="2700178"/>
            <a:ext cx="2829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latin typeface="Arial" panose="020B0604020202020204" pitchFamily="34" charset="0"/>
                <a:cs typeface="Arial" panose="020B0604020202020204" pitchFamily="34" charset="0"/>
              </a:rPr>
              <a:t>VRCHOL 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je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podobn</a:t>
            </a:r>
            <a:r>
              <a:rPr lang="cs-CZ" sz="1200" dirty="0">
                <a:latin typeface="Arial" panose="020B0604020202020204" pitchFamily="34" charset="0"/>
                <a:cs typeface="Arial" panose="020B0604020202020204" pitchFamily="34" charset="0"/>
              </a:rPr>
              <a:t>ý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49674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36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19" y="109519"/>
            <a:ext cx="1963281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z="1700" spc="5" dirty="0">
                <a:solidFill>
                  <a:srgbClr val="DE0024"/>
                </a:solidFill>
                <a:latin typeface="LM Sans 17"/>
                <a:cs typeface="LM Sans 17"/>
              </a:rPr>
              <a:t>V</a:t>
            </a:r>
            <a:r>
              <a:rPr lang="cs-CZ" sz="1700" spc="5" dirty="0" err="1">
                <a:solidFill>
                  <a:srgbClr val="DE0024"/>
                </a:solidFill>
                <a:latin typeface="LM Sans 17"/>
                <a:cs typeface="LM Sans 17"/>
              </a:rPr>
              <a:t>ýsledky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6263"/>
            <a:ext cx="5593080" cy="299085"/>
            <a:chOff x="0" y="166263"/>
            <a:chExt cx="5593080" cy="299085"/>
          </a:xfrm>
        </p:grpSpPr>
        <p:sp>
          <p:nvSpPr>
            <p:cNvPr id="4" name="object 4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8822" y="205493"/>
              <a:ext cx="72349" cy="1012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46272"/>
              <a:ext cx="1644815" cy="189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0" y="3465042"/>
            <a:ext cx="5760085" cy="135255"/>
            <a:chOff x="0" y="3465042"/>
            <a:chExt cx="5760085" cy="135255"/>
          </a:xfrm>
        </p:grpSpPr>
        <p:sp>
          <p:nvSpPr>
            <p:cNvPr id="17" name="object 17"/>
            <p:cNvSpPr/>
            <p:nvPr/>
          </p:nvSpPr>
          <p:spPr>
            <a:xfrm>
              <a:off x="0" y="3465042"/>
              <a:ext cx="1728470" cy="135255"/>
            </a:xfrm>
            <a:custGeom>
              <a:avLst/>
              <a:gdLst/>
              <a:ahLst/>
              <a:cxnLst/>
              <a:rect l="l" t="t" r="r" b="b"/>
              <a:pathLst>
                <a:path w="1728470" h="135254">
                  <a:moveTo>
                    <a:pt x="1728012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1728012" y="134962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28012" y="3465042"/>
              <a:ext cx="3456304" cy="135255"/>
            </a:xfrm>
            <a:custGeom>
              <a:avLst/>
              <a:gdLst/>
              <a:ahLst/>
              <a:cxnLst/>
              <a:rect l="l" t="t" r="r" b="b"/>
              <a:pathLst>
                <a:path w="3456304" h="135254">
                  <a:moveTo>
                    <a:pt x="3456038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3456038" y="134962"/>
                  </a:lnTo>
                  <a:lnTo>
                    <a:pt x="3456038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4051" y="3465042"/>
              <a:ext cx="576580" cy="135255"/>
            </a:xfrm>
            <a:custGeom>
              <a:avLst/>
              <a:gdLst/>
              <a:ahLst/>
              <a:cxnLst/>
              <a:rect l="l" t="t" r="r" b="b"/>
              <a:pathLst>
                <a:path w="576579" h="135254">
                  <a:moveTo>
                    <a:pt x="576033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576033" y="134962"/>
                  </a:lnTo>
                  <a:lnTo>
                    <a:pt x="576033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D768C598-960A-22AA-7F2F-512CCE20AC99}"/>
              </a:ext>
            </a:extLst>
          </p:cNvPr>
          <p:cNvSpPr/>
          <p:nvPr/>
        </p:nvSpPr>
        <p:spPr>
          <a:xfrm>
            <a:off x="349159" y="596923"/>
            <a:ext cx="332035" cy="3086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B7ED2D-99F4-3DE0-8495-7F6B737E6EA5}"/>
              </a:ext>
            </a:extLst>
          </p:cNvPr>
          <p:cNvSpPr/>
          <p:nvPr/>
        </p:nvSpPr>
        <p:spPr>
          <a:xfrm>
            <a:off x="1072339" y="532486"/>
            <a:ext cx="332035" cy="30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2E73C37-62A8-1363-85C5-58551C59B0B0}"/>
              </a:ext>
            </a:extLst>
          </p:cNvPr>
          <p:cNvSpPr/>
          <p:nvPr/>
        </p:nvSpPr>
        <p:spPr>
          <a:xfrm>
            <a:off x="639623" y="1152878"/>
            <a:ext cx="332035" cy="3086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70FFC2D-24F3-9658-0A7C-7385A0A71CE1}"/>
              </a:ext>
            </a:extLst>
          </p:cNvPr>
          <p:cNvSpPr/>
          <p:nvPr/>
        </p:nvSpPr>
        <p:spPr>
          <a:xfrm>
            <a:off x="141570" y="1202127"/>
            <a:ext cx="332035" cy="3086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B933-FD19-304F-DA27-E94D7FE46FAE}"/>
              </a:ext>
            </a:extLst>
          </p:cNvPr>
          <p:cNvSpPr/>
          <p:nvPr/>
        </p:nvSpPr>
        <p:spPr>
          <a:xfrm>
            <a:off x="1313571" y="1110942"/>
            <a:ext cx="332035" cy="3086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1CD10E-ECB8-2328-EADD-2BDA2F7BFF91}"/>
              </a:ext>
            </a:extLst>
          </p:cNvPr>
          <p:cNvSpPr/>
          <p:nvPr/>
        </p:nvSpPr>
        <p:spPr>
          <a:xfrm>
            <a:off x="656389" y="1830293"/>
            <a:ext cx="332035" cy="3086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609C166-5A34-609D-BD16-112AB21D03BF}"/>
              </a:ext>
            </a:extLst>
          </p:cNvPr>
          <p:cNvSpPr/>
          <p:nvPr/>
        </p:nvSpPr>
        <p:spPr>
          <a:xfrm>
            <a:off x="1175310" y="1830730"/>
            <a:ext cx="332035" cy="3086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CEC359F-7505-5D55-213A-BB3D65ED7F64}"/>
              </a:ext>
            </a:extLst>
          </p:cNvPr>
          <p:cNvSpPr/>
          <p:nvPr/>
        </p:nvSpPr>
        <p:spPr>
          <a:xfrm>
            <a:off x="41930" y="1913855"/>
            <a:ext cx="332035" cy="30864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6FF5AAE-2B98-95C2-8B19-D49B9CE96F32}"/>
              </a:ext>
            </a:extLst>
          </p:cNvPr>
          <p:cNvSpPr/>
          <p:nvPr/>
        </p:nvSpPr>
        <p:spPr>
          <a:xfrm>
            <a:off x="1679286" y="1759535"/>
            <a:ext cx="332035" cy="3086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8D4471-AC6A-1208-670B-7205767F3F09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 flipV="1">
            <a:off x="681194" y="686806"/>
            <a:ext cx="391145" cy="6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0E5CF1-B0C1-EAF6-351B-D3E0701BB5EF}"/>
              </a:ext>
            </a:extLst>
          </p:cNvPr>
          <p:cNvCxnSpPr>
            <a:cxnSpLocks/>
            <a:stCxn id="23" idx="3"/>
            <a:endCxn id="28" idx="0"/>
          </p:cNvCxnSpPr>
          <p:nvPr/>
        </p:nvCxnSpPr>
        <p:spPr>
          <a:xfrm flipH="1">
            <a:off x="307588" y="860364"/>
            <a:ext cx="90196" cy="341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35B298-D36B-6F0D-ED75-DF94CA13E107}"/>
              </a:ext>
            </a:extLst>
          </p:cNvPr>
          <p:cNvCxnSpPr>
            <a:stCxn id="28" idx="6"/>
            <a:endCxn id="27" idx="2"/>
          </p:cNvCxnSpPr>
          <p:nvPr/>
        </p:nvCxnSpPr>
        <p:spPr>
          <a:xfrm flipV="1">
            <a:off x="473605" y="1307198"/>
            <a:ext cx="166018" cy="49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8A2481-515C-7CFB-5ECA-BD9CF3D3A209}"/>
              </a:ext>
            </a:extLst>
          </p:cNvPr>
          <p:cNvCxnSpPr>
            <a:stCxn id="23" idx="5"/>
            <a:endCxn id="27" idx="1"/>
          </p:cNvCxnSpPr>
          <p:nvPr/>
        </p:nvCxnSpPr>
        <p:spPr>
          <a:xfrm>
            <a:off x="632569" y="860364"/>
            <a:ext cx="55679" cy="337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9269B7-087B-8863-83CB-B753A1BAA7A2}"/>
              </a:ext>
            </a:extLst>
          </p:cNvPr>
          <p:cNvCxnSpPr>
            <a:stCxn id="25" idx="3"/>
            <a:endCxn id="27" idx="7"/>
          </p:cNvCxnSpPr>
          <p:nvPr/>
        </p:nvCxnSpPr>
        <p:spPr>
          <a:xfrm flipH="1">
            <a:off x="923033" y="795927"/>
            <a:ext cx="197931" cy="402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33F6D28-3945-147E-E98E-8F997F5DADF1}"/>
              </a:ext>
            </a:extLst>
          </p:cNvPr>
          <p:cNvCxnSpPr>
            <a:cxnSpLocks/>
            <a:stCxn id="25" idx="5"/>
            <a:endCxn id="29" idx="0"/>
          </p:cNvCxnSpPr>
          <p:nvPr/>
        </p:nvCxnSpPr>
        <p:spPr>
          <a:xfrm>
            <a:off x="1355749" y="795927"/>
            <a:ext cx="123840" cy="31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F343425-EDB0-3C21-84EA-92CA3DAA35A8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971658" y="1265262"/>
            <a:ext cx="341913" cy="41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A6DBD5-0447-3236-CC4A-B755A4BEF51B}"/>
              </a:ext>
            </a:extLst>
          </p:cNvPr>
          <p:cNvCxnSpPr>
            <a:cxnSpLocks/>
            <a:stCxn id="33" idx="0"/>
            <a:endCxn id="29" idx="4"/>
          </p:cNvCxnSpPr>
          <p:nvPr/>
        </p:nvCxnSpPr>
        <p:spPr>
          <a:xfrm flipV="1">
            <a:off x="1341328" y="1419582"/>
            <a:ext cx="138261" cy="411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AA692F-B8F9-AF13-60A0-65C8D54DD651}"/>
              </a:ext>
            </a:extLst>
          </p:cNvPr>
          <p:cNvCxnSpPr>
            <a:cxnSpLocks/>
            <a:stCxn id="35" idx="0"/>
            <a:endCxn id="29" idx="5"/>
          </p:cNvCxnSpPr>
          <p:nvPr/>
        </p:nvCxnSpPr>
        <p:spPr>
          <a:xfrm flipH="1" flipV="1">
            <a:off x="1596981" y="1374383"/>
            <a:ext cx="248323" cy="385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930E21-8196-5AB5-4811-C4FCEA8C4B1F}"/>
              </a:ext>
            </a:extLst>
          </p:cNvPr>
          <p:cNvCxnSpPr>
            <a:cxnSpLocks/>
            <a:stCxn id="34" idx="0"/>
            <a:endCxn id="28" idx="3"/>
          </p:cNvCxnSpPr>
          <p:nvPr/>
        </p:nvCxnSpPr>
        <p:spPr>
          <a:xfrm flipH="1" flipV="1">
            <a:off x="190195" y="1465568"/>
            <a:ext cx="17753" cy="448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3F419C3-21FE-F097-D3F3-D91512B247DA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 flipV="1">
            <a:off x="373965" y="1984613"/>
            <a:ext cx="282424" cy="83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649DD40-1621-FD4D-0ADA-5D032F9896B9}"/>
              </a:ext>
            </a:extLst>
          </p:cNvPr>
          <p:cNvCxnSpPr>
            <a:cxnSpLocks/>
            <a:stCxn id="28" idx="5"/>
            <a:endCxn id="32" idx="1"/>
          </p:cNvCxnSpPr>
          <p:nvPr/>
        </p:nvCxnSpPr>
        <p:spPr>
          <a:xfrm>
            <a:off x="424980" y="1465568"/>
            <a:ext cx="280034" cy="409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329275-383E-B84A-1C61-6753A0F2562C}"/>
              </a:ext>
            </a:extLst>
          </p:cNvPr>
          <p:cNvCxnSpPr>
            <a:cxnSpLocks/>
            <a:stCxn id="27" idx="4"/>
            <a:endCxn id="32" idx="0"/>
          </p:cNvCxnSpPr>
          <p:nvPr/>
        </p:nvCxnSpPr>
        <p:spPr>
          <a:xfrm>
            <a:off x="805641" y="1461518"/>
            <a:ext cx="16766" cy="36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B387D8-9C34-55E4-9F75-DE812C6A6642}"/>
              </a:ext>
            </a:extLst>
          </p:cNvPr>
          <p:cNvCxnSpPr>
            <a:cxnSpLocks/>
            <a:stCxn id="27" idx="3"/>
            <a:endCxn id="34" idx="7"/>
          </p:cNvCxnSpPr>
          <p:nvPr/>
        </p:nvCxnSpPr>
        <p:spPr>
          <a:xfrm flipH="1">
            <a:off x="325340" y="1416319"/>
            <a:ext cx="362908" cy="542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6AA2824-D3E7-8D5D-5DDC-BBC605775F4C}"/>
              </a:ext>
            </a:extLst>
          </p:cNvPr>
          <p:cNvCxnSpPr>
            <a:cxnSpLocks/>
            <a:stCxn id="29" idx="3"/>
            <a:endCxn id="32" idx="6"/>
          </p:cNvCxnSpPr>
          <p:nvPr/>
        </p:nvCxnSpPr>
        <p:spPr>
          <a:xfrm flipH="1">
            <a:off x="988424" y="1374383"/>
            <a:ext cx="373772" cy="61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2774B3B-B550-71FD-7D04-7ABB622CE35D}"/>
              </a:ext>
            </a:extLst>
          </p:cNvPr>
          <p:cNvCxnSpPr>
            <a:cxnSpLocks/>
            <a:stCxn id="27" idx="5"/>
            <a:endCxn id="35" idx="2"/>
          </p:cNvCxnSpPr>
          <p:nvPr/>
        </p:nvCxnSpPr>
        <p:spPr>
          <a:xfrm>
            <a:off x="923033" y="1416319"/>
            <a:ext cx="756253" cy="497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920A3A-F1DF-8194-0B72-54EA0E6A0787}"/>
              </a:ext>
            </a:extLst>
          </p:cNvPr>
          <p:cNvSpPr txBox="1"/>
          <p:nvPr/>
        </p:nvSpPr>
        <p:spPr>
          <a:xfrm>
            <a:off x="41929" y="2315329"/>
            <a:ext cx="2078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Konec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cs-CZ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= [</a:t>
            </a:r>
            <a:r>
              <a:rPr lang="en-GB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11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</a:t>
            </a:r>
            <a:r>
              <a:rPr lang="en-GB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11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89" name="object 25">
            <a:extLst>
              <a:ext uri="{FF2B5EF4-FFF2-40B4-BE49-F238E27FC236}">
                <a16:creationId xmlns:a16="http://schemas.microsoft.com/office/drawing/2014/main" id="{4A9C8229-CBF4-42C1-8298-9F235A954D8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26291" y="3465955"/>
            <a:ext cx="2260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7777ADD2-29F3-470B-8BB8-074AB30FD397}" type="slidenum">
              <a:rPr lang="cs-CZ" spc="-5" smtClean="0"/>
              <a:t>12</a:t>
            </a:fld>
            <a:r>
              <a:rPr lang="cs-CZ" spc="-5" dirty="0"/>
              <a:t>/</a:t>
            </a:r>
            <a:r>
              <a:rPr spc="-75" dirty="0"/>
              <a:t> </a:t>
            </a:r>
            <a:r>
              <a:rPr lang="cs-CZ" spc="-5" dirty="0"/>
              <a:t>12</a:t>
            </a:r>
            <a:endParaRPr spc="-5" dirty="0"/>
          </a:p>
        </p:txBody>
      </p:sp>
      <p:sp>
        <p:nvSpPr>
          <p:cNvPr id="91" name="object 20">
            <a:extLst>
              <a:ext uri="{FF2B5EF4-FFF2-40B4-BE49-F238E27FC236}">
                <a16:creationId xmlns:a16="http://schemas.microsoft.com/office/drawing/2014/main" id="{2AC2BA28-5196-A870-6249-13439BFCED1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025800" y="3465955"/>
            <a:ext cx="1381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cs-CZ" spc="-5" dirty="0"/>
              <a:t>Barvení grafů a plánování časové tabule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B997B7-E72D-0B6E-49E7-1738C106A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036" y="466367"/>
            <a:ext cx="2920534" cy="301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20365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19" y="109519"/>
            <a:ext cx="1963281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cs-CZ" sz="1700" spc="5" dirty="0">
                <a:solidFill>
                  <a:srgbClr val="DE0024"/>
                </a:solidFill>
                <a:latin typeface="LM Sans 17"/>
                <a:cs typeface="LM Sans 17"/>
              </a:rPr>
              <a:t>Závěr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" y="166263"/>
            <a:ext cx="5943600" cy="298988"/>
            <a:chOff x="-1" y="166263"/>
            <a:chExt cx="5943600" cy="298988"/>
          </a:xfrm>
        </p:grpSpPr>
        <p:sp>
          <p:nvSpPr>
            <p:cNvPr id="4" name="object 4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8822" y="205493"/>
              <a:ext cx="72349" cy="1012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1" y="446272"/>
              <a:ext cx="5943600" cy="189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0" y="3465042"/>
            <a:ext cx="5760085" cy="135255"/>
            <a:chOff x="0" y="3465042"/>
            <a:chExt cx="5760085" cy="135255"/>
          </a:xfrm>
        </p:grpSpPr>
        <p:sp>
          <p:nvSpPr>
            <p:cNvPr id="17" name="object 17"/>
            <p:cNvSpPr/>
            <p:nvPr/>
          </p:nvSpPr>
          <p:spPr>
            <a:xfrm>
              <a:off x="0" y="3465042"/>
              <a:ext cx="1728470" cy="135255"/>
            </a:xfrm>
            <a:custGeom>
              <a:avLst/>
              <a:gdLst/>
              <a:ahLst/>
              <a:cxnLst/>
              <a:rect l="l" t="t" r="r" b="b"/>
              <a:pathLst>
                <a:path w="1728470" h="135254">
                  <a:moveTo>
                    <a:pt x="1728012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1728012" y="134962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28012" y="3465042"/>
              <a:ext cx="3456304" cy="135255"/>
            </a:xfrm>
            <a:custGeom>
              <a:avLst/>
              <a:gdLst/>
              <a:ahLst/>
              <a:cxnLst/>
              <a:rect l="l" t="t" r="r" b="b"/>
              <a:pathLst>
                <a:path w="3456304" h="135254">
                  <a:moveTo>
                    <a:pt x="3456038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3456038" y="134962"/>
                  </a:lnTo>
                  <a:lnTo>
                    <a:pt x="3456038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4051" y="3465042"/>
              <a:ext cx="576580" cy="135255"/>
            </a:xfrm>
            <a:custGeom>
              <a:avLst/>
              <a:gdLst/>
              <a:ahLst/>
              <a:cxnLst/>
              <a:rect l="l" t="t" r="r" b="b"/>
              <a:pathLst>
                <a:path w="576579" h="135254">
                  <a:moveTo>
                    <a:pt x="576033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576033" y="134962"/>
                  </a:lnTo>
                  <a:lnTo>
                    <a:pt x="576033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25">
            <a:extLst>
              <a:ext uri="{FF2B5EF4-FFF2-40B4-BE49-F238E27FC236}">
                <a16:creationId xmlns:a16="http://schemas.microsoft.com/office/drawing/2014/main" id="{98685197-62F0-9F9F-734E-DC35BABEE7E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26291" y="3465955"/>
            <a:ext cx="2260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lang="cs-CZ" spc="-5" dirty="0"/>
              <a:t>12/</a:t>
            </a:r>
            <a:r>
              <a:rPr spc="-75" dirty="0"/>
              <a:t> </a:t>
            </a:r>
            <a:r>
              <a:rPr lang="cs-CZ" spc="-5" dirty="0"/>
              <a:t>12</a:t>
            </a:r>
            <a:endParaRPr spc="-5" dirty="0"/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7B640CE5-60C5-7CD5-CB44-805C1FA630AC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025800" y="3465955"/>
            <a:ext cx="1381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cs-CZ" spc="-5" dirty="0"/>
              <a:t>Barvení grafů a plánování časové tabule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10">
                <a:extLst>
                  <a:ext uri="{FF2B5EF4-FFF2-40B4-BE49-F238E27FC236}">
                    <a16:creationId xmlns:a16="http://schemas.microsoft.com/office/drawing/2014/main" id="{97031DD9-EF10-438D-303F-B2F4E86790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304" y="675531"/>
                <a:ext cx="5365761" cy="202811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>
                <a:lvl1pPr>
                  <a:defRPr sz="1200" b="0" i="0">
                    <a:solidFill>
                      <a:schemeClr val="tx1"/>
                    </a:solidFill>
                    <a:latin typeface="LM Sans 12"/>
                    <a:ea typeface="+mj-ea"/>
                    <a:cs typeface="LM Sans 12"/>
                  </a:defRPr>
                </a:lvl1pPr>
              </a:lstStyle>
              <a:p>
                <a:pPr marL="12700">
                  <a:spcBef>
                    <a:spcPts val="95"/>
                  </a:spcBef>
                </a:pPr>
                <a:r>
                  <a:rPr lang="cs-CZ" sz="1400" kern="0" spc="-5" dirty="0"/>
                  <a:t>Složitost: </a:t>
                </a:r>
                <a14:m>
                  <m:oMath xmlns:m="http://schemas.openxmlformats.org/officeDocument/2006/math"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cs-CZ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cs-CZ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1400" dirty="0"/>
                  <a:t> v nejhorším případě</a:t>
                </a:r>
              </a:p>
              <a:p>
                <a:pPr marL="12700">
                  <a:spcBef>
                    <a:spcPts val="95"/>
                  </a:spcBef>
                </a:pPr>
                <a:endParaRPr lang="cs-CZ" sz="1400" dirty="0"/>
              </a:p>
              <a:p>
                <a:pPr marL="12700">
                  <a:spcBef>
                    <a:spcPts val="95"/>
                  </a:spcBef>
                </a:pPr>
                <a:r>
                  <a:rPr lang="cs-CZ" sz="1400" dirty="0"/>
                  <a:t>Řeší nastavené požadavky</a:t>
                </a:r>
              </a:p>
              <a:p>
                <a:pPr marL="12700">
                  <a:spcBef>
                    <a:spcPts val="95"/>
                  </a:spcBef>
                </a:pPr>
                <a:endParaRPr lang="cs-CZ" sz="1400" dirty="0"/>
              </a:p>
              <a:p>
                <a:pPr marL="12700">
                  <a:spcBef>
                    <a:spcPts val="95"/>
                  </a:spcBef>
                </a:pPr>
                <a:r>
                  <a:rPr lang="en-US" sz="1400" kern="1200" spc="-10" dirty="0">
                    <a:ea typeface="+mn-ea"/>
                  </a:rPr>
                  <a:t>N</a:t>
                </a:r>
                <a:r>
                  <a:rPr lang="cs-CZ" sz="1400" kern="1200" spc="-10" dirty="0">
                    <a:ea typeface="+mn-ea"/>
                  </a:rPr>
                  <a:t>e vždy poskytuje optimální řešení, ale</a:t>
                </a:r>
                <a:r>
                  <a:rPr lang="en-US" sz="1400" kern="1200" spc="-10" dirty="0">
                    <a:ea typeface="+mn-ea"/>
                  </a:rPr>
                  <a:t> </a:t>
                </a:r>
                <a:r>
                  <a:rPr lang="cs-CZ" sz="1400" kern="1200" spc="-10" dirty="0">
                    <a:ea typeface="+mn-ea"/>
                  </a:rPr>
                  <a:t>lze vytvořit suboptimální řešení v přijatelném čase a s menším výpočetním úsilím.</a:t>
                </a:r>
                <a:r>
                  <a:rPr lang="cs-CZ" sz="1400" kern="0" spc="-5" dirty="0"/>
                  <a:t> </a:t>
                </a:r>
              </a:p>
              <a:p>
                <a:pPr marL="12700">
                  <a:spcBef>
                    <a:spcPts val="95"/>
                  </a:spcBef>
                </a:pPr>
                <a:endParaRPr lang="en-US" sz="1400" b="1" kern="0" spc="-5" dirty="0"/>
              </a:p>
              <a:p>
                <a:pPr marL="12700">
                  <a:spcBef>
                    <a:spcPts val="95"/>
                  </a:spcBef>
                </a:pPr>
                <a:br>
                  <a:rPr lang="cs-CZ" sz="1400" kern="1200" spc="-10" dirty="0">
                    <a:ea typeface="+mn-ea"/>
                  </a:rPr>
                </a:br>
                <a:endParaRPr lang="cs-CZ" sz="1400" kern="1200" spc="-10" dirty="0">
                  <a:ea typeface="+mn-ea"/>
                </a:endParaRPr>
              </a:p>
            </p:txBody>
          </p:sp>
        </mc:Choice>
        <mc:Fallback>
          <p:sp>
            <p:nvSpPr>
              <p:cNvPr id="10" name="object 10">
                <a:extLst>
                  <a:ext uri="{FF2B5EF4-FFF2-40B4-BE49-F238E27FC236}">
                    <a16:creationId xmlns:a16="http://schemas.microsoft.com/office/drawing/2014/main" id="{97031DD9-EF10-438D-303F-B2F4E8679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04" y="675531"/>
                <a:ext cx="5365761" cy="2028119"/>
              </a:xfrm>
              <a:prstGeom prst="rect">
                <a:avLst/>
              </a:prstGeom>
              <a:blipFill>
                <a:blip r:embed="rId5"/>
                <a:stretch>
                  <a:fillRect l="-1818" t="-180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095703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5760085" cy="465455"/>
            <a:chOff x="0" y="12"/>
            <a:chExt cx="5760085" cy="465455"/>
          </a:xfrm>
        </p:grpSpPr>
        <p:sp>
          <p:nvSpPr>
            <p:cNvPr id="3" name="object 3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8822" y="205493"/>
              <a:ext cx="72349" cy="1012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46272"/>
              <a:ext cx="4934470" cy="189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24216" y="1496426"/>
            <a:ext cx="4153126" cy="44691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cs-CZ" sz="2800" spc="10" dirty="0">
                <a:latin typeface="Arial" panose="020B0604020202020204" pitchFamily="34" charset="0"/>
                <a:cs typeface="Arial" panose="020B0604020202020204" pitchFamily="34" charset="0"/>
              </a:rPr>
              <a:t>Děkujeme za pozornost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465042"/>
            <a:ext cx="5760631" cy="135255"/>
            <a:chOff x="0" y="3465042"/>
            <a:chExt cx="5760631" cy="135255"/>
          </a:xfrm>
        </p:grpSpPr>
        <p:sp>
          <p:nvSpPr>
            <p:cNvPr id="10" name="object 10"/>
            <p:cNvSpPr/>
            <p:nvPr/>
          </p:nvSpPr>
          <p:spPr>
            <a:xfrm>
              <a:off x="0" y="3465042"/>
              <a:ext cx="1728470" cy="135255"/>
            </a:xfrm>
            <a:custGeom>
              <a:avLst/>
              <a:gdLst/>
              <a:ahLst/>
              <a:cxnLst/>
              <a:rect l="l" t="t" r="r" b="b"/>
              <a:pathLst>
                <a:path w="1728470" h="135254">
                  <a:moveTo>
                    <a:pt x="1728012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1728012" y="134962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28012" y="3465042"/>
              <a:ext cx="3456304" cy="135255"/>
            </a:xfrm>
            <a:custGeom>
              <a:avLst/>
              <a:gdLst/>
              <a:ahLst/>
              <a:cxnLst/>
              <a:rect l="l" t="t" r="r" b="b"/>
              <a:pathLst>
                <a:path w="3456304" h="135254">
                  <a:moveTo>
                    <a:pt x="3456038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3456038" y="134962"/>
                  </a:lnTo>
                  <a:lnTo>
                    <a:pt x="3456038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84051" y="3465042"/>
              <a:ext cx="576580" cy="135255"/>
            </a:xfrm>
            <a:custGeom>
              <a:avLst/>
              <a:gdLst/>
              <a:ahLst/>
              <a:cxnLst/>
              <a:rect l="l" t="t" r="r" b="b"/>
              <a:pathLst>
                <a:path w="576579" h="135254">
                  <a:moveTo>
                    <a:pt x="576033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576033" y="134962"/>
                  </a:lnTo>
                  <a:lnTo>
                    <a:pt x="576033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20">
            <a:extLst>
              <a:ext uri="{FF2B5EF4-FFF2-40B4-BE49-F238E27FC236}">
                <a16:creationId xmlns:a16="http://schemas.microsoft.com/office/drawing/2014/main" id="{03632CFD-63CF-6987-7268-93BE3CE56EEC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025800" y="3465955"/>
            <a:ext cx="1381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cs-CZ" spc="-5" dirty="0"/>
              <a:t>Barvení grafů a plánování časové tabule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418" y="109519"/>
            <a:ext cx="799427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dirty="0" err="1">
                <a:solidFill>
                  <a:srgbClr val="DE0024"/>
                </a:solidFill>
                <a:latin typeface="LM Sans 17"/>
                <a:cs typeface="LM Sans 17"/>
              </a:rPr>
              <a:t>Zad</a:t>
            </a:r>
            <a:r>
              <a:rPr lang="cs-CZ" sz="1700" dirty="0">
                <a:solidFill>
                  <a:srgbClr val="DE0024"/>
                </a:solidFill>
                <a:latin typeface="LM Sans 17"/>
                <a:cs typeface="LM Sans 17"/>
              </a:rPr>
              <a:t>ání</a:t>
            </a:r>
            <a:endParaRPr lang="cs-CZ" sz="1700" dirty="0">
              <a:latin typeface="LM Sans 17"/>
              <a:cs typeface="LM Sans 1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6263"/>
            <a:ext cx="5593080" cy="299085"/>
            <a:chOff x="0" y="166263"/>
            <a:chExt cx="5593080" cy="299085"/>
          </a:xfrm>
        </p:grpSpPr>
        <p:sp>
          <p:nvSpPr>
            <p:cNvPr id="4" name="object 4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8822" y="205493"/>
              <a:ext cx="72349" cy="1012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46272"/>
              <a:ext cx="822399" cy="189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0" y="3465042"/>
            <a:ext cx="5760631" cy="135255"/>
            <a:chOff x="0" y="3465042"/>
            <a:chExt cx="5760631" cy="135255"/>
          </a:xfrm>
        </p:grpSpPr>
        <p:sp>
          <p:nvSpPr>
            <p:cNvPr id="20" name="object 20"/>
            <p:cNvSpPr/>
            <p:nvPr/>
          </p:nvSpPr>
          <p:spPr>
            <a:xfrm>
              <a:off x="0" y="3465042"/>
              <a:ext cx="1728470" cy="135255"/>
            </a:xfrm>
            <a:custGeom>
              <a:avLst/>
              <a:gdLst/>
              <a:ahLst/>
              <a:cxnLst/>
              <a:rect l="l" t="t" r="r" b="b"/>
              <a:pathLst>
                <a:path w="1728470" h="135254">
                  <a:moveTo>
                    <a:pt x="1728012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1728012" y="134962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28012" y="3465042"/>
              <a:ext cx="3456304" cy="135255"/>
            </a:xfrm>
            <a:custGeom>
              <a:avLst/>
              <a:gdLst/>
              <a:ahLst/>
              <a:cxnLst/>
              <a:rect l="l" t="t" r="r" b="b"/>
              <a:pathLst>
                <a:path w="3456304" h="135254">
                  <a:moveTo>
                    <a:pt x="3456038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3456038" y="134962"/>
                  </a:lnTo>
                  <a:lnTo>
                    <a:pt x="3456038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84051" y="3465042"/>
              <a:ext cx="576580" cy="135255"/>
            </a:xfrm>
            <a:custGeom>
              <a:avLst/>
              <a:gdLst/>
              <a:ahLst/>
              <a:cxnLst/>
              <a:rect l="l" t="t" r="r" b="b"/>
              <a:pathLst>
                <a:path w="576579" h="135254">
                  <a:moveTo>
                    <a:pt x="576033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576033" y="134962"/>
                  </a:lnTo>
                  <a:lnTo>
                    <a:pt x="576033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xfrm>
            <a:off x="3025800" y="3465955"/>
            <a:ext cx="14573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cs-CZ" spc="-5" dirty="0"/>
              <a:t>Barvení grafů a plánování časové tabule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5326291" y="3465955"/>
            <a:ext cx="2260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7777ADD2-29F3-470B-8BB8-074AB30FD397}" type="slidenum">
              <a:rPr lang="cs-CZ" spc="-5" smtClean="0"/>
              <a:t>2</a:t>
            </a:fld>
            <a:r>
              <a:rPr lang="cs-CZ" spc="-5" dirty="0"/>
              <a:t>/</a:t>
            </a:r>
            <a:r>
              <a:rPr spc="-75" dirty="0"/>
              <a:t> </a:t>
            </a:r>
            <a:r>
              <a:rPr lang="cs-CZ" spc="-5" dirty="0"/>
              <a:t>12</a:t>
            </a:r>
            <a:endParaRPr spc="-5" dirty="0"/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B32C9F74-D182-E3B6-B2EE-3B086BDFD07F}"/>
              </a:ext>
            </a:extLst>
          </p:cNvPr>
          <p:cNvSpPr txBox="1"/>
          <p:nvPr/>
        </p:nvSpPr>
        <p:spPr>
          <a:xfrm>
            <a:off x="415950" y="980931"/>
            <a:ext cx="5039995" cy="936090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 algn="just">
              <a:lnSpc>
                <a:spcPct val="150000"/>
              </a:lnSpc>
            </a:pP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Seznamte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 se s </a:t>
            </a: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problematikou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barvení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grafů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 a </a:t>
            </a: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plánování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časové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tabule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. </a:t>
            </a: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Navrhněte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systém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, </a:t>
            </a: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který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bude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automaticky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plánovat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výuk</a:t>
            </a:r>
            <a:r>
              <a:rPr lang="cs-CZ" sz="1400" spc="15" dirty="0">
                <a:solidFill>
                  <a:srgbClr val="FFFFFF"/>
                </a:solidFill>
                <a:latin typeface="LM Sans 12"/>
                <a:cs typeface="LM Sans 12"/>
              </a:rPr>
              <a:t>y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tak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, aby </a:t>
            </a: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mohl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probíhat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souběžně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:</a:t>
            </a:r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348AE5D4-68B5-212A-FD14-0799146C01E4}"/>
              </a:ext>
            </a:extLst>
          </p:cNvPr>
          <p:cNvSpPr txBox="1"/>
          <p:nvPr/>
        </p:nvSpPr>
        <p:spPr>
          <a:xfrm>
            <a:off x="415950" y="1934539"/>
            <a:ext cx="5039995" cy="742446"/>
          </a:xfrm>
          <a:prstGeom prst="rect">
            <a:avLst/>
          </a:prstGeom>
          <a:solidFill>
            <a:srgbClr val="F4F2ED"/>
          </a:solidFill>
        </p:spPr>
        <p:txBody>
          <a:bodyPr vert="horz" wrap="square" lIns="0" tIns="64769" rIns="0" bIns="0" rtlCol="0">
            <a:spAutoFit/>
          </a:bodyPr>
          <a:lstStyle/>
          <a:p>
            <a:pPr marR="8255" indent="-171450">
              <a:lnSpc>
                <a:spcPct val="150000"/>
              </a:lnSpc>
              <a:spcBef>
                <a:spcPts val="509"/>
              </a:spcBef>
              <a:buFont typeface="Wingdings" panose="05000000000000000000" pitchFamily="2" charset="2"/>
              <a:buChar char="§"/>
            </a:pPr>
            <a:r>
              <a:rPr lang="en-US" sz="1400" spc="-5" dirty="0" err="1">
                <a:latin typeface="LM Sans 12"/>
              </a:rPr>
              <a:t>Předměty</a:t>
            </a:r>
            <a:r>
              <a:rPr lang="en-US" sz="1400" spc="-5" dirty="0">
                <a:latin typeface="LM Sans 12"/>
              </a:rPr>
              <a:t> se </a:t>
            </a:r>
            <a:r>
              <a:rPr lang="en-US" sz="1400" spc="-5" dirty="0" err="1">
                <a:latin typeface="LM Sans 12"/>
              </a:rPr>
              <a:t>nesmí</a:t>
            </a:r>
            <a:r>
              <a:rPr lang="en-US" sz="1400" spc="-5" dirty="0">
                <a:latin typeface="LM Sans 12"/>
              </a:rPr>
              <a:t> </a:t>
            </a:r>
            <a:r>
              <a:rPr lang="en-US" sz="1400" spc="-5" dirty="0" err="1">
                <a:latin typeface="LM Sans 12"/>
              </a:rPr>
              <a:t>překrývat</a:t>
            </a:r>
            <a:r>
              <a:rPr lang="en-US" sz="1400" spc="-5" dirty="0">
                <a:latin typeface="LM Sans 12"/>
              </a:rPr>
              <a:t> </a:t>
            </a:r>
            <a:r>
              <a:rPr lang="en-US" sz="1400" spc="-5" dirty="0" err="1">
                <a:latin typeface="LM Sans 12"/>
              </a:rPr>
              <a:t>krýt</a:t>
            </a:r>
            <a:r>
              <a:rPr lang="en-US" sz="1400" spc="-5" dirty="0">
                <a:latin typeface="LM Sans 12"/>
              </a:rPr>
              <a:t> pro </a:t>
            </a:r>
            <a:r>
              <a:rPr lang="en-US" sz="1400" spc="-5" dirty="0" err="1">
                <a:latin typeface="LM Sans 12"/>
              </a:rPr>
              <a:t>studenty</a:t>
            </a:r>
            <a:r>
              <a:rPr lang="en-US" sz="1400" spc="-5" dirty="0">
                <a:latin typeface="LM Sans 12"/>
              </a:rPr>
              <a:t> </a:t>
            </a:r>
            <a:r>
              <a:rPr lang="en-US" sz="1400" spc="-5" dirty="0" err="1">
                <a:latin typeface="LM Sans 12"/>
              </a:rPr>
              <a:t>stejného</a:t>
            </a:r>
            <a:r>
              <a:rPr lang="en-US" sz="1400" spc="-5" dirty="0">
                <a:latin typeface="LM Sans 12"/>
              </a:rPr>
              <a:t> </a:t>
            </a:r>
            <a:r>
              <a:rPr lang="en-US" sz="1400" spc="-5" dirty="0" err="1">
                <a:latin typeface="LM Sans 12"/>
              </a:rPr>
              <a:t>ročníku</a:t>
            </a:r>
            <a:r>
              <a:rPr lang="cs-CZ" sz="1400" spc="-5" dirty="0">
                <a:latin typeface="LM Sans 12"/>
              </a:rPr>
              <a:t>.</a:t>
            </a:r>
            <a:endParaRPr lang="en-US" sz="1400" spc="-5" dirty="0">
              <a:latin typeface="LM Sans 12"/>
            </a:endParaRPr>
          </a:p>
          <a:p>
            <a:pPr marR="8255" indent="-171450">
              <a:lnSpc>
                <a:spcPct val="150000"/>
              </a:lnSpc>
              <a:spcBef>
                <a:spcPts val="509"/>
              </a:spcBef>
              <a:buFont typeface="Wingdings" panose="05000000000000000000" pitchFamily="2" charset="2"/>
              <a:buChar char="§"/>
            </a:pPr>
            <a:r>
              <a:rPr lang="cs-CZ" sz="1400" spc="-5" dirty="0">
                <a:latin typeface="LM Sans 12"/>
              </a:rPr>
              <a:t>Vyučující</a:t>
            </a:r>
            <a:r>
              <a:rPr lang="en-US" sz="1400" spc="-5" dirty="0">
                <a:latin typeface="LM Sans 12"/>
              </a:rPr>
              <a:t> </a:t>
            </a:r>
            <a:r>
              <a:rPr lang="en-US" sz="1400" spc="-5" dirty="0" err="1">
                <a:latin typeface="LM Sans 12"/>
              </a:rPr>
              <a:t>nesmí</a:t>
            </a:r>
            <a:r>
              <a:rPr lang="en-US" sz="1400" spc="-5" dirty="0">
                <a:latin typeface="LM Sans 12"/>
              </a:rPr>
              <a:t> </a:t>
            </a:r>
            <a:r>
              <a:rPr lang="en-US" sz="1400" spc="-5" dirty="0" err="1">
                <a:latin typeface="LM Sans 12"/>
              </a:rPr>
              <a:t>vyučovat</a:t>
            </a:r>
            <a:r>
              <a:rPr lang="en-US" sz="1400" spc="-5" dirty="0">
                <a:latin typeface="LM Sans 12"/>
              </a:rPr>
              <a:t> </a:t>
            </a:r>
            <a:r>
              <a:rPr lang="en-US" sz="1400" spc="-5" dirty="0" err="1">
                <a:latin typeface="LM Sans 12"/>
              </a:rPr>
              <a:t>současně</a:t>
            </a:r>
            <a:r>
              <a:rPr lang="en-US" sz="1400" spc="-5" dirty="0">
                <a:latin typeface="LM Sans 12"/>
              </a:rPr>
              <a:t> </a:t>
            </a:r>
            <a:r>
              <a:rPr lang="en-US" sz="1400" spc="-5" dirty="0" err="1">
                <a:latin typeface="LM Sans 12"/>
              </a:rPr>
              <a:t>ve</a:t>
            </a:r>
            <a:r>
              <a:rPr lang="en-US" sz="1400" spc="-5" dirty="0">
                <a:latin typeface="LM Sans 12"/>
              </a:rPr>
              <a:t> </a:t>
            </a:r>
            <a:r>
              <a:rPr lang="en-US" sz="1400" spc="-5" dirty="0" err="1">
                <a:latin typeface="LM Sans 12"/>
              </a:rPr>
              <a:t>stejn</a:t>
            </a:r>
            <a:r>
              <a:rPr lang="cs-CZ" sz="1400" spc="-5" dirty="0" err="1">
                <a:latin typeface="LM Sans 12"/>
              </a:rPr>
              <a:t>ém</a:t>
            </a:r>
            <a:r>
              <a:rPr lang="en-US" sz="1400" spc="-5" dirty="0">
                <a:latin typeface="LM Sans 12"/>
              </a:rPr>
              <a:t> </a:t>
            </a:r>
            <a:r>
              <a:rPr lang="en-US" sz="1400" spc="-5" dirty="0" err="1">
                <a:latin typeface="LM Sans 12"/>
              </a:rPr>
              <a:t>čas</a:t>
            </a:r>
            <a:r>
              <a:rPr lang="cs-CZ" sz="1400" spc="-5" dirty="0">
                <a:latin typeface="LM Sans 12"/>
              </a:rPr>
              <a:t>u.</a:t>
            </a:r>
            <a:endParaRPr lang="en-US" sz="1400" spc="-5" dirty="0">
              <a:latin typeface="LM Sans 12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419" y="109519"/>
            <a:ext cx="186753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dirty="0" err="1">
                <a:solidFill>
                  <a:srgbClr val="DE0024"/>
                </a:solidFill>
                <a:latin typeface="LM Sans 17"/>
                <a:cs typeface="LM Sans 17"/>
              </a:rPr>
              <a:t>Motivace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92557" y="166263"/>
            <a:ext cx="600508" cy="184787"/>
            <a:chOff x="4992557" y="166263"/>
            <a:chExt cx="600508" cy="184787"/>
          </a:xfrm>
        </p:grpSpPr>
        <p:sp>
          <p:nvSpPr>
            <p:cNvPr id="4" name="object 4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8822" y="205493"/>
              <a:ext cx="72349" cy="1012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9786" y="676733"/>
            <a:ext cx="53657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 dirty="0"/>
              <a:t>V </a:t>
            </a:r>
            <a:r>
              <a:rPr lang="en-US" sz="1400" spc="-5" dirty="0" err="1"/>
              <a:t>reálném</a:t>
            </a:r>
            <a:r>
              <a:rPr lang="en-US" sz="1400" spc="-5" dirty="0"/>
              <a:t> </a:t>
            </a:r>
            <a:r>
              <a:rPr lang="en-US" sz="1400" spc="-5" dirty="0" err="1"/>
              <a:t>životě</a:t>
            </a:r>
            <a:r>
              <a:rPr lang="en-US" sz="1400" spc="-5" dirty="0"/>
              <a:t> se </a:t>
            </a:r>
            <a:r>
              <a:rPr lang="en-US" sz="1400" spc="-5" dirty="0" err="1"/>
              <a:t>plánování</a:t>
            </a:r>
            <a:r>
              <a:rPr lang="en-US" sz="1400" spc="-5" dirty="0"/>
              <a:t> </a:t>
            </a:r>
            <a:r>
              <a:rPr lang="en-US" sz="1400" spc="-5" dirty="0" err="1"/>
              <a:t>událostí</a:t>
            </a:r>
            <a:r>
              <a:rPr lang="en-US" sz="1400" spc="-5" dirty="0"/>
              <a:t> </a:t>
            </a:r>
            <a:r>
              <a:rPr lang="en-US" sz="1400" spc="-5" dirty="0" err="1"/>
              <a:t>běžně</a:t>
            </a:r>
            <a:r>
              <a:rPr lang="en-US" sz="1400" spc="-5" dirty="0"/>
              <a:t> </a:t>
            </a:r>
            <a:r>
              <a:rPr lang="en-US" sz="1400" spc="-5" dirty="0" err="1"/>
              <a:t>setkáváme</a:t>
            </a:r>
            <a:r>
              <a:rPr lang="en-US" sz="1400" spc="-5" dirty="0"/>
              <a:t>:</a:t>
            </a:r>
            <a:br>
              <a:rPr lang="cs-CZ" sz="1400" kern="1200" spc="-10" dirty="0">
                <a:ea typeface="+mn-ea"/>
              </a:rPr>
            </a:br>
            <a:endParaRPr lang="cs-CZ" sz="1400" kern="1200" spc="-10" dirty="0">
              <a:ea typeface="+mn-e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465042"/>
            <a:ext cx="5760085" cy="135255"/>
            <a:chOff x="0" y="3465042"/>
            <a:chExt cx="5760085" cy="135255"/>
          </a:xfrm>
        </p:grpSpPr>
        <p:sp>
          <p:nvSpPr>
            <p:cNvPr id="16" name="object 16"/>
            <p:cNvSpPr/>
            <p:nvPr/>
          </p:nvSpPr>
          <p:spPr>
            <a:xfrm>
              <a:off x="0" y="3465042"/>
              <a:ext cx="1728470" cy="135255"/>
            </a:xfrm>
            <a:custGeom>
              <a:avLst/>
              <a:gdLst/>
              <a:ahLst/>
              <a:cxnLst/>
              <a:rect l="l" t="t" r="r" b="b"/>
              <a:pathLst>
                <a:path w="1728470" h="135254">
                  <a:moveTo>
                    <a:pt x="1728012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1728012" y="134962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28012" y="3465042"/>
              <a:ext cx="3456304" cy="135255"/>
            </a:xfrm>
            <a:custGeom>
              <a:avLst/>
              <a:gdLst/>
              <a:ahLst/>
              <a:cxnLst/>
              <a:rect l="l" t="t" r="r" b="b"/>
              <a:pathLst>
                <a:path w="3456304" h="135254">
                  <a:moveTo>
                    <a:pt x="3456038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3456038" y="134962"/>
                  </a:lnTo>
                  <a:lnTo>
                    <a:pt x="3456038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84051" y="3465042"/>
              <a:ext cx="576580" cy="135255"/>
            </a:xfrm>
            <a:custGeom>
              <a:avLst/>
              <a:gdLst/>
              <a:ahLst/>
              <a:cxnLst/>
              <a:rect l="l" t="t" r="r" b="b"/>
              <a:pathLst>
                <a:path w="576579" h="135254">
                  <a:moveTo>
                    <a:pt x="576033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576033" y="134962"/>
                  </a:lnTo>
                  <a:lnTo>
                    <a:pt x="576033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3025800" y="3465955"/>
            <a:ext cx="1381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cs-CZ" spc="-5" dirty="0"/>
              <a:t>Barvení grafů a plánování časové tabule</a:t>
            </a:r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C330C81C-7E7C-9BC5-AA7E-627499371BDB}"/>
              </a:ext>
            </a:extLst>
          </p:cNvPr>
          <p:cNvSpPr txBox="1"/>
          <p:nvPr/>
        </p:nvSpPr>
        <p:spPr>
          <a:xfrm>
            <a:off x="219787" y="1705953"/>
            <a:ext cx="5365760" cy="1623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lang="en-US" sz="1400" spc="-5" dirty="0" err="1">
                <a:latin typeface="LM Sans 12"/>
                <a:cs typeface="LM Sans 12"/>
              </a:rPr>
              <a:t>Barvení</a:t>
            </a:r>
            <a:r>
              <a:rPr lang="en-US" sz="1400" spc="-5" dirty="0">
                <a:latin typeface="LM Sans 12"/>
                <a:cs typeface="LM Sans 12"/>
              </a:rPr>
              <a:t> </a:t>
            </a:r>
            <a:r>
              <a:rPr lang="en-US" sz="1400" spc="-5" dirty="0" err="1">
                <a:latin typeface="LM Sans 12"/>
                <a:cs typeface="LM Sans 12"/>
              </a:rPr>
              <a:t>grafu</a:t>
            </a:r>
            <a:r>
              <a:rPr lang="en-US" sz="1400" spc="-5" dirty="0">
                <a:latin typeface="LM Sans 12"/>
                <a:cs typeface="LM Sans 12"/>
              </a:rPr>
              <a:t>:</a:t>
            </a:r>
          </a:p>
          <a:p>
            <a:pPr marL="298450" marR="5080" indent="-285750">
              <a:lnSpc>
                <a:spcPct val="1211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1400" spc="-5" dirty="0" err="1">
                <a:latin typeface="LM Sans 12"/>
                <a:cs typeface="LM Sans 12"/>
              </a:rPr>
              <a:t>žádné</a:t>
            </a:r>
            <a:r>
              <a:rPr lang="en-US" sz="1400" spc="-5" dirty="0">
                <a:latin typeface="LM Sans 12"/>
                <a:cs typeface="LM Sans 12"/>
              </a:rPr>
              <a:t> </a:t>
            </a:r>
            <a:r>
              <a:rPr lang="en-US" sz="1400" spc="-5" dirty="0" err="1">
                <a:latin typeface="LM Sans 12"/>
                <a:cs typeface="LM Sans 12"/>
              </a:rPr>
              <a:t>dva</a:t>
            </a:r>
            <a:r>
              <a:rPr lang="en-US" sz="1400" spc="-5" dirty="0">
                <a:latin typeface="LM Sans 12"/>
                <a:cs typeface="LM Sans 12"/>
              </a:rPr>
              <a:t> </a:t>
            </a:r>
            <a:r>
              <a:rPr lang="en-US" sz="1400" spc="-5" dirty="0" err="1">
                <a:latin typeface="LM Sans 12"/>
                <a:cs typeface="LM Sans 12"/>
              </a:rPr>
              <a:t>sousední</a:t>
            </a:r>
            <a:r>
              <a:rPr lang="en-US" sz="1400" spc="-5" dirty="0">
                <a:latin typeface="LM Sans 12"/>
                <a:cs typeface="LM Sans 12"/>
              </a:rPr>
              <a:t> </a:t>
            </a:r>
            <a:r>
              <a:rPr lang="en-US" sz="1400" spc="-5" dirty="0" err="1">
                <a:latin typeface="LM Sans 12"/>
                <a:cs typeface="LM Sans 12"/>
              </a:rPr>
              <a:t>vrcholy</a:t>
            </a:r>
            <a:r>
              <a:rPr lang="en-US" sz="1400" spc="-5" dirty="0">
                <a:latin typeface="LM Sans 12"/>
                <a:cs typeface="LM Sans 12"/>
              </a:rPr>
              <a:t> </a:t>
            </a:r>
            <a:r>
              <a:rPr lang="en-US" sz="1400" spc="-5" dirty="0" err="1">
                <a:latin typeface="LM Sans 12"/>
                <a:cs typeface="LM Sans 12"/>
              </a:rPr>
              <a:t>nemají</a:t>
            </a:r>
            <a:r>
              <a:rPr lang="en-US" sz="1400" spc="-5" dirty="0">
                <a:latin typeface="LM Sans 12"/>
                <a:cs typeface="LM Sans 12"/>
              </a:rPr>
              <a:t> </a:t>
            </a:r>
            <a:r>
              <a:rPr lang="en-US" sz="1400" spc="-5" dirty="0" err="1">
                <a:latin typeface="LM Sans 12"/>
                <a:cs typeface="LM Sans 12"/>
              </a:rPr>
              <a:t>stejnou</a:t>
            </a:r>
            <a:r>
              <a:rPr lang="en-US" sz="1400" spc="-5" dirty="0">
                <a:latin typeface="LM Sans 12"/>
                <a:cs typeface="LM Sans 12"/>
              </a:rPr>
              <a:t> </a:t>
            </a:r>
            <a:r>
              <a:rPr lang="en-US" sz="1400" spc="-5" dirty="0" err="1">
                <a:latin typeface="LM Sans 12"/>
                <a:cs typeface="LM Sans 12"/>
              </a:rPr>
              <a:t>barvu</a:t>
            </a:r>
            <a:endParaRPr lang="en-US" sz="1400" spc="-5" dirty="0">
              <a:latin typeface="LM Sans 12"/>
              <a:cs typeface="LM Sans 12"/>
            </a:endParaRPr>
          </a:p>
          <a:p>
            <a:pPr marL="298450" marR="5080" indent="-285750">
              <a:lnSpc>
                <a:spcPct val="1211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cs-CZ" sz="1400" spc="-5" dirty="0">
                <a:latin typeface="LM Sans 12"/>
                <a:cs typeface="LM Sans 12"/>
              </a:rPr>
              <a:t>garantuje minimální počet použitých barev. </a:t>
            </a:r>
            <a:endParaRPr lang="en-US" sz="1400" spc="-5" dirty="0">
              <a:latin typeface="LM Sans 12"/>
              <a:cs typeface="LM Sans 12"/>
            </a:endParaRPr>
          </a:p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lang="en-US" sz="1400" spc="-5" dirty="0">
                <a:latin typeface="LM Sans 12"/>
                <a:cs typeface="LM Sans 12"/>
                <a:sym typeface="Wingdings" panose="05000000000000000000" pitchFamily="2" charset="2"/>
              </a:rPr>
              <a:t> </a:t>
            </a:r>
            <a:r>
              <a:rPr lang="en-US" sz="1400" spc="-5" dirty="0" err="1">
                <a:latin typeface="LM Sans 12"/>
                <a:cs typeface="LM Sans 12"/>
                <a:sym typeface="Wingdings" panose="05000000000000000000" pitchFamily="2" charset="2"/>
              </a:rPr>
              <a:t>Zame</a:t>
            </a:r>
            <a:r>
              <a:rPr lang="cs-CZ" sz="1400" spc="-5" dirty="0" err="1">
                <a:latin typeface="LM Sans 12"/>
                <a:cs typeface="LM Sans 12"/>
                <a:sym typeface="Wingdings" panose="05000000000000000000" pitchFamily="2" charset="2"/>
              </a:rPr>
              <a:t>zení</a:t>
            </a:r>
            <a:r>
              <a:rPr lang="cs-CZ" sz="1400" spc="-5" dirty="0">
                <a:latin typeface="LM Sans 12"/>
                <a:cs typeface="LM Sans 12"/>
                <a:sym typeface="Wingdings" panose="05000000000000000000" pitchFamily="2" charset="2"/>
              </a:rPr>
              <a:t> kolizí</a:t>
            </a:r>
            <a:endParaRPr lang="en-US" sz="1400" spc="-5" dirty="0">
              <a:latin typeface="LM Sans 12"/>
              <a:cs typeface="LM Sans 12"/>
              <a:sym typeface="Wingdings" panose="05000000000000000000" pitchFamily="2" charset="2"/>
            </a:endParaRPr>
          </a:p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lang="en-US" sz="1400" spc="-5" dirty="0">
                <a:latin typeface="LM Sans 12"/>
                <a:cs typeface="LM Sans 12"/>
                <a:sym typeface="Wingdings" panose="05000000000000000000" pitchFamily="2" charset="2"/>
              </a:rPr>
              <a:t> </a:t>
            </a:r>
            <a:r>
              <a:rPr lang="cs-CZ" sz="1400" spc="-5" dirty="0">
                <a:latin typeface="LM Sans 12"/>
                <a:cs typeface="LM Sans 12"/>
                <a:sym typeface="Wingdings" panose="05000000000000000000" pitchFamily="2" charset="2"/>
              </a:rPr>
              <a:t>Omezení lidské chyby</a:t>
            </a:r>
            <a:endParaRPr lang="cs-CZ" sz="1400" dirty="0">
              <a:latin typeface="LM Sans 12"/>
              <a:cs typeface="LM Sans 12"/>
            </a:endParaRPr>
          </a:p>
          <a:p>
            <a:pPr marL="12700" marR="5080">
              <a:lnSpc>
                <a:spcPct val="121100"/>
              </a:lnSpc>
              <a:spcBef>
                <a:spcPts val="100"/>
              </a:spcBef>
            </a:pPr>
            <a:endParaRPr lang="cs-CZ" sz="1400" dirty="0">
              <a:latin typeface="LM Sans 12"/>
              <a:cs typeface="LM Sans 12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ED2356EE-88F6-0064-421B-F6C1C8E8C887}"/>
              </a:ext>
            </a:extLst>
          </p:cNvPr>
          <p:cNvSpPr txBox="1">
            <a:spLocks/>
          </p:cNvSpPr>
          <p:nvPr/>
        </p:nvSpPr>
        <p:spPr>
          <a:xfrm>
            <a:off x="230919" y="993110"/>
            <a:ext cx="4999033" cy="671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LM Sans 12"/>
                <a:ea typeface="+mj-ea"/>
                <a:cs typeface="LM Sans 12"/>
              </a:defRPr>
            </a:lvl1pPr>
          </a:lstStyle>
          <a:p>
            <a:pPr marL="298450" indent="-285750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n-US" sz="1400" kern="0" spc="-5" dirty="0" err="1"/>
              <a:t>Plánování</a:t>
            </a:r>
            <a:r>
              <a:rPr lang="en-US" sz="1400" kern="0" spc="-5" dirty="0"/>
              <a:t> </a:t>
            </a:r>
            <a:r>
              <a:rPr lang="en-US" sz="1400" kern="0" spc="-5" dirty="0" err="1"/>
              <a:t>rozvrhu</a:t>
            </a:r>
            <a:r>
              <a:rPr lang="en-US" sz="1400" kern="0" spc="-5" dirty="0"/>
              <a:t> </a:t>
            </a:r>
            <a:r>
              <a:rPr lang="en-US" sz="1400" kern="0" spc="-5" dirty="0" err="1"/>
              <a:t>ve</a:t>
            </a:r>
            <a:r>
              <a:rPr lang="en-US" sz="1400" kern="0" spc="-5" dirty="0"/>
              <a:t> </a:t>
            </a:r>
            <a:r>
              <a:rPr lang="en-US" sz="1400" kern="0" spc="-5" dirty="0" err="1"/>
              <a:t>škole</a:t>
            </a:r>
            <a:endParaRPr lang="en-US" sz="1400" kern="0" spc="-5" dirty="0"/>
          </a:p>
          <a:p>
            <a:pPr marL="298450" indent="-285750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n-US" sz="1400" kern="0" spc="-5" dirty="0" err="1"/>
              <a:t>Plánování</a:t>
            </a:r>
            <a:r>
              <a:rPr lang="en-US" sz="1400" kern="0" spc="-5" dirty="0"/>
              <a:t> </a:t>
            </a:r>
            <a:r>
              <a:rPr lang="en-US" sz="1400" kern="0" spc="-5" dirty="0" err="1"/>
              <a:t>procesů</a:t>
            </a:r>
            <a:r>
              <a:rPr lang="en-US" sz="1400" kern="0" spc="-5" dirty="0"/>
              <a:t> pro </a:t>
            </a:r>
            <a:r>
              <a:rPr lang="en-US" sz="1400" kern="0" spc="-5" dirty="0" err="1"/>
              <a:t>využití</a:t>
            </a:r>
            <a:r>
              <a:rPr lang="en-US" sz="1400" kern="0" spc="-5" dirty="0"/>
              <a:t> </a:t>
            </a:r>
            <a:r>
              <a:rPr lang="en-US" sz="1400" kern="0" spc="-5" dirty="0" err="1"/>
              <a:t>počítačových</a:t>
            </a:r>
            <a:r>
              <a:rPr lang="en-US" sz="1400" kern="0" spc="-5" dirty="0"/>
              <a:t> </a:t>
            </a:r>
            <a:r>
              <a:rPr lang="en-US" sz="1400" kern="0" spc="-5" dirty="0" err="1"/>
              <a:t>zdrojů</a:t>
            </a:r>
            <a:r>
              <a:rPr lang="en-US" sz="1400" kern="0" spc="-5" dirty="0"/>
              <a:t> (CPU - Central Processing Unit, </a:t>
            </a:r>
            <a:r>
              <a:rPr lang="en-US" sz="1400" kern="0" spc="-5" dirty="0" err="1"/>
              <a:t>registrů</a:t>
            </a:r>
            <a:r>
              <a:rPr lang="en-US" sz="1400" kern="0" spc="-5" dirty="0"/>
              <a:t>, </a:t>
            </a:r>
            <a:r>
              <a:rPr lang="en-US" sz="1400" kern="0" spc="-5" dirty="0" err="1"/>
              <a:t>atd</a:t>
            </a:r>
            <a:r>
              <a:rPr lang="en-US" sz="1400" kern="0" spc="-5" dirty="0"/>
              <a:t>.)</a:t>
            </a:r>
            <a:endParaRPr lang="cs-CZ" sz="1400" kern="1200" spc="-10" dirty="0">
              <a:ea typeface="+mn-ea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F92E807A-9FA0-7CA4-897E-1757002E7DFB}"/>
              </a:ext>
            </a:extLst>
          </p:cNvPr>
          <p:cNvSpPr/>
          <p:nvPr/>
        </p:nvSpPr>
        <p:spPr>
          <a:xfrm flipV="1">
            <a:off x="0" y="428023"/>
            <a:ext cx="1358900" cy="18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F5AA33E0-A2E8-4E66-1750-0A3CCC7F7C0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26291" y="3465955"/>
            <a:ext cx="2260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7777ADD2-29F3-470B-8BB8-074AB30FD397}" type="slidenum">
              <a:rPr lang="cs-CZ" spc="-5" smtClean="0"/>
              <a:t>3</a:t>
            </a:fld>
            <a:r>
              <a:rPr lang="cs-CZ" spc="-5" dirty="0"/>
              <a:t>/</a:t>
            </a:r>
            <a:r>
              <a:rPr spc="-75" dirty="0"/>
              <a:t> </a:t>
            </a:r>
            <a:r>
              <a:rPr lang="cs-CZ" spc="-5" dirty="0"/>
              <a:t>12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841652105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418" y="109519"/>
            <a:ext cx="799427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dirty="0" err="1">
                <a:solidFill>
                  <a:srgbClr val="DE0024"/>
                </a:solidFill>
                <a:latin typeface="LM Sans 17"/>
                <a:cs typeface="LM Sans 17"/>
              </a:rPr>
              <a:t>Teorie</a:t>
            </a:r>
            <a:endParaRPr lang="cs-CZ" sz="1700" dirty="0">
              <a:latin typeface="LM Sans 17"/>
              <a:cs typeface="LM Sans 1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6263"/>
            <a:ext cx="5593065" cy="298988"/>
            <a:chOff x="0" y="166263"/>
            <a:chExt cx="5593065" cy="298988"/>
          </a:xfrm>
        </p:grpSpPr>
        <p:sp>
          <p:nvSpPr>
            <p:cNvPr id="4" name="object 4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8822" y="205493"/>
              <a:ext cx="72349" cy="1012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46272"/>
              <a:ext cx="1828800" cy="189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0" y="3465042"/>
            <a:ext cx="5760631" cy="135255"/>
            <a:chOff x="0" y="3465042"/>
            <a:chExt cx="5760631" cy="135255"/>
          </a:xfrm>
        </p:grpSpPr>
        <p:sp>
          <p:nvSpPr>
            <p:cNvPr id="20" name="object 20"/>
            <p:cNvSpPr/>
            <p:nvPr/>
          </p:nvSpPr>
          <p:spPr>
            <a:xfrm>
              <a:off x="0" y="3465042"/>
              <a:ext cx="1728470" cy="135255"/>
            </a:xfrm>
            <a:custGeom>
              <a:avLst/>
              <a:gdLst/>
              <a:ahLst/>
              <a:cxnLst/>
              <a:rect l="l" t="t" r="r" b="b"/>
              <a:pathLst>
                <a:path w="1728470" h="135254">
                  <a:moveTo>
                    <a:pt x="1728012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1728012" y="134962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28012" y="3465042"/>
              <a:ext cx="3456304" cy="135255"/>
            </a:xfrm>
            <a:custGeom>
              <a:avLst/>
              <a:gdLst/>
              <a:ahLst/>
              <a:cxnLst/>
              <a:rect l="l" t="t" r="r" b="b"/>
              <a:pathLst>
                <a:path w="3456304" h="135254">
                  <a:moveTo>
                    <a:pt x="3456038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3456038" y="134962"/>
                  </a:lnTo>
                  <a:lnTo>
                    <a:pt x="3456038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84051" y="3465042"/>
              <a:ext cx="576580" cy="135255"/>
            </a:xfrm>
            <a:custGeom>
              <a:avLst/>
              <a:gdLst/>
              <a:ahLst/>
              <a:cxnLst/>
              <a:rect l="l" t="t" r="r" b="b"/>
              <a:pathLst>
                <a:path w="576579" h="135254">
                  <a:moveTo>
                    <a:pt x="576033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576033" y="134962"/>
                  </a:lnTo>
                  <a:lnTo>
                    <a:pt x="576033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xfrm>
            <a:off x="3025800" y="3465955"/>
            <a:ext cx="14573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cs-CZ" spc="-5" dirty="0"/>
              <a:t>Barvení grafů a plánování časové tabule</a:t>
            </a: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B32C9F74-D182-E3B6-B2EE-3B086BDFD07F}"/>
              </a:ext>
            </a:extLst>
          </p:cNvPr>
          <p:cNvSpPr txBox="1"/>
          <p:nvPr/>
        </p:nvSpPr>
        <p:spPr>
          <a:xfrm>
            <a:off x="415950" y="980931"/>
            <a:ext cx="5039995" cy="428900"/>
          </a:xfrm>
          <a:prstGeom prst="rect">
            <a:avLst/>
          </a:prstGeom>
          <a:solidFill>
            <a:srgbClr val="E22644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650"/>
              </a:lnSpc>
            </a:pP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Chromatické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číslo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 je </a:t>
            </a: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počet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barev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potřebných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 k </a:t>
            </a: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obarvení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daného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lang="en-US" sz="1400" spc="15" dirty="0" err="1">
                <a:solidFill>
                  <a:srgbClr val="FFFFFF"/>
                </a:solidFill>
                <a:latin typeface="LM Sans 12"/>
                <a:cs typeface="LM Sans 12"/>
              </a:rPr>
              <a:t>grafu</a:t>
            </a:r>
            <a:r>
              <a:rPr lang="en-US" sz="1400" spc="15" dirty="0">
                <a:solidFill>
                  <a:srgbClr val="FFFFFF"/>
                </a:solidFill>
                <a:latin typeface="LM Sans 12"/>
                <a:cs typeface="LM Sans 12"/>
              </a:rPr>
              <a:t>.</a:t>
            </a:r>
            <a:endParaRPr lang="en-US" sz="1400" dirty="0">
              <a:latin typeface="LM Sans 12"/>
              <a:cs typeface="LM Sans 12"/>
            </a:endParaRPr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348AE5D4-68B5-212A-FD14-0799146C01E4}"/>
              </a:ext>
            </a:extLst>
          </p:cNvPr>
          <p:cNvSpPr txBox="1"/>
          <p:nvPr/>
        </p:nvSpPr>
        <p:spPr>
          <a:xfrm>
            <a:off x="415950" y="1409831"/>
            <a:ext cx="5039995" cy="996426"/>
          </a:xfrm>
          <a:prstGeom prst="rect">
            <a:avLst/>
          </a:prstGeom>
          <a:solidFill>
            <a:srgbClr val="F4F2ED"/>
          </a:solidFill>
        </p:spPr>
        <p:txBody>
          <a:bodyPr vert="horz" wrap="square" lIns="0" tIns="64769" rIns="0" bIns="0" rtlCol="0">
            <a:spAutoFit/>
          </a:bodyPr>
          <a:lstStyle/>
          <a:p>
            <a:pPr marR="8255" algn="ctr">
              <a:spcBef>
                <a:spcPts val="509"/>
              </a:spcBef>
            </a:pPr>
            <a:r>
              <a:rPr lang="cs-CZ" sz="1200" spc="-5" dirty="0">
                <a:latin typeface="LM Sans 12"/>
              </a:rPr>
              <a:t>max { </a:t>
            </a:r>
            <a:r>
              <a:rPr lang="en-US" sz="1200" spc="-5" dirty="0">
                <a:latin typeface="LM Sans 12"/>
              </a:rPr>
              <a:t>n/</a:t>
            </a:r>
            <a:r>
              <a:rPr lang="cs-CZ" sz="1200" spc="-5" dirty="0">
                <a:latin typeface="LM Sans 12"/>
              </a:rPr>
              <a:t>𝛼(𝐺)} ≤ 𝜒(𝐺) ≤ min⁡{∆(𝐺) + 1</a:t>
            </a:r>
            <a:r>
              <a:rPr lang="el-GR" sz="1200" spc="-5" dirty="0">
                <a:latin typeface="LM Sans 12"/>
              </a:rPr>
              <a:t>}</a:t>
            </a:r>
            <a:endParaRPr lang="en-US" sz="1200" spc="-5" dirty="0">
              <a:latin typeface="LM Sans 12"/>
            </a:endParaRPr>
          </a:p>
          <a:p>
            <a:pPr marR="8255" indent="-171450">
              <a:spcBef>
                <a:spcPts val="509"/>
              </a:spcBef>
              <a:buFont typeface="Wingdings" panose="05000000000000000000" pitchFamily="2" charset="2"/>
              <a:buChar char="§"/>
            </a:pPr>
            <a:r>
              <a:rPr lang="en-US" sz="1200" spc="-5" dirty="0">
                <a:latin typeface="LM Sans 12"/>
              </a:rPr>
              <a:t>𝑛: </a:t>
            </a:r>
            <a:r>
              <a:rPr lang="en-US" sz="1200" spc="-5" dirty="0" err="1">
                <a:latin typeface="LM Sans 12"/>
              </a:rPr>
              <a:t>počet</a:t>
            </a:r>
            <a:r>
              <a:rPr lang="en-US" sz="1200" spc="-5" dirty="0">
                <a:latin typeface="LM Sans 12"/>
              </a:rPr>
              <a:t> </a:t>
            </a:r>
            <a:r>
              <a:rPr lang="en-US" sz="1200" spc="-5" dirty="0" err="1">
                <a:latin typeface="LM Sans 12"/>
              </a:rPr>
              <a:t>vrcholů</a:t>
            </a:r>
            <a:r>
              <a:rPr lang="en-US" sz="1200" spc="-5" dirty="0">
                <a:latin typeface="LM Sans 12"/>
              </a:rPr>
              <a:t> </a:t>
            </a:r>
            <a:r>
              <a:rPr lang="en-US" sz="1200" spc="-5" dirty="0" err="1">
                <a:latin typeface="LM Sans 12"/>
              </a:rPr>
              <a:t>grafu</a:t>
            </a:r>
            <a:r>
              <a:rPr lang="en-US" sz="1200" spc="-5" dirty="0">
                <a:latin typeface="LM Sans 12"/>
              </a:rPr>
              <a:t> 𝐺;</a:t>
            </a:r>
          </a:p>
          <a:p>
            <a:pPr marR="8255" indent="-171450">
              <a:spcBef>
                <a:spcPts val="509"/>
              </a:spcBef>
              <a:buFont typeface="Wingdings" panose="05000000000000000000" pitchFamily="2" charset="2"/>
              <a:buChar char="§"/>
            </a:pPr>
            <a:r>
              <a:rPr lang="en-US" sz="1200" spc="-5" dirty="0">
                <a:latin typeface="LM Sans 12"/>
              </a:rPr>
              <a:t>𝛼(𝐺): </a:t>
            </a:r>
            <a:r>
              <a:rPr lang="en-US" sz="1200" spc="-5" dirty="0" err="1">
                <a:latin typeface="LM Sans 12"/>
              </a:rPr>
              <a:t>počet</a:t>
            </a:r>
            <a:r>
              <a:rPr lang="en-US" sz="1200" spc="-5" dirty="0">
                <a:latin typeface="LM Sans 12"/>
              </a:rPr>
              <a:t> </a:t>
            </a:r>
            <a:r>
              <a:rPr lang="en-US" sz="1200" spc="-5" dirty="0" err="1">
                <a:latin typeface="LM Sans 12"/>
              </a:rPr>
              <a:t>vrcholů</a:t>
            </a:r>
            <a:r>
              <a:rPr lang="en-US" sz="1200" spc="-5" dirty="0">
                <a:latin typeface="LM Sans 12"/>
              </a:rPr>
              <a:t> </a:t>
            </a:r>
            <a:r>
              <a:rPr lang="en-US" sz="1200" spc="-5" dirty="0" err="1">
                <a:latin typeface="LM Sans 12"/>
              </a:rPr>
              <a:t>největší</a:t>
            </a:r>
            <a:r>
              <a:rPr lang="en-US" sz="1200" spc="-5" dirty="0">
                <a:latin typeface="LM Sans 12"/>
              </a:rPr>
              <a:t> </a:t>
            </a:r>
            <a:r>
              <a:rPr lang="en-US" sz="1200" spc="-5" dirty="0" err="1">
                <a:latin typeface="LM Sans 12"/>
              </a:rPr>
              <a:t>nezávislé</a:t>
            </a:r>
            <a:r>
              <a:rPr lang="en-US" sz="1200" spc="-5" dirty="0">
                <a:latin typeface="LM Sans 12"/>
              </a:rPr>
              <a:t> </a:t>
            </a:r>
            <a:r>
              <a:rPr lang="en-US" sz="1200" spc="-5" dirty="0" err="1">
                <a:latin typeface="LM Sans 12"/>
              </a:rPr>
              <a:t>množiny</a:t>
            </a:r>
            <a:r>
              <a:rPr lang="en-US" sz="1200" spc="-5" dirty="0">
                <a:latin typeface="LM Sans 12"/>
              </a:rPr>
              <a:t> </a:t>
            </a:r>
            <a:r>
              <a:rPr lang="en-US" sz="1200" spc="-5" dirty="0" err="1">
                <a:latin typeface="LM Sans 12"/>
              </a:rPr>
              <a:t>grafu</a:t>
            </a:r>
            <a:r>
              <a:rPr lang="en-US" sz="1200" spc="-5" dirty="0">
                <a:latin typeface="LM Sans 12"/>
              </a:rPr>
              <a:t> 𝐺;</a:t>
            </a:r>
          </a:p>
          <a:p>
            <a:pPr marR="8255" indent="-171450">
              <a:spcBef>
                <a:spcPts val="509"/>
              </a:spcBef>
              <a:buFont typeface="Wingdings" panose="05000000000000000000" pitchFamily="2" charset="2"/>
              <a:buChar char="§"/>
            </a:pPr>
            <a:r>
              <a:rPr lang="en-US" sz="1200" spc="-5" dirty="0">
                <a:latin typeface="LM Sans 12"/>
              </a:rPr>
              <a:t> ∆(𝐺): </a:t>
            </a:r>
            <a:r>
              <a:rPr lang="en-US" sz="1200" spc="-5" dirty="0" err="1">
                <a:latin typeface="LM Sans 12"/>
              </a:rPr>
              <a:t>maximální</a:t>
            </a:r>
            <a:r>
              <a:rPr lang="en-US" sz="1200" spc="-5" dirty="0">
                <a:latin typeface="LM Sans 12"/>
              </a:rPr>
              <a:t> </a:t>
            </a:r>
            <a:r>
              <a:rPr lang="en-US" sz="1200" spc="-5" dirty="0" err="1">
                <a:latin typeface="LM Sans 12"/>
              </a:rPr>
              <a:t>stupeň</a:t>
            </a:r>
            <a:r>
              <a:rPr lang="en-US" sz="1200" spc="-5" dirty="0">
                <a:latin typeface="LM Sans 12"/>
              </a:rPr>
              <a:t> </a:t>
            </a:r>
            <a:r>
              <a:rPr lang="en-US" sz="1200" spc="-5" dirty="0" err="1">
                <a:latin typeface="LM Sans 12"/>
              </a:rPr>
              <a:t>vrcholu</a:t>
            </a:r>
            <a:r>
              <a:rPr lang="en-US" sz="1200" spc="-5" dirty="0">
                <a:latin typeface="LM Sans 12"/>
              </a:rPr>
              <a:t> v </a:t>
            </a:r>
            <a:r>
              <a:rPr lang="en-US" sz="1200" spc="-5" dirty="0" err="1">
                <a:latin typeface="LM Sans 12"/>
              </a:rPr>
              <a:t>grafu</a:t>
            </a:r>
            <a:r>
              <a:rPr lang="en-US" sz="1200" spc="-5" dirty="0">
                <a:latin typeface="LM Sans 12"/>
              </a:rPr>
              <a:t> 𝐺;</a:t>
            </a:r>
          </a:p>
        </p:txBody>
      </p:sp>
      <p:sp>
        <p:nvSpPr>
          <p:cNvPr id="9" name="object 25">
            <a:extLst>
              <a:ext uri="{FF2B5EF4-FFF2-40B4-BE49-F238E27FC236}">
                <a16:creationId xmlns:a16="http://schemas.microsoft.com/office/drawing/2014/main" id="{F5AFC3F4-D0D6-546B-7271-BD42F7B0A3F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26291" y="3465955"/>
            <a:ext cx="2260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7777ADD2-29F3-470B-8BB8-074AB30FD397}" type="slidenum">
              <a:rPr lang="cs-CZ" spc="-5" smtClean="0"/>
              <a:t>4</a:t>
            </a:fld>
            <a:r>
              <a:rPr lang="cs-CZ" spc="-5" dirty="0"/>
              <a:t>/</a:t>
            </a:r>
            <a:r>
              <a:rPr spc="-75" dirty="0"/>
              <a:t> </a:t>
            </a:r>
            <a:r>
              <a:rPr lang="cs-CZ" spc="-5" dirty="0"/>
              <a:t>12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128202663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419" y="109519"/>
            <a:ext cx="186753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700" dirty="0" err="1">
                <a:solidFill>
                  <a:srgbClr val="DE0024"/>
                </a:solidFill>
                <a:latin typeface="LM Sans 17"/>
                <a:cs typeface="LM Sans 17"/>
              </a:rPr>
              <a:t>Teorie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6263"/>
            <a:ext cx="5593065" cy="298988"/>
            <a:chOff x="0" y="166263"/>
            <a:chExt cx="5593065" cy="298988"/>
          </a:xfrm>
        </p:grpSpPr>
        <p:sp>
          <p:nvSpPr>
            <p:cNvPr id="4" name="object 4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8822" y="205493"/>
              <a:ext cx="72349" cy="1012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46272"/>
              <a:ext cx="1828800" cy="189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3409" y="581763"/>
            <a:ext cx="5365761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 </a:t>
            </a:r>
            <a:r>
              <a:rPr lang="en-US" sz="14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algoritmus</a:t>
            </a:r>
            <a:r>
              <a:rPr lang="en-US"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09880">
              <a:lnSpc>
                <a:spcPct val="100000"/>
              </a:lnSpc>
            </a:pPr>
            <a:endParaRPr lang="cs-CZ" kern="1200" spc="-10" dirty="0">
              <a:ea typeface="+mn-e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465042"/>
            <a:ext cx="5760085" cy="135255"/>
            <a:chOff x="0" y="3465042"/>
            <a:chExt cx="5760085" cy="135255"/>
          </a:xfrm>
        </p:grpSpPr>
        <p:sp>
          <p:nvSpPr>
            <p:cNvPr id="16" name="object 16"/>
            <p:cNvSpPr/>
            <p:nvPr/>
          </p:nvSpPr>
          <p:spPr>
            <a:xfrm>
              <a:off x="0" y="3465042"/>
              <a:ext cx="1728470" cy="135255"/>
            </a:xfrm>
            <a:custGeom>
              <a:avLst/>
              <a:gdLst/>
              <a:ahLst/>
              <a:cxnLst/>
              <a:rect l="l" t="t" r="r" b="b"/>
              <a:pathLst>
                <a:path w="1728470" h="135254">
                  <a:moveTo>
                    <a:pt x="1728012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1728012" y="134962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28012" y="3465042"/>
              <a:ext cx="3456304" cy="135255"/>
            </a:xfrm>
            <a:custGeom>
              <a:avLst/>
              <a:gdLst/>
              <a:ahLst/>
              <a:cxnLst/>
              <a:rect l="l" t="t" r="r" b="b"/>
              <a:pathLst>
                <a:path w="3456304" h="135254">
                  <a:moveTo>
                    <a:pt x="3456038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3456038" y="134962"/>
                  </a:lnTo>
                  <a:lnTo>
                    <a:pt x="3456038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84051" y="3465042"/>
              <a:ext cx="576580" cy="135255"/>
            </a:xfrm>
            <a:custGeom>
              <a:avLst/>
              <a:gdLst/>
              <a:ahLst/>
              <a:cxnLst/>
              <a:rect l="l" t="t" r="r" b="b"/>
              <a:pathLst>
                <a:path w="576579" h="135254">
                  <a:moveTo>
                    <a:pt x="576033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576033" y="134962"/>
                  </a:lnTo>
                  <a:lnTo>
                    <a:pt x="576033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3025800" y="3465955"/>
            <a:ext cx="1381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cs-CZ" spc="-5" dirty="0"/>
              <a:t>Barvení grafů a plánování časové tabule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D6E96CB0-1E6F-8643-E7BE-F991E12A1D6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26291" y="3465955"/>
            <a:ext cx="2260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7777ADD2-29F3-470B-8BB8-074AB30FD397}" type="slidenum">
              <a:rPr lang="cs-CZ" spc="-5" smtClean="0"/>
              <a:t>5</a:t>
            </a:fld>
            <a:r>
              <a:rPr lang="cs-CZ" spc="-5" dirty="0"/>
              <a:t>/</a:t>
            </a:r>
            <a:r>
              <a:rPr spc="-75" dirty="0"/>
              <a:t> </a:t>
            </a:r>
            <a:r>
              <a:rPr lang="cs-CZ" spc="-5" dirty="0"/>
              <a:t>12</a:t>
            </a:r>
            <a:endParaRPr spc="-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648F01-9C5E-7E2B-A360-4C9862CF6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32004"/>
            <a:ext cx="5765800" cy="249731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5760085" cy="465239"/>
            <a:chOff x="0" y="12"/>
            <a:chExt cx="5760085" cy="465239"/>
          </a:xfrm>
        </p:grpSpPr>
        <p:sp>
          <p:nvSpPr>
            <p:cNvPr id="3" name="object 3"/>
            <p:cNvSpPr/>
            <p:nvPr/>
          </p:nvSpPr>
          <p:spPr>
            <a:xfrm>
              <a:off x="0" y="12"/>
              <a:ext cx="5760085" cy="452755"/>
            </a:xfrm>
            <a:custGeom>
              <a:avLst/>
              <a:gdLst/>
              <a:ahLst/>
              <a:cxnLst/>
              <a:rect l="l" t="t" r="r" b="b"/>
              <a:pathLst>
                <a:path w="5760085" h="452755">
                  <a:moveTo>
                    <a:pt x="5759996" y="0"/>
                  </a:moveTo>
                  <a:lnTo>
                    <a:pt x="0" y="0"/>
                  </a:lnTo>
                  <a:lnTo>
                    <a:pt x="0" y="452589"/>
                  </a:lnTo>
                  <a:lnTo>
                    <a:pt x="5759996" y="452589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8822" y="205493"/>
              <a:ext cx="72349" cy="1012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46272"/>
              <a:ext cx="2743200" cy="189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419" y="109519"/>
            <a:ext cx="947419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cs-CZ" sz="1700" dirty="0">
                <a:solidFill>
                  <a:srgbClr val="DE0024"/>
                </a:solidFill>
                <a:latin typeface="LM Sans 17"/>
                <a:cs typeface="LM Sans 17"/>
              </a:rPr>
              <a:t>Řešení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465042"/>
            <a:ext cx="5760085" cy="135255"/>
            <a:chOff x="0" y="3465042"/>
            <a:chExt cx="5760085" cy="135255"/>
          </a:xfrm>
        </p:grpSpPr>
        <p:sp>
          <p:nvSpPr>
            <p:cNvPr id="11" name="object 11"/>
            <p:cNvSpPr/>
            <p:nvPr/>
          </p:nvSpPr>
          <p:spPr>
            <a:xfrm>
              <a:off x="0" y="3465042"/>
              <a:ext cx="1728470" cy="135255"/>
            </a:xfrm>
            <a:custGeom>
              <a:avLst/>
              <a:gdLst/>
              <a:ahLst/>
              <a:cxnLst/>
              <a:rect l="l" t="t" r="r" b="b"/>
              <a:pathLst>
                <a:path w="1728470" h="135254">
                  <a:moveTo>
                    <a:pt x="1728012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1728012" y="134962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8012" y="3465042"/>
              <a:ext cx="3456304" cy="135255"/>
            </a:xfrm>
            <a:custGeom>
              <a:avLst/>
              <a:gdLst/>
              <a:ahLst/>
              <a:cxnLst/>
              <a:rect l="l" t="t" r="r" b="b"/>
              <a:pathLst>
                <a:path w="3456304" h="135254">
                  <a:moveTo>
                    <a:pt x="3456038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3456038" y="134962"/>
                  </a:lnTo>
                  <a:lnTo>
                    <a:pt x="3456038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4051" y="3465042"/>
              <a:ext cx="576580" cy="135255"/>
            </a:xfrm>
            <a:custGeom>
              <a:avLst/>
              <a:gdLst/>
              <a:ahLst/>
              <a:cxnLst/>
              <a:rect l="l" t="t" r="r" b="b"/>
              <a:pathLst>
                <a:path w="576579" h="135254">
                  <a:moveTo>
                    <a:pt x="576033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576033" y="134962"/>
                  </a:lnTo>
                  <a:lnTo>
                    <a:pt x="576033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20">
            <a:extLst>
              <a:ext uri="{FF2B5EF4-FFF2-40B4-BE49-F238E27FC236}">
                <a16:creationId xmlns:a16="http://schemas.microsoft.com/office/drawing/2014/main" id="{054A7890-9235-9D59-0BCC-5DED5F0FB1D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025800" y="3465955"/>
            <a:ext cx="1381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cs-CZ" spc="-5" dirty="0"/>
              <a:t>Barvení grafů a plánování časové tabule</a:t>
            </a: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E51EBBE8-8C82-9175-96DC-0977007ACC6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26291" y="3465955"/>
            <a:ext cx="2260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7777ADD2-29F3-470B-8BB8-074AB30FD397}" type="slidenum">
              <a:rPr lang="cs-CZ" spc="-5" smtClean="0"/>
              <a:t>6</a:t>
            </a:fld>
            <a:r>
              <a:rPr lang="cs-CZ" spc="-5" dirty="0"/>
              <a:t>/</a:t>
            </a:r>
            <a:r>
              <a:rPr spc="-75" dirty="0"/>
              <a:t> </a:t>
            </a:r>
            <a:r>
              <a:rPr lang="cs-CZ" spc="-5" dirty="0"/>
              <a:t>12</a:t>
            </a:r>
            <a:endParaRPr spc="-5" dirty="0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B408917C-E9A0-FBF7-9AFE-C19A3F6080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465251"/>
            <a:ext cx="4491733" cy="298214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19" y="109519"/>
            <a:ext cx="1963281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z="1700" spc="5" dirty="0" err="1">
                <a:solidFill>
                  <a:srgbClr val="DE0024"/>
                </a:solidFill>
                <a:latin typeface="LM Sans 17"/>
                <a:cs typeface="LM Sans 17"/>
              </a:rPr>
              <a:t>Vizualizace</a:t>
            </a:r>
            <a:r>
              <a:rPr lang="en-GB" sz="1700" spc="5" dirty="0">
                <a:solidFill>
                  <a:srgbClr val="DE0024"/>
                </a:solidFill>
                <a:latin typeface="LM Sans 17"/>
                <a:cs typeface="LM Sans 17"/>
              </a:rPr>
              <a:t> </a:t>
            </a:r>
            <a:r>
              <a:rPr lang="en-GB" sz="1700" spc="5" dirty="0" err="1">
                <a:solidFill>
                  <a:srgbClr val="DE0024"/>
                </a:solidFill>
                <a:latin typeface="LM Sans 17"/>
                <a:cs typeface="LM Sans 17"/>
              </a:rPr>
              <a:t>grafem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6263"/>
            <a:ext cx="5593080" cy="299085"/>
            <a:chOff x="0" y="166263"/>
            <a:chExt cx="5593080" cy="299085"/>
          </a:xfrm>
        </p:grpSpPr>
        <p:sp>
          <p:nvSpPr>
            <p:cNvPr id="4" name="object 4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8822" y="205493"/>
              <a:ext cx="72349" cy="1012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46272"/>
              <a:ext cx="1644815" cy="189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0" y="3465042"/>
            <a:ext cx="5760085" cy="135255"/>
            <a:chOff x="0" y="3465042"/>
            <a:chExt cx="5760085" cy="135255"/>
          </a:xfrm>
        </p:grpSpPr>
        <p:sp>
          <p:nvSpPr>
            <p:cNvPr id="17" name="object 17"/>
            <p:cNvSpPr/>
            <p:nvPr/>
          </p:nvSpPr>
          <p:spPr>
            <a:xfrm>
              <a:off x="0" y="3465042"/>
              <a:ext cx="1728470" cy="135255"/>
            </a:xfrm>
            <a:custGeom>
              <a:avLst/>
              <a:gdLst/>
              <a:ahLst/>
              <a:cxnLst/>
              <a:rect l="l" t="t" r="r" b="b"/>
              <a:pathLst>
                <a:path w="1728470" h="135254">
                  <a:moveTo>
                    <a:pt x="1728012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1728012" y="134962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28012" y="3465042"/>
              <a:ext cx="3456304" cy="135255"/>
            </a:xfrm>
            <a:custGeom>
              <a:avLst/>
              <a:gdLst/>
              <a:ahLst/>
              <a:cxnLst/>
              <a:rect l="l" t="t" r="r" b="b"/>
              <a:pathLst>
                <a:path w="3456304" h="135254">
                  <a:moveTo>
                    <a:pt x="3456038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3456038" y="134962"/>
                  </a:lnTo>
                  <a:lnTo>
                    <a:pt x="3456038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4051" y="3465042"/>
              <a:ext cx="576580" cy="135255"/>
            </a:xfrm>
            <a:custGeom>
              <a:avLst/>
              <a:gdLst/>
              <a:ahLst/>
              <a:cxnLst/>
              <a:rect l="l" t="t" r="r" b="b"/>
              <a:pathLst>
                <a:path w="576579" h="135254">
                  <a:moveTo>
                    <a:pt x="576033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576033" y="134962"/>
                  </a:lnTo>
                  <a:lnTo>
                    <a:pt x="576033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D768C598-960A-22AA-7F2F-512CCE20AC99}"/>
              </a:ext>
            </a:extLst>
          </p:cNvPr>
          <p:cNvSpPr/>
          <p:nvPr/>
        </p:nvSpPr>
        <p:spPr>
          <a:xfrm>
            <a:off x="3294475" y="581025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B7ED2D-99F4-3DE0-8495-7F6B737E6EA5}"/>
              </a:ext>
            </a:extLst>
          </p:cNvPr>
          <p:cNvSpPr/>
          <p:nvPr/>
        </p:nvSpPr>
        <p:spPr>
          <a:xfrm>
            <a:off x="4371022" y="581025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2E73C37-62A8-1363-85C5-58551C59B0B0}"/>
              </a:ext>
            </a:extLst>
          </p:cNvPr>
          <p:cNvSpPr/>
          <p:nvPr/>
        </p:nvSpPr>
        <p:spPr>
          <a:xfrm>
            <a:off x="3913822" y="1241602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70FFC2D-24F3-9658-0A7C-7385A0A71CE1}"/>
              </a:ext>
            </a:extLst>
          </p:cNvPr>
          <p:cNvSpPr/>
          <p:nvPr/>
        </p:nvSpPr>
        <p:spPr>
          <a:xfrm>
            <a:off x="3038858" y="1281774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B933-FD19-304F-DA27-E94D7FE46FAE}"/>
              </a:ext>
            </a:extLst>
          </p:cNvPr>
          <p:cNvSpPr/>
          <p:nvPr/>
        </p:nvSpPr>
        <p:spPr>
          <a:xfrm>
            <a:off x="4946932" y="1237137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1CD10E-ECB8-2328-EADD-2BDA2F7BFF91}"/>
              </a:ext>
            </a:extLst>
          </p:cNvPr>
          <p:cNvSpPr/>
          <p:nvPr/>
        </p:nvSpPr>
        <p:spPr>
          <a:xfrm>
            <a:off x="3815304" y="2038801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609C166-5A34-609D-BD16-112AB21D03BF}"/>
              </a:ext>
            </a:extLst>
          </p:cNvPr>
          <p:cNvSpPr/>
          <p:nvPr/>
        </p:nvSpPr>
        <p:spPr>
          <a:xfrm>
            <a:off x="4478785" y="2039516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CEC359F-7505-5D55-213A-BB3D65ED7F64}"/>
              </a:ext>
            </a:extLst>
          </p:cNvPr>
          <p:cNvSpPr/>
          <p:nvPr/>
        </p:nvSpPr>
        <p:spPr>
          <a:xfrm>
            <a:off x="2734058" y="2039365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6FF5AAE-2B98-95C2-8B19-D49B9CE96F32}"/>
              </a:ext>
            </a:extLst>
          </p:cNvPr>
          <p:cNvSpPr/>
          <p:nvPr/>
        </p:nvSpPr>
        <p:spPr>
          <a:xfrm>
            <a:off x="5274316" y="2123896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8D4471-AC6A-1208-670B-7205767F3F09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3599275" y="733425"/>
            <a:ext cx="771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0E5CF1-B0C1-EAF6-351B-D3E0701BB5EF}"/>
              </a:ext>
            </a:extLst>
          </p:cNvPr>
          <p:cNvCxnSpPr>
            <a:cxnSpLocks/>
            <a:stCxn id="23" idx="3"/>
            <a:endCxn id="28" idx="0"/>
          </p:cNvCxnSpPr>
          <p:nvPr/>
        </p:nvCxnSpPr>
        <p:spPr>
          <a:xfrm flipH="1">
            <a:off x="3191258" y="841188"/>
            <a:ext cx="147854" cy="440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35B298-D36B-6F0D-ED75-DF94CA13E107}"/>
              </a:ext>
            </a:extLst>
          </p:cNvPr>
          <p:cNvCxnSpPr>
            <a:stCxn id="28" idx="6"/>
            <a:endCxn id="27" idx="2"/>
          </p:cNvCxnSpPr>
          <p:nvPr/>
        </p:nvCxnSpPr>
        <p:spPr>
          <a:xfrm flipV="1">
            <a:off x="3343658" y="1394002"/>
            <a:ext cx="570164" cy="4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8A2481-515C-7CFB-5ECA-BD9CF3D3A209}"/>
              </a:ext>
            </a:extLst>
          </p:cNvPr>
          <p:cNvCxnSpPr>
            <a:stCxn id="23" idx="5"/>
            <a:endCxn id="27" idx="1"/>
          </p:cNvCxnSpPr>
          <p:nvPr/>
        </p:nvCxnSpPr>
        <p:spPr>
          <a:xfrm>
            <a:off x="3554638" y="841188"/>
            <a:ext cx="403821" cy="4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9269B7-087B-8863-83CB-B753A1BAA7A2}"/>
              </a:ext>
            </a:extLst>
          </p:cNvPr>
          <p:cNvCxnSpPr>
            <a:stCxn id="25" idx="3"/>
            <a:endCxn id="27" idx="7"/>
          </p:cNvCxnSpPr>
          <p:nvPr/>
        </p:nvCxnSpPr>
        <p:spPr>
          <a:xfrm flipH="1">
            <a:off x="4173985" y="841188"/>
            <a:ext cx="241674" cy="44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33F6D28-3945-147E-E98E-8F997F5DADF1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>
          <a:xfrm>
            <a:off x="4631185" y="841188"/>
            <a:ext cx="360384" cy="440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F343425-EDB0-3C21-84EA-92CA3DAA35A8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4218622" y="1389537"/>
            <a:ext cx="72831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A6DBD5-0447-3236-CC4A-B755A4BEF51B}"/>
              </a:ext>
            </a:extLst>
          </p:cNvPr>
          <p:cNvCxnSpPr>
            <a:cxnSpLocks/>
            <a:stCxn id="33" idx="7"/>
            <a:endCxn id="29" idx="4"/>
          </p:cNvCxnSpPr>
          <p:nvPr/>
        </p:nvCxnSpPr>
        <p:spPr>
          <a:xfrm flipV="1">
            <a:off x="4738948" y="1541937"/>
            <a:ext cx="360384" cy="54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AA692F-B8F9-AF13-60A0-65C8D54DD651}"/>
              </a:ext>
            </a:extLst>
          </p:cNvPr>
          <p:cNvCxnSpPr>
            <a:cxnSpLocks/>
            <a:stCxn id="35" idx="0"/>
            <a:endCxn id="29" idx="5"/>
          </p:cNvCxnSpPr>
          <p:nvPr/>
        </p:nvCxnSpPr>
        <p:spPr>
          <a:xfrm flipH="1" flipV="1">
            <a:off x="5207095" y="1497300"/>
            <a:ext cx="219621" cy="626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930E21-8196-5AB5-4811-C4FCEA8C4B1F}"/>
              </a:ext>
            </a:extLst>
          </p:cNvPr>
          <p:cNvCxnSpPr>
            <a:cxnSpLocks/>
            <a:stCxn id="34" idx="0"/>
            <a:endCxn id="28" idx="3"/>
          </p:cNvCxnSpPr>
          <p:nvPr/>
        </p:nvCxnSpPr>
        <p:spPr>
          <a:xfrm flipV="1">
            <a:off x="2886458" y="1541937"/>
            <a:ext cx="197037" cy="49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3F419C3-21FE-F097-D3F3-D91512B247DA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 flipV="1">
            <a:off x="3038858" y="2191201"/>
            <a:ext cx="776446" cy="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649DD40-1621-FD4D-0ADA-5D032F9896B9}"/>
              </a:ext>
            </a:extLst>
          </p:cNvPr>
          <p:cNvCxnSpPr>
            <a:cxnSpLocks/>
            <a:stCxn id="28" idx="5"/>
            <a:endCxn id="32" idx="1"/>
          </p:cNvCxnSpPr>
          <p:nvPr/>
        </p:nvCxnSpPr>
        <p:spPr>
          <a:xfrm>
            <a:off x="3299021" y="1541937"/>
            <a:ext cx="560920" cy="541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329275-383E-B84A-1C61-6753A0F2562C}"/>
              </a:ext>
            </a:extLst>
          </p:cNvPr>
          <p:cNvCxnSpPr>
            <a:cxnSpLocks/>
            <a:stCxn id="27" idx="4"/>
            <a:endCxn id="32" idx="7"/>
          </p:cNvCxnSpPr>
          <p:nvPr/>
        </p:nvCxnSpPr>
        <p:spPr>
          <a:xfrm>
            <a:off x="4066222" y="1546402"/>
            <a:ext cx="9245" cy="53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B387D8-9C34-55E4-9F75-DE812C6A6642}"/>
              </a:ext>
            </a:extLst>
          </p:cNvPr>
          <p:cNvCxnSpPr>
            <a:cxnSpLocks/>
            <a:stCxn id="27" idx="3"/>
            <a:endCxn id="34" idx="7"/>
          </p:cNvCxnSpPr>
          <p:nvPr/>
        </p:nvCxnSpPr>
        <p:spPr>
          <a:xfrm flipH="1">
            <a:off x="2994221" y="1501765"/>
            <a:ext cx="964238" cy="582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6AA2824-D3E7-8D5D-5DDC-BBC605775F4C}"/>
              </a:ext>
            </a:extLst>
          </p:cNvPr>
          <p:cNvCxnSpPr>
            <a:cxnSpLocks/>
            <a:stCxn id="29" idx="3"/>
            <a:endCxn id="32" idx="6"/>
          </p:cNvCxnSpPr>
          <p:nvPr/>
        </p:nvCxnSpPr>
        <p:spPr>
          <a:xfrm flipH="1">
            <a:off x="4120104" y="1497300"/>
            <a:ext cx="871465" cy="693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2774B3B-B550-71FD-7D04-7ABB622CE35D}"/>
              </a:ext>
            </a:extLst>
          </p:cNvPr>
          <p:cNvCxnSpPr>
            <a:cxnSpLocks/>
            <a:stCxn id="27" idx="5"/>
            <a:endCxn id="35" idx="2"/>
          </p:cNvCxnSpPr>
          <p:nvPr/>
        </p:nvCxnSpPr>
        <p:spPr>
          <a:xfrm>
            <a:off x="4173985" y="1501765"/>
            <a:ext cx="1100331" cy="774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Table 112">
            <a:extLst>
              <a:ext uri="{FF2B5EF4-FFF2-40B4-BE49-F238E27FC236}">
                <a16:creationId xmlns:a16="http://schemas.microsoft.com/office/drawing/2014/main" id="{4ED0456D-3EA7-1AD5-81AA-152804DB8078}"/>
              </a:ext>
            </a:extLst>
          </p:cNvPr>
          <p:cNvGraphicFramePr>
            <a:graphicFrameLocks noGrp="1"/>
          </p:cNvGraphicFramePr>
          <p:nvPr/>
        </p:nvGraphicFramePr>
        <p:xfrm>
          <a:off x="24238" y="493519"/>
          <a:ext cx="2337682" cy="277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88">
                  <a:extLst>
                    <a:ext uri="{9D8B030D-6E8A-4147-A177-3AD203B41FA5}">
                      <a16:colId xmlns:a16="http://schemas.microsoft.com/office/drawing/2014/main" val="44667143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19815424"/>
                    </a:ext>
                  </a:extLst>
                </a:gridCol>
                <a:gridCol w="764694">
                  <a:extLst>
                    <a:ext uri="{9D8B030D-6E8A-4147-A177-3AD203B41FA5}">
                      <a16:colId xmlns:a16="http://schemas.microsoft.com/office/drawing/2014/main" val="913125179"/>
                    </a:ext>
                  </a:extLst>
                </a:gridCol>
              </a:tblGrid>
              <a:tr h="277151">
                <a:tc>
                  <a:txBody>
                    <a:bodyPr/>
                    <a:lstStyle/>
                    <a:p>
                      <a:pPr algn="ctr"/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Clashes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28080"/>
                  </a:ext>
                </a:extLst>
              </a:tr>
              <a:tr h="277151">
                <a:tc>
                  <a:txBody>
                    <a:bodyPr/>
                    <a:lstStyle/>
                    <a:p>
                      <a:pPr algn="ctr"/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Theoretical informatics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2, 3, 4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10488"/>
                  </a:ext>
                </a:extLst>
              </a:tr>
              <a:tr h="277151">
                <a:tc>
                  <a:txBody>
                    <a:bodyPr/>
                    <a:lstStyle/>
                    <a:p>
                      <a:pPr algn="ctr"/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ICT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70278"/>
                  </a:ext>
                </a:extLst>
              </a:tr>
              <a:tr h="277151">
                <a:tc>
                  <a:txBody>
                    <a:bodyPr/>
                    <a:lstStyle/>
                    <a:p>
                      <a:pPr algn="ctr"/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Digital Signal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1, 4, 6, 7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877274"/>
                  </a:ext>
                </a:extLst>
              </a:tr>
              <a:tr h="277151">
                <a:tc>
                  <a:txBody>
                    <a:bodyPr/>
                    <a:lstStyle/>
                    <a:p>
                      <a:pPr algn="ctr"/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Analog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1, 2, 3, 5, 6, 7, 9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181633"/>
                  </a:ext>
                </a:extLst>
              </a:tr>
              <a:tr h="277151">
                <a:tc>
                  <a:txBody>
                    <a:bodyPr/>
                    <a:lstStyle/>
                    <a:p>
                      <a:pPr algn="ctr"/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CISCO Academy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2, 4, 7, 8, 9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67780"/>
                  </a:ext>
                </a:extLst>
              </a:tr>
              <a:tr h="277151">
                <a:tc>
                  <a:txBody>
                    <a:bodyPr/>
                    <a:lstStyle/>
                    <a:p>
                      <a:pPr algn="ctr"/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Communication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3, 4, 7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08967"/>
                  </a:ext>
                </a:extLst>
              </a:tr>
              <a:tr h="281049">
                <a:tc>
                  <a:txBody>
                    <a:bodyPr/>
                    <a:lstStyle/>
                    <a:p>
                      <a:pPr algn="ctr"/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Modern Communication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3, 4, 5, 6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951445"/>
                  </a:ext>
                </a:extLst>
              </a:tr>
              <a:tr h="277151">
                <a:tc>
                  <a:txBody>
                    <a:bodyPr/>
                    <a:lstStyle/>
                    <a:p>
                      <a:pPr algn="ctr"/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Signals and Systems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72842"/>
                  </a:ext>
                </a:extLst>
              </a:tr>
              <a:tr h="277151">
                <a:tc>
                  <a:txBody>
                    <a:bodyPr/>
                    <a:lstStyle/>
                    <a:p>
                      <a:pPr algn="ctr"/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Speech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7042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891408C-EF43-2155-F35F-6C6BB9513000}"/>
              </a:ext>
            </a:extLst>
          </p:cNvPr>
          <p:cNvSpPr txBox="1"/>
          <p:nvPr/>
        </p:nvSpPr>
        <p:spPr>
          <a:xfrm>
            <a:off x="2425700" y="2543571"/>
            <a:ext cx="321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900" dirty="0" err="1">
                <a:latin typeface="Arial" panose="020B0604020202020204" pitchFamily="34" charset="0"/>
                <a:cs typeface="Arial" panose="020B0604020202020204" pitchFamily="34" charset="0"/>
              </a:rPr>
              <a:t>Vytváříme</a:t>
            </a:r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dirty="0" err="1">
                <a:latin typeface="Arial" panose="020B0604020202020204" pitchFamily="34" charset="0"/>
                <a:cs typeface="Arial" panose="020B0604020202020204" pitchFamily="34" charset="0"/>
              </a:rPr>
              <a:t>graf</a:t>
            </a:r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900" dirty="0" err="1">
                <a:latin typeface="Arial" panose="020B0604020202020204" pitchFamily="34" charset="0"/>
                <a:cs typeface="Arial" panose="020B0604020202020204" pitchFamily="34" charset="0"/>
              </a:rPr>
              <a:t>Každý</a:t>
            </a:r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dirty="0" err="1">
                <a:latin typeface="Arial" panose="020B0604020202020204" pitchFamily="34" charset="0"/>
                <a:cs typeface="Arial" panose="020B0604020202020204" pitchFamily="34" charset="0"/>
              </a:rPr>
              <a:t>vrchol</a:t>
            </a:r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dirty="0" err="1">
                <a:latin typeface="Arial" panose="020B0604020202020204" pitchFamily="34" charset="0"/>
                <a:cs typeface="Arial" panose="020B0604020202020204" pitchFamily="34" charset="0"/>
              </a:rPr>
              <a:t>představuje</a:t>
            </a:r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sz="900" dirty="0" err="1">
                <a:latin typeface="Arial" panose="020B0604020202020204" pitchFamily="34" charset="0"/>
                <a:cs typeface="Arial" panose="020B0604020202020204" pitchFamily="34" charset="0"/>
              </a:rPr>
              <a:t>předmět</a:t>
            </a:r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900" dirty="0" err="1">
                <a:latin typeface="Arial" panose="020B0604020202020204" pitchFamily="34" charset="0"/>
                <a:cs typeface="Arial" panose="020B0604020202020204" pitchFamily="34" charset="0"/>
              </a:rPr>
              <a:t>očíslovaný</a:t>
            </a:r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 ID.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125F8-3C58-0532-1C2C-681668C127E9}"/>
              </a:ext>
            </a:extLst>
          </p:cNvPr>
          <p:cNvSpPr txBox="1"/>
          <p:nvPr/>
        </p:nvSpPr>
        <p:spPr>
          <a:xfrm>
            <a:off x="2425700" y="2893682"/>
            <a:ext cx="3210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cs-CZ" sz="900" dirty="0">
                <a:latin typeface="Arial" panose="020B0604020202020204" pitchFamily="34" charset="0"/>
                <a:cs typeface="Arial" panose="020B0604020202020204" pitchFamily="34" charset="0"/>
              </a:rPr>
              <a:t>Hrany grafu představuje kolize mezi předměty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25">
            <a:extLst>
              <a:ext uri="{FF2B5EF4-FFF2-40B4-BE49-F238E27FC236}">
                <a16:creationId xmlns:a16="http://schemas.microsoft.com/office/drawing/2014/main" id="{0FC7FE3B-CB80-1919-FDF2-FBAACA0441C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26291" y="3465955"/>
            <a:ext cx="2260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7777ADD2-29F3-470B-8BB8-074AB30FD397}" type="slidenum">
              <a:rPr lang="cs-CZ" spc="-5" smtClean="0"/>
              <a:t>7</a:t>
            </a:fld>
            <a:r>
              <a:rPr lang="cs-CZ" spc="-5" dirty="0"/>
              <a:t>/</a:t>
            </a:r>
            <a:r>
              <a:rPr spc="-75" dirty="0"/>
              <a:t> </a:t>
            </a:r>
            <a:r>
              <a:rPr lang="cs-CZ" spc="-5" dirty="0"/>
              <a:t>12</a:t>
            </a:r>
            <a:endParaRPr spc="-5" dirty="0"/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B9D137CF-4ECD-1275-5774-B8E0C958B93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025800" y="3465955"/>
            <a:ext cx="1381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cs-CZ" spc="-5" dirty="0"/>
              <a:t>Barvení grafů a plánování časové tabule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19" y="109519"/>
            <a:ext cx="1963281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z="1700" spc="5" dirty="0" err="1">
                <a:solidFill>
                  <a:srgbClr val="DE0024"/>
                </a:solidFill>
                <a:latin typeface="LM Sans 17"/>
                <a:cs typeface="LM Sans 17"/>
              </a:rPr>
              <a:t>Vizualizace</a:t>
            </a:r>
            <a:r>
              <a:rPr lang="en-GB" sz="1700" spc="5" dirty="0">
                <a:solidFill>
                  <a:srgbClr val="DE0024"/>
                </a:solidFill>
                <a:latin typeface="LM Sans 17"/>
                <a:cs typeface="LM Sans 17"/>
              </a:rPr>
              <a:t> </a:t>
            </a:r>
            <a:r>
              <a:rPr lang="en-GB" sz="1700" spc="5" dirty="0" err="1">
                <a:solidFill>
                  <a:srgbClr val="DE0024"/>
                </a:solidFill>
                <a:latin typeface="LM Sans 17"/>
                <a:cs typeface="LM Sans 17"/>
              </a:rPr>
              <a:t>grafem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6263"/>
            <a:ext cx="5593080" cy="299085"/>
            <a:chOff x="0" y="166263"/>
            <a:chExt cx="5593080" cy="299085"/>
          </a:xfrm>
        </p:grpSpPr>
        <p:sp>
          <p:nvSpPr>
            <p:cNvPr id="4" name="object 4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8822" y="205493"/>
              <a:ext cx="72349" cy="1012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46272"/>
              <a:ext cx="1644815" cy="189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0" y="3465042"/>
            <a:ext cx="5760085" cy="135255"/>
            <a:chOff x="0" y="3465042"/>
            <a:chExt cx="5760085" cy="135255"/>
          </a:xfrm>
        </p:grpSpPr>
        <p:sp>
          <p:nvSpPr>
            <p:cNvPr id="17" name="object 17"/>
            <p:cNvSpPr/>
            <p:nvPr/>
          </p:nvSpPr>
          <p:spPr>
            <a:xfrm>
              <a:off x="0" y="3465042"/>
              <a:ext cx="1728470" cy="135255"/>
            </a:xfrm>
            <a:custGeom>
              <a:avLst/>
              <a:gdLst/>
              <a:ahLst/>
              <a:cxnLst/>
              <a:rect l="l" t="t" r="r" b="b"/>
              <a:pathLst>
                <a:path w="1728470" h="135254">
                  <a:moveTo>
                    <a:pt x="1728012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1728012" y="134962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28012" y="3465042"/>
              <a:ext cx="3456304" cy="135255"/>
            </a:xfrm>
            <a:custGeom>
              <a:avLst/>
              <a:gdLst/>
              <a:ahLst/>
              <a:cxnLst/>
              <a:rect l="l" t="t" r="r" b="b"/>
              <a:pathLst>
                <a:path w="3456304" h="135254">
                  <a:moveTo>
                    <a:pt x="3456038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3456038" y="134962"/>
                  </a:lnTo>
                  <a:lnTo>
                    <a:pt x="3456038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4051" y="3465042"/>
              <a:ext cx="576580" cy="135255"/>
            </a:xfrm>
            <a:custGeom>
              <a:avLst/>
              <a:gdLst/>
              <a:ahLst/>
              <a:cxnLst/>
              <a:rect l="l" t="t" r="r" b="b"/>
              <a:pathLst>
                <a:path w="576579" h="135254">
                  <a:moveTo>
                    <a:pt x="576033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576033" y="134962"/>
                  </a:lnTo>
                  <a:lnTo>
                    <a:pt x="576033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D768C598-960A-22AA-7F2F-512CCE20AC99}"/>
              </a:ext>
            </a:extLst>
          </p:cNvPr>
          <p:cNvSpPr/>
          <p:nvPr/>
        </p:nvSpPr>
        <p:spPr>
          <a:xfrm>
            <a:off x="444500" y="657867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B7ED2D-99F4-3DE0-8495-7F6B737E6EA5}"/>
              </a:ext>
            </a:extLst>
          </p:cNvPr>
          <p:cNvSpPr/>
          <p:nvPr/>
        </p:nvSpPr>
        <p:spPr>
          <a:xfrm>
            <a:off x="1597640" y="549865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2E73C37-62A8-1363-85C5-58551C59B0B0}"/>
              </a:ext>
            </a:extLst>
          </p:cNvPr>
          <p:cNvSpPr/>
          <p:nvPr/>
        </p:nvSpPr>
        <p:spPr>
          <a:xfrm>
            <a:off x="1032677" y="1343025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70FFC2D-24F3-9658-0A7C-7385A0A71CE1}"/>
              </a:ext>
            </a:extLst>
          </p:cNvPr>
          <p:cNvSpPr/>
          <p:nvPr/>
        </p:nvSpPr>
        <p:spPr>
          <a:xfrm>
            <a:off x="206513" y="1343025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B933-FD19-304F-DA27-E94D7FE46FAE}"/>
              </a:ext>
            </a:extLst>
          </p:cNvPr>
          <p:cNvSpPr/>
          <p:nvPr/>
        </p:nvSpPr>
        <p:spPr>
          <a:xfrm>
            <a:off x="1858841" y="1189852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1CD10E-ECB8-2328-EADD-2BDA2F7BFF91}"/>
              </a:ext>
            </a:extLst>
          </p:cNvPr>
          <p:cNvSpPr/>
          <p:nvPr/>
        </p:nvSpPr>
        <p:spPr>
          <a:xfrm>
            <a:off x="847066" y="2097889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609C166-5A34-609D-BD16-112AB21D03BF}"/>
              </a:ext>
            </a:extLst>
          </p:cNvPr>
          <p:cNvSpPr/>
          <p:nvPr/>
        </p:nvSpPr>
        <p:spPr>
          <a:xfrm>
            <a:off x="1046189" y="2961444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CEC359F-7505-5D55-213A-BB3D65ED7F64}"/>
              </a:ext>
            </a:extLst>
          </p:cNvPr>
          <p:cNvSpPr/>
          <p:nvPr/>
        </p:nvSpPr>
        <p:spPr>
          <a:xfrm>
            <a:off x="32626" y="2274019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6FF5AAE-2B98-95C2-8B19-D49B9CE96F32}"/>
              </a:ext>
            </a:extLst>
          </p:cNvPr>
          <p:cNvSpPr/>
          <p:nvPr/>
        </p:nvSpPr>
        <p:spPr>
          <a:xfrm>
            <a:off x="2212152" y="2858827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8D4471-AC6A-1208-670B-7205767F3F09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749300" y="702265"/>
            <a:ext cx="848340" cy="10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0E5CF1-B0C1-EAF6-351B-D3E0701BB5EF}"/>
              </a:ext>
            </a:extLst>
          </p:cNvPr>
          <p:cNvCxnSpPr>
            <a:cxnSpLocks/>
            <a:stCxn id="23" idx="3"/>
            <a:endCxn id="28" idx="0"/>
          </p:cNvCxnSpPr>
          <p:nvPr/>
        </p:nvCxnSpPr>
        <p:spPr>
          <a:xfrm flipH="1">
            <a:off x="358913" y="918030"/>
            <a:ext cx="130224" cy="424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35B298-D36B-6F0D-ED75-DF94CA13E107}"/>
              </a:ext>
            </a:extLst>
          </p:cNvPr>
          <p:cNvCxnSpPr>
            <a:cxnSpLocks/>
            <a:stCxn id="28" idx="6"/>
            <a:endCxn id="27" idx="2"/>
          </p:cNvCxnSpPr>
          <p:nvPr/>
        </p:nvCxnSpPr>
        <p:spPr>
          <a:xfrm>
            <a:off x="511313" y="1495425"/>
            <a:ext cx="521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8A2481-515C-7CFB-5ECA-BD9CF3D3A209}"/>
              </a:ext>
            </a:extLst>
          </p:cNvPr>
          <p:cNvCxnSpPr>
            <a:cxnSpLocks/>
            <a:stCxn id="23" idx="5"/>
            <a:endCxn id="27" idx="1"/>
          </p:cNvCxnSpPr>
          <p:nvPr/>
        </p:nvCxnSpPr>
        <p:spPr>
          <a:xfrm>
            <a:off x="704663" y="918030"/>
            <a:ext cx="372651" cy="46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9269B7-087B-8863-83CB-B753A1BAA7A2}"/>
              </a:ext>
            </a:extLst>
          </p:cNvPr>
          <p:cNvCxnSpPr>
            <a:cxnSpLocks/>
            <a:stCxn id="25" idx="3"/>
            <a:endCxn id="27" idx="7"/>
          </p:cNvCxnSpPr>
          <p:nvPr/>
        </p:nvCxnSpPr>
        <p:spPr>
          <a:xfrm flipH="1">
            <a:off x="1292840" y="810028"/>
            <a:ext cx="349437" cy="57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33F6D28-3945-147E-E98E-8F997F5DADF1}"/>
              </a:ext>
            </a:extLst>
          </p:cNvPr>
          <p:cNvCxnSpPr>
            <a:cxnSpLocks/>
            <a:stCxn id="25" idx="5"/>
            <a:endCxn id="29" idx="0"/>
          </p:cNvCxnSpPr>
          <p:nvPr/>
        </p:nvCxnSpPr>
        <p:spPr>
          <a:xfrm>
            <a:off x="1857803" y="810028"/>
            <a:ext cx="153438" cy="379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F343425-EDB0-3C21-84EA-92CA3DAA35A8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1337477" y="1342252"/>
            <a:ext cx="521364" cy="153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A6DBD5-0447-3236-CC4A-B755A4BEF51B}"/>
              </a:ext>
            </a:extLst>
          </p:cNvPr>
          <p:cNvCxnSpPr>
            <a:cxnSpLocks/>
            <a:stCxn id="33" idx="0"/>
            <a:endCxn id="29" idx="4"/>
          </p:cNvCxnSpPr>
          <p:nvPr/>
        </p:nvCxnSpPr>
        <p:spPr>
          <a:xfrm flipV="1">
            <a:off x="1198589" y="1494652"/>
            <a:ext cx="812652" cy="1466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AA692F-B8F9-AF13-60A0-65C8D54DD651}"/>
              </a:ext>
            </a:extLst>
          </p:cNvPr>
          <p:cNvCxnSpPr>
            <a:cxnSpLocks/>
            <a:stCxn id="35" idx="0"/>
            <a:endCxn id="29" idx="5"/>
          </p:cNvCxnSpPr>
          <p:nvPr/>
        </p:nvCxnSpPr>
        <p:spPr>
          <a:xfrm flipH="1" flipV="1">
            <a:off x="2119004" y="1450015"/>
            <a:ext cx="245548" cy="140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930E21-8196-5AB5-4811-C4FCEA8C4B1F}"/>
              </a:ext>
            </a:extLst>
          </p:cNvPr>
          <p:cNvCxnSpPr>
            <a:cxnSpLocks/>
            <a:stCxn id="34" idx="0"/>
            <a:endCxn id="28" idx="3"/>
          </p:cNvCxnSpPr>
          <p:nvPr/>
        </p:nvCxnSpPr>
        <p:spPr>
          <a:xfrm flipV="1">
            <a:off x="185026" y="1603188"/>
            <a:ext cx="66124" cy="67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3F419C3-21FE-F097-D3F3-D91512B247DA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 flipV="1">
            <a:off x="337426" y="2250289"/>
            <a:ext cx="509640" cy="176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649DD40-1621-FD4D-0ADA-5D032F9896B9}"/>
              </a:ext>
            </a:extLst>
          </p:cNvPr>
          <p:cNvCxnSpPr>
            <a:cxnSpLocks/>
            <a:stCxn id="28" idx="5"/>
            <a:endCxn id="32" idx="1"/>
          </p:cNvCxnSpPr>
          <p:nvPr/>
        </p:nvCxnSpPr>
        <p:spPr>
          <a:xfrm>
            <a:off x="466676" y="1603188"/>
            <a:ext cx="425027" cy="53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329275-383E-B84A-1C61-6753A0F2562C}"/>
              </a:ext>
            </a:extLst>
          </p:cNvPr>
          <p:cNvCxnSpPr>
            <a:cxnSpLocks/>
            <a:stCxn id="27" idx="4"/>
            <a:endCxn id="32" idx="0"/>
          </p:cNvCxnSpPr>
          <p:nvPr/>
        </p:nvCxnSpPr>
        <p:spPr>
          <a:xfrm flipH="1">
            <a:off x="999466" y="1647825"/>
            <a:ext cx="185611" cy="450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B387D8-9C34-55E4-9F75-DE812C6A6642}"/>
              </a:ext>
            </a:extLst>
          </p:cNvPr>
          <p:cNvCxnSpPr>
            <a:cxnSpLocks/>
            <a:stCxn id="27" idx="3"/>
            <a:endCxn id="34" idx="7"/>
          </p:cNvCxnSpPr>
          <p:nvPr/>
        </p:nvCxnSpPr>
        <p:spPr>
          <a:xfrm flipH="1">
            <a:off x="292789" y="1603188"/>
            <a:ext cx="784525" cy="715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6AA2824-D3E7-8D5D-5DDC-BBC605775F4C}"/>
              </a:ext>
            </a:extLst>
          </p:cNvPr>
          <p:cNvCxnSpPr>
            <a:cxnSpLocks/>
            <a:stCxn id="29" idx="3"/>
            <a:endCxn id="32" idx="6"/>
          </p:cNvCxnSpPr>
          <p:nvPr/>
        </p:nvCxnSpPr>
        <p:spPr>
          <a:xfrm flipH="1">
            <a:off x="1151866" y="1450015"/>
            <a:ext cx="751612" cy="80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2774B3B-B550-71FD-7D04-7ABB622CE35D}"/>
              </a:ext>
            </a:extLst>
          </p:cNvPr>
          <p:cNvCxnSpPr>
            <a:cxnSpLocks/>
            <a:stCxn id="27" idx="5"/>
            <a:endCxn id="35" idx="2"/>
          </p:cNvCxnSpPr>
          <p:nvPr/>
        </p:nvCxnSpPr>
        <p:spPr>
          <a:xfrm>
            <a:off x="1292840" y="1603188"/>
            <a:ext cx="919312" cy="1408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D9E4631-6FD4-4F50-E89E-E9D2508B7EFA}"/>
              </a:ext>
            </a:extLst>
          </p:cNvPr>
          <p:cNvSpPr/>
          <p:nvPr/>
        </p:nvSpPr>
        <p:spPr>
          <a:xfrm>
            <a:off x="2397763" y="702265"/>
            <a:ext cx="3248915" cy="16562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 </a:t>
            </a:r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inicializace</a:t>
            </a:r>
            <a:r>
              <a:rPr lang="cs-CZ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GB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idSub</a:t>
            </a:r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]=</a:t>
            </a:r>
            <a:r>
              <a:rPr lang="cs-CZ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[-1 -1 -1 -1 -1 -1 -1 -1 -1]</a:t>
            </a: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nap</a:t>
            </a:r>
            <a:r>
              <a:rPr lang="cs-CZ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ř</a:t>
            </a: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.: red=0, blue=1, green=2, yellow=3, </a:t>
            </a:r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no_color</a:t>
            </a:r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-1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available[</a:t>
            </a:r>
            <a:r>
              <a:rPr lang="en-GB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idColor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]=[F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F]</a:t>
            </a:r>
            <a:endParaRPr lang="cs-CZ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cs-CZ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cs-CZ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.adjacent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bject 25">
            <a:extLst>
              <a:ext uri="{FF2B5EF4-FFF2-40B4-BE49-F238E27FC236}">
                <a16:creationId xmlns:a16="http://schemas.microsoft.com/office/drawing/2014/main" id="{EC6DFE3F-FA48-DC8C-96F4-068A1EF75B1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26291" y="3465955"/>
            <a:ext cx="2260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7777ADD2-29F3-470B-8BB8-074AB30FD397}" type="slidenum">
              <a:rPr lang="cs-CZ" spc="-5" smtClean="0"/>
              <a:t>8</a:t>
            </a:fld>
            <a:r>
              <a:rPr lang="cs-CZ" spc="-5" dirty="0"/>
              <a:t>/</a:t>
            </a:r>
            <a:r>
              <a:rPr spc="-75" dirty="0"/>
              <a:t> </a:t>
            </a:r>
            <a:r>
              <a:rPr lang="cs-CZ" spc="-5" dirty="0"/>
              <a:t>12</a:t>
            </a:r>
            <a:endParaRPr spc="-5" dirty="0"/>
          </a:p>
        </p:txBody>
      </p:sp>
      <p:sp>
        <p:nvSpPr>
          <p:cNvPr id="101" name="object 20">
            <a:extLst>
              <a:ext uri="{FF2B5EF4-FFF2-40B4-BE49-F238E27FC236}">
                <a16:creationId xmlns:a16="http://schemas.microsoft.com/office/drawing/2014/main" id="{8A13628A-F352-914D-ACEE-A82BF3AD690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025800" y="3465955"/>
            <a:ext cx="1381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cs-CZ" spc="-5" dirty="0"/>
              <a:t>Barvení grafů a plánování časové tabule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1BB203-D830-4195-8493-CD6F79B8FE2E}"/>
              </a:ext>
            </a:extLst>
          </p:cNvPr>
          <p:cNvSpPr/>
          <p:nvPr/>
        </p:nvSpPr>
        <p:spPr>
          <a:xfrm>
            <a:off x="2882900" y="2546835"/>
            <a:ext cx="2763778" cy="691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u="sng" dirty="0" err="1">
                <a:latin typeface="Arial" panose="020B0604020202020204" pitchFamily="34" charset="0"/>
                <a:cs typeface="Arial" panose="020B0604020202020204" pitchFamily="34" charset="0"/>
              </a:rPr>
              <a:t>Pořadí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: od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vrcholu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GB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největší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kolizí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po </a:t>
            </a:r>
            <a:r>
              <a:rPr lang="en-GB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nejmenší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4 &gt; 5 &gt; 3 &gt; 7 &gt; 1 &gt; 2 &gt; 6 &gt; 9 &gt; 8</a:t>
            </a:r>
          </a:p>
        </p:txBody>
      </p:sp>
    </p:spTree>
    <p:extLst>
      <p:ext uri="{BB962C8B-B14F-4D97-AF65-F5344CB8AC3E}">
        <p14:creationId xmlns:p14="http://schemas.microsoft.com/office/powerpoint/2010/main" val="405241730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19" y="109519"/>
            <a:ext cx="1963281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z="1700" spc="5" dirty="0" err="1">
                <a:solidFill>
                  <a:srgbClr val="DE0024"/>
                </a:solidFill>
                <a:latin typeface="LM Sans 17"/>
                <a:cs typeface="LM Sans 17"/>
              </a:rPr>
              <a:t>Vizualizace</a:t>
            </a:r>
            <a:r>
              <a:rPr lang="en-GB" sz="1700" spc="5" dirty="0">
                <a:solidFill>
                  <a:srgbClr val="DE0024"/>
                </a:solidFill>
                <a:latin typeface="LM Sans 17"/>
                <a:cs typeface="LM Sans 17"/>
              </a:rPr>
              <a:t> </a:t>
            </a:r>
            <a:r>
              <a:rPr lang="en-GB" sz="1700" spc="5" dirty="0" err="1">
                <a:solidFill>
                  <a:srgbClr val="DE0024"/>
                </a:solidFill>
                <a:latin typeface="LM Sans 17"/>
                <a:cs typeface="LM Sans 17"/>
              </a:rPr>
              <a:t>grafem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6263"/>
            <a:ext cx="5593080" cy="299085"/>
            <a:chOff x="0" y="166263"/>
            <a:chExt cx="5593080" cy="299085"/>
          </a:xfrm>
        </p:grpSpPr>
        <p:sp>
          <p:nvSpPr>
            <p:cNvPr id="4" name="object 4"/>
            <p:cNvSpPr/>
            <p:nvPr/>
          </p:nvSpPr>
          <p:spPr>
            <a:xfrm>
              <a:off x="5184760" y="166263"/>
              <a:ext cx="408305" cy="184785"/>
            </a:xfrm>
            <a:custGeom>
              <a:avLst/>
              <a:gdLst/>
              <a:ahLst/>
              <a:cxnLst/>
              <a:rect l="l" t="t" r="r" b="b"/>
              <a:pathLst>
                <a:path w="408304" h="184785">
                  <a:moveTo>
                    <a:pt x="407833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407833" y="184704"/>
                  </a:lnTo>
                  <a:lnTo>
                    <a:pt x="407833" y="0"/>
                  </a:lnTo>
                  <a:close/>
                </a:path>
              </a:pathLst>
            </a:custGeom>
            <a:solidFill>
              <a:srgbClr val="004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92557" y="166265"/>
              <a:ext cx="184785" cy="184785"/>
            </a:xfrm>
            <a:custGeom>
              <a:avLst/>
              <a:gdLst/>
              <a:ahLst/>
              <a:cxnLst/>
              <a:rect l="l" t="t" r="r" b="b"/>
              <a:pathLst>
                <a:path w="184785" h="184785">
                  <a:moveTo>
                    <a:pt x="184704" y="0"/>
                  </a:moveTo>
                  <a:lnTo>
                    <a:pt x="0" y="0"/>
                  </a:lnTo>
                  <a:lnTo>
                    <a:pt x="0" y="184704"/>
                  </a:lnTo>
                  <a:lnTo>
                    <a:pt x="184704" y="184704"/>
                  </a:lnTo>
                  <a:lnTo>
                    <a:pt x="184704" y="0"/>
                  </a:lnTo>
                  <a:close/>
                </a:path>
              </a:pathLst>
            </a:custGeom>
            <a:solidFill>
              <a:srgbClr val="EE00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78822" y="205493"/>
              <a:ext cx="72349" cy="1012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22240" y="194525"/>
              <a:ext cx="433705" cy="125730"/>
            </a:xfrm>
            <a:custGeom>
              <a:avLst/>
              <a:gdLst/>
              <a:ahLst/>
              <a:cxnLst/>
              <a:rect l="l" t="t" r="r" b="b"/>
              <a:pathLst>
                <a:path w="433704" h="125729">
                  <a:moveTo>
                    <a:pt x="57086" y="0"/>
                  </a:moveTo>
                  <a:lnTo>
                    <a:pt x="0" y="0"/>
                  </a:lnTo>
                  <a:lnTo>
                    <a:pt x="0" y="20815"/>
                  </a:lnTo>
                  <a:lnTo>
                    <a:pt x="57086" y="20815"/>
                  </a:lnTo>
                  <a:lnTo>
                    <a:pt x="57086" y="0"/>
                  </a:lnTo>
                  <a:close/>
                </a:path>
                <a:path w="433704" h="125729">
                  <a:moveTo>
                    <a:pt x="124853" y="20815"/>
                  </a:moveTo>
                  <a:lnTo>
                    <a:pt x="57086" y="20815"/>
                  </a:lnTo>
                  <a:lnTo>
                    <a:pt x="57086" y="125653"/>
                  </a:lnTo>
                  <a:lnTo>
                    <a:pt x="78562" y="125653"/>
                  </a:lnTo>
                  <a:lnTo>
                    <a:pt x="78562" y="45821"/>
                  </a:lnTo>
                  <a:lnTo>
                    <a:pt x="84950" y="39852"/>
                  </a:lnTo>
                  <a:lnTo>
                    <a:pt x="124853" y="39852"/>
                  </a:lnTo>
                  <a:lnTo>
                    <a:pt x="124853" y="20815"/>
                  </a:lnTo>
                  <a:close/>
                </a:path>
                <a:path w="433704" h="125729">
                  <a:moveTo>
                    <a:pt x="261950" y="10668"/>
                  </a:moveTo>
                  <a:lnTo>
                    <a:pt x="202628" y="10668"/>
                  </a:lnTo>
                  <a:lnTo>
                    <a:pt x="202628" y="25908"/>
                  </a:lnTo>
                  <a:lnTo>
                    <a:pt x="202628" y="53848"/>
                  </a:lnTo>
                  <a:lnTo>
                    <a:pt x="202628" y="69088"/>
                  </a:lnTo>
                  <a:lnTo>
                    <a:pt x="202628" y="112268"/>
                  </a:lnTo>
                  <a:lnTo>
                    <a:pt x="219989" y="112268"/>
                  </a:lnTo>
                  <a:lnTo>
                    <a:pt x="219989" y="69088"/>
                  </a:lnTo>
                  <a:lnTo>
                    <a:pt x="259067" y="69088"/>
                  </a:lnTo>
                  <a:lnTo>
                    <a:pt x="259067" y="53848"/>
                  </a:lnTo>
                  <a:lnTo>
                    <a:pt x="219989" y="53848"/>
                  </a:lnTo>
                  <a:lnTo>
                    <a:pt x="219989" y="25908"/>
                  </a:lnTo>
                  <a:lnTo>
                    <a:pt x="261950" y="25908"/>
                  </a:lnTo>
                  <a:lnTo>
                    <a:pt x="261950" y="10668"/>
                  </a:lnTo>
                  <a:close/>
                </a:path>
                <a:path w="433704" h="125729">
                  <a:moveTo>
                    <a:pt x="346608" y="96799"/>
                  </a:moveTo>
                  <a:lnTo>
                    <a:pt x="300304" y="96799"/>
                  </a:lnTo>
                  <a:lnTo>
                    <a:pt x="300304" y="68859"/>
                  </a:lnTo>
                  <a:lnTo>
                    <a:pt x="342265" y="68859"/>
                  </a:lnTo>
                  <a:lnTo>
                    <a:pt x="342265" y="53619"/>
                  </a:lnTo>
                  <a:lnTo>
                    <a:pt x="300304" y="53619"/>
                  </a:lnTo>
                  <a:lnTo>
                    <a:pt x="300304" y="25679"/>
                  </a:lnTo>
                  <a:lnTo>
                    <a:pt x="345160" y="25679"/>
                  </a:lnTo>
                  <a:lnTo>
                    <a:pt x="345160" y="10439"/>
                  </a:lnTo>
                  <a:lnTo>
                    <a:pt x="282930" y="10439"/>
                  </a:lnTo>
                  <a:lnTo>
                    <a:pt x="282930" y="25679"/>
                  </a:lnTo>
                  <a:lnTo>
                    <a:pt x="282930" y="53619"/>
                  </a:lnTo>
                  <a:lnTo>
                    <a:pt x="282930" y="68859"/>
                  </a:lnTo>
                  <a:lnTo>
                    <a:pt x="282930" y="96799"/>
                  </a:lnTo>
                  <a:lnTo>
                    <a:pt x="282930" y="112039"/>
                  </a:lnTo>
                  <a:lnTo>
                    <a:pt x="346608" y="112039"/>
                  </a:lnTo>
                  <a:lnTo>
                    <a:pt x="346608" y="96799"/>
                  </a:lnTo>
                  <a:close/>
                </a:path>
                <a:path w="433704" h="125729">
                  <a:moveTo>
                    <a:pt x="433425" y="96799"/>
                  </a:moveTo>
                  <a:lnTo>
                    <a:pt x="387121" y="96799"/>
                  </a:lnTo>
                  <a:lnTo>
                    <a:pt x="387121" y="68859"/>
                  </a:lnTo>
                  <a:lnTo>
                    <a:pt x="429082" y="68859"/>
                  </a:lnTo>
                  <a:lnTo>
                    <a:pt x="429082" y="53619"/>
                  </a:lnTo>
                  <a:lnTo>
                    <a:pt x="387121" y="53619"/>
                  </a:lnTo>
                  <a:lnTo>
                    <a:pt x="387121" y="25679"/>
                  </a:lnTo>
                  <a:lnTo>
                    <a:pt x="431977" y="25679"/>
                  </a:lnTo>
                  <a:lnTo>
                    <a:pt x="431977" y="10439"/>
                  </a:lnTo>
                  <a:lnTo>
                    <a:pt x="369760" y="10439"/>
                  </a:lnTo>
                  <a:lnTo>
                    <a:pt x="369760" y="25679"/>
                  </a:lnTo>
                  <a:lnTo>
                    <a:pt x="369760" y="53619"/>
                  </a:lnTo>
                  <a:lnTo>
                    <a:pt x="369760" y="68859"/>
                  </a:lnTo>
                  <a:lnTo>
                    <a:pt x="369760" y="96799"/>
                  </a:lnTo>
                  <a:lnTo>
                    <a:pt x="369760" y="112039"/>
                  </a:lnTo>
                  <a:lnTo>
                    <a:pt x="433425" y="112039"/>
                  </a:lnTo>
                  <a:lnTo>
                    <a:pt x="433425" y="9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46272"/>
              <a:ext cx="1644815" cy="189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0" y="3465042"/>
            <a:ext cx="5760085" cy="135255"/>
            <a:chOff x="0" y="3465042"/>
            <a:chExt cx="5760085" cy="135255"/>
          </a:xfrm>
        </p:grpSpPr>
        <p:sp>
          <p:nvSpPr>
            <p:cNvPr id="17" name="object 17"/>
            <p:cNvSpPr/>
            <p:nvPr/>
          </p:nvSpPr>
          <p:spPr>
            <a:xfrm>
              <a:off x="0" y="3465042"/>
              <a:ext cx="1728470" cy="135255"/>
            </a:xfrm>
            <a:custGeom>
              <a:avLst/>
              <a:gdLst/>
              <a:ahLst/>
              <a:cxnLst/>
              <a:rect l="l" t="t" r="r" b="b"/>
              <a:pathLst>
                <a:path w="1728470" h="135254">
                  <a:moveTo>
                    <a:pt x="1728012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1728012" y="134962"/>
                  </a:lnTo>
                  <a:lnTo>
                    <a:pt x="172801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28012" y="3465042"/>
              <a:ext cx="3456304" cy="135255"/>
            </a:xfrm>
            <a:custGeom>
              <a:avLst/>
              <a:gdLst/>
              <a:ahLst/>
              <a:cxnLst/>
              <a:rect l="l" t="t" r="r" b="b"/>
              <a:pathLst>
                <a:path w="3456304" h="135254">
                  <a:moveTo>
                    <a:pt x="3456038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3456038" y="134962"/>
                  </a:lnTo>
                  <a:lnTo>
                    <a:pt x="3456038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4051" y="3465042"/>
              <a:ext cx="576580" cy="135255"/>
            </a:xfrm>
            <a:custGeom>
              <a:avLst/>
              <a:gdLst/>
              <a:ahLst/>
              <a:cxnLst/>
              <a:rect l="l" t="t" r="r" b="b"/>
              <a:pathLst>
                <a:path w="576579" h="135254">
                  <a:moveTo>
                    <a:pt x="576033" y="0"/>
                  </a:moveTo>
                  <a:lnTo>
                    <a:pt x="0" y="0"/>
                  </a:lnTo>
                  <a:lnTo>
                    <a:pt x="0" y="134962"/>
                  </a:lnTo>
                  <a:lnTo>
                    <a:pt x="576033" y="134962"/>
                  </a:lnTo>
                  <a:lnTo>
                    <a:pt x="576033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D768C598-960A-22AA-7F2F-512CCE20AC99}"/>
              </a:ext>
            </a:extLst>
          </p:cNvPr>
          <p:cNvSpPr/>
          <p:nvPr/>
        </p:nvSpPr>
        <p:spPr>
          <a:xfrm>
            <a:off x="295306" y="658086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B7ED2D-99F4-3DE0-8495-7F6B737E6EA5}"/>
              </a:ext>
            </a:extLst>
          </p:cNvPr>
          <p:cNvSpPr/>
          <p:nvPr/>
        </p:nvSpPr>
        <p:spPr>
          <a:xfrm>
            <a:off x="1448446" y="550084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2E73C37-62A8-1363-85C5-58551C59B0B0}"/>
              </a:ext>
            </a:extLst>
          </p:cNvPr>
          <p:cNvSpPr/>
          <p:nvPr/>
        </p:nvSpPr>
        <p:spPr>
          <a:xfrm>
            <a:off x="883483" y="1343244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70FFC2D-24F3-9658-0A7C-7385A0A71CE1}"/>
              </a:ext>
            </a:extLst>
          </p:cNvPr>
          <p:cNvSpPr/>
          <p:nvPr/>
        </p:nvSpPr>
        <p:spPr>
          <a:xfrm>
            <a:off x="57319" y="1343244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B933-FD19-304F-DA27-E94D7FE46FAE}"/>
              </a:ext>
            </a:extLst>
          </p:cNvPr>
          <p:cNvSpPr/>
          <p:nvPr/>
        </p:nvSpPr>
        <p:spPr>
          <a:xfrm>
            <a:off x="2047906" y="1198235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1CD10E-ECB8-2328-EADD-2BDA2F7BFF91}"/>
              </a:ext>
            </a:extLst>
          </p:cNvPr>
          <p:cNvSpPr/>
          <p:nvPr/>
        </p:nvSpPr>
        <p:spPr>
          <a:xfrm>
            <a:off x="1143646" y="2534033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609C166-5A34-609D-BD16-112AB21D03BF}"/>
              </a:ext>
            </a:extLst>
          </p:cNvPr>
          <p:cNvSpPr/>
          <p:nvPr/>
        </p:nvSpPr>
        <p:spPr>
          <a:xfrm>
            <a:off x="1737765" y="249315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CEC359F-7505-5D55-213A-BB3D65ED7F64}"/>
              </a:ext>
            </a:extLst>
          </p:cNvPr>
          <p:cNvSpPr/>
          <p:nvPr/>
        </p:nvSpPr>
        <p:spPr>
          <a:xfrm>
            <a:off x="-589" y="2452267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6FF5AAE-2B98-95C2-8B19-D49B9CE96F32}"/>
              </a:ext>
            </a:extLst>
          </p:cNvPr>
          <p:cNvSpPr/>
          <p:nvPr/>
        </p:nvSpPr>
        <p:spPr>
          <a:xfrm>
            <a:off x="2331884" y="222381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8D4471-AC6A-1208-670B-7205767F3F09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 flipV="1">
            <a:off x="600106" y="702484"/>
            <a:ext cx="848340" cy="108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0E5CF1-B0C1-EAF6-351B-D3E0701BB5EF}"/>
              </a:ext>
            </a:extLst>
          </p:cNvPr>
          <p:cNvCxnSpPr>
            <a:cxnSpLocks/>
            <a:stCxn id="23" idx="3"/>
            <a:endCxn id="28" idx="0"/>
          </p:cNvCxnSpPr>
          <p:nvPr/>
        </p:nvCxnSpPr>
        <p:spPr>
          <a:xfrm flipH="1">
            <a:off x="209719" y="918249"/>
            <a:ext cx="130224" cy="424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35B298-D36B-6F0D-ED75-DF94CA13E107}"/>
              </a:ext>
            </a:extLst>
          </p:cNvPr>
          <p:cNvCxnSpPr>
            <a:stCxn id="28" idx="6"/>
            <a:endCxn id="27" idx="2"/>
          </p:cNvCxnSpPr>
          <p:nvPr/>
        </p:nvCxnSpPr>
        <p:spPr>
          <a:xfrm>
            <a:off x="362119" y="1495644"/>
            <a:ext cx="521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8A2481-515C-7CFB-5ECA-BD9CF3D3A209}"/>
              </a:ext>
            </a:extLst>
          </p:cNvPr>
          <p:cNvCxnSpPr>
            <a:stCxn id="23" idx="5"/>
            <a:endCxn id="27" idx="1"/>
          </p:cNvCxnSpPr>
          <p:nvPr/>
        </p:nvCxnSpPr>
        <p:spPr>
          <a:xfrm>
            <a:off x="555469" y="918249"/>
            <a:ext cx="372651" cy="46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9269B7-087B-8863-83CB-B753A1BAA7A2}"/>
              </a:ext>
            </a:extLst>
          </p:cNvPr>
          <p:cNvCxnSpPr>
            <a:stCxn id="25" idx="3"/>
            <a:endCxn id="27" idx="7"/>
          </p:cNvCxnSpPr>
          <p:nvPr/>
        </p:nvCxnSpPr>
        <p:spPr>
          <a:xfrm flipH="1">
            <a:off x="1143646" y="810247"/>
            <a:ext cx="349437" cy="57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33F6D28-3945-147E-E98E-8F997F5DADF1}"/>
              </a:ext>
            </a:extLst>
          </p:cNvPr>
          <p:cNvCxnSpPr>
            <a:cxnSpLocks/>
            <a:stCxn id="25" idx="5"/>
            <a:endCxn id="29" idx="0"/>
          </p:cNvCxnSpPr>
          <p:nvPr/>
        </p:nvCxnSpPr>
        <p:spPr>
          <a:xfrm>
            <a:off x="1708609" y="810247"/>
            <a:ext cx="491697" cy="387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F343425-EDB0-3C21-84EA-92CA3DAA35A8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1188283" y="1350635"/>
            <a:ext cx="859623" cy="14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A6DBD5-0447-3236-CC4A-B755A4BEF51B}"/>
              </a:ext>
            </a:extLst>
          </p:cNvPr>
          <p:cNvCxnSpPr>
            <a:cxnSpLocks/>
            <a:stCxn id="33" idx="0"/>
            <a:endCxn id="29" idx="4"/>
          </p:cNvCxnSpPr>
          <p:nvPr/>
        </p:nvCxnSpPr>
        <p:spPr>
          <a:xfrm flipV="1">
            <a:off x="1890165" y="1503035"/>
            <a:ext cx="310141" cy="99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AA692F-B8F9-AF13-60A0-65C8D54DD651}"/>
              </a:ext>
            </a:extLst>
          </p:cNvPr>
          <p:cNvCxnSpPr>
            <a:cxnSpLocks/>
            <a:stCxn id="35" idx="0"/>
            <a:endCxn id="29" idx="5"/>
          </p:cNvCxnSpPr>
          <p:nvPr/>
        </p:nvCxnSpPr>
        <p:spPr>
          <a:xfrm flipH="1" flipV="1">
            <a:off x="2308069" y="1458398"/>
            <a:ext cx="176215" cy="765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930E21-8196-5AB5-4811-C4FCEA8C4B1F}"/>
              </a:ext>
            </a:extLst>
          </p:cNvPr>
          <p:cNvCxnSpPr>
            <a:cxnSpLocks/>
            <a:stCxn id="34" idx="0"/>
            <a:endCxn id="28" idx="3"/>
          </p:cNvCxnSpPr>
          <p:nvPr/>
        </p:nvCxnSpPr>
        <p:spPr>
          <a:xfrm flipH="1" flipV="1">
            <a:off x="101956" y="1603407"/>
            <a:ext cx="49855" cy="84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3F419C3-21FE-F097-D3F3-D91512B247DA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04211" y="2604667"/>
            <a:ext cx="839435" cy="81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649DD40-1621-FD4D-0ADA-5D032F9896B9}"/>
              </a:ext>
            </a:extLst>
          </p:cNvPr>
          <p:cNvCxnSpPr>
            <a:cxnSpLocks/>
            <a:stCxn id="28" idx="5"/>
            <a:endCxn id="32" idx="1"/>
          </p:cNvCxnSpPr>
          <p:nvPr/>
        </p:nvCxnSpPr>
        <p:spPr>
          <a:xfrm>
            <a:off x="317482" y="1603407"/>
            <a:ext cx="870801" cy="97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329275-383E-B84A-1C61-6753A0F2562C}"/>
              </a:ext>
            </a:extLst>
          </p:cNvPr>
          <p:cNvCxnSpPr>
            <a:cxnSpLocks/>
            <a:stCxn id="27" idx="4"/>
            <a:endCxn id="32" idx="0"/>
          </p:cNvCxnSpPr>
          <p:nvPr/>
        </p:nvCxnSpPr>
        <p:spPr>
          <a:xfrm>
            <a:off x="1035883" y="1648044"/>
            <a:ext cx="260163" cy="885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B387D8-9C34-55E4-9F75-DE812C6A6642}"/>
              </a:ext>
            </a:extLst>
          </p:cNvPr>
          <p:cNvCxnSpPr>
            <a:cxnSpLocks/>
            <a:stCxn id="27" idx="3"/>
            <a:endCxn id="34" idx="7"/>
          </p:cNvCxnSpPr>
          <p:nvPr/>
        </p:nvCxnSpPr>
        <p:spPr>
          <a:xfrm flipH="1">
            <a:off x="259574" y="1603407"/>
            <a:ext cx="668546" cy="893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6AA2824-D3E7-8D5D-5DDC-BBC605775F4C}"/>
              </a:ext>
            </a:extLst>
          </p:cNvPr>
          <p:cNvCxnSpPr>
            <a:cxnSpLocks/>
            <a:stCxn id="29" idx="3"/>
            <a:endCxn id="32" idx="6"/>
          </p:cNvCxnSpPr>
          <p:nvPr/>
        </p:nvCxnSpPr>
        <p:spPr>
          <a:xfrm flipH="1">
            <a:off x="1448446" y="1458398"/>
            <a:ext cx="644097" cy="1228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2774B3B-B550-71FD-7D04-7ABB622CE35D}"/>
              </a:ext>
            </a:extLst>
          </p:cNvPr>
          <p:cNvCxnSpPr>
            <a:cxnSpLocks/>
            <a:stCxn id="27" idx="5"/>
            <a:endCxn id="35" idx="2"/>
          </p:cNvCxnSpPr>
          <p:nvPr/>
        </p:nvCxnSpPr>
        <p:spPr>
          <a:xfrm>
            <a:off x="1143646" y="1603407"/>
            <a:ext cx="1188238" cy="772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7677B8-6451-1C83-22C4-38127F2FBEA7}"/>
              </a:ext>
            </a:extLst>
          </p:cNvPr>
          <p:cNvSpPr txBox="1"/>
          <p:nvPr/>
        </p:nvSpPr>
        <p:spPr>
          <a:xfrm>
            <a:off x="2806700" y="575625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VRCHOL 4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GB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cerve</a:t>
            </a:r>
            <a:r>
              <a:rPr lang="cs-CZ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ný</a:t>
            </a:r>
            <a:r>
              <a:rPr lang="cs-CZ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result[3]=0</a:t>
            </a:r>
            <a:endParaRPr lang="en-GB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8DBBA-15B3-C020-2A2F-F9B946D78AD2}"/>
              </a:ext>
            </a:extLst>
          </p:cNvPr>
          <p:cNvSpPr txBox="1"/>
          <p:nvPr/>
        </p:nvSpPr>
        <p:spPr>
          <a:xfrm>
            <a:off x="2797621" y="868533"/>
            <a:ext cx="2829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latin typeface="Arial" panose="020B0604020202020204" pitchFamily="34" charset="0"/>
                <a:cs typeface="Arial" panose="020B0604020202020204" pitchFamily="34" charset="0"/>
              </a:rPr>
              <a:t>VRCHOL 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4422A-DF48-98B6-1D2D-28D67C57F7FB}"/>
              </a:ext>
            </a:extLst>
          </p:cNvPr>
          <p:cNvSpPr txBox="1"/>
          <p:nvPr/>
        </p:nvSpPr>
        <p:spPr>
          <a:xfrm>
            <a:off x="2806700" y="1116646"/>
            <a:ext cx="2829170" cy="9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Před</a:t>
            </a:r>
            <a:r>
              <a:rPr lang="en-GB" sz="11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result          = [-1  -1  -1  </a:t>
            </a:r>
            <a:r>
              <a:rPr lang="en-GB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-1  -1  -1  -1  -1]</a:t>
            </a: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v5.adjacent= [      2        4             7    8   9]</a:t>
            </a: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available    = [F  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F]</a:t>
            </a:r>
          </a:p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  mark          =  0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5DBE7E-69F8-651C-ED26-221113C33047}"/>
              </a:ext>
            </a:extLst>
          </p:cNvPr>
          <p:cNvGrpSpPr/>
          <p:nvPr/>
        </p:nvGrpSpPr>
        <p:grpSpPr>
          <a:xfrm>
            <a:off x="2795203" y="2028204"/>
            <a:ext cx="2829170" cy="931024"/>
            <a:chOff x="2799924" y="1871400"/>
            <a:chExt cx="2829170" cy="93102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B31B71-640C-B5FB-23BF-E957083BB1B3}"/>
                </a:ext>
              </a:extLst>
            </p:cNvPr>
            <p:cNvSpPr txBox="1"/>
            <p:nvPr/>
          </p:nvSpPr>
          <p:spPr>
            <a:xfrm>
              <a:off x="2799924" y="1871400"/>
              <a:ext cx="2829170" cy="93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Zat</a:t>
              </a:r>
              <a:r>
                <a:rPr lang="cs-CZ" sz="11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ím</a:t>
              </a:r>
              <a:r>
                <a:rPr lang="en-GB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</a:p>
            <a:p>
              <a:r>
                <a:rPr lang="en-GB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available[result]</a:t>
              </a:r>
            </a:p>
            <a:p>
              <a:r>
                <a:rPr lang="cs-CZ" sz="105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available    = [</a:t>
              </a:r>
              <a:r>
                <a:rPr lang="cs-CZ" sz="11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GB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F   </a:t>
              </a:r>
              <a:r>
                <a:rPr lang="en-GB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  F]</a:t>
              </a:r>
            </a:p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   mark          = </a:t>
              </a:r>
              <a:r>
                <a:rPr lang="cs-CZ" sz="105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r>
                <a:rPr lang="cs-CZ" sz="105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result         =  [-1  -1  -1  </a:t>
              </a:r>
              <a:r>
                <a:rPr lang="en-GB" sz="105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  </a:t>
              </a:r>
              <a:r>
                <a:rPr lang="en-GB" sz="105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GB" sz="105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-1  -1  -1  -1]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E82F39F-3CE8-BC93-F239-F1DAC3AA8F97}"/>
                </a:ext>
              </a:extLst>
            </p:cNvPr>
            <p:cNvCxnSpPr/>
            <p:nvPr/>
          </p:nvCxnSpPr>
          <p:spPr>
            <a:xfrm flipH="1">
              <a:off x="3886860" y="2376210"/>
              <a:ext cx="139040" cy="116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C2A25D6-0FD1-7BEF-B415-96A19B4F26C7}"/>
                </a:ext>
              </a:extLst>
            </p:cNvPr>
            <p:cNvCxnSpPr>
              <a:cxnSpLocks/>
            </p:cNvCxnSpPr>
            <p:nvPr/>
          </p:nvCxnSpPr>
          <p:spPr>
            <a:xfrm>
              <a:off x="3886860" y="2528610"/>
              <a:ext cx="677161" cy="46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bject 25">
            <a:extLst>
              <a:ext uri="{FF2B5EF4-FFF2-40B4-BE49-F238E27FC236}">
                <a16:creationId xmlns:a16="http://schemas.microsoft.com/office/drawing/2014/main" id="{53E150C5-4141-814B-E967-A9203C95043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26291" y="3465955"/>
            <a:ext cx="22606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7777ADD2-29F3-470B-8BB8-074AB30FD397}" type="slidenum">
              <a:rPr lang="cs-CZ" spc="-5" smtClean="0"/>
              <a:t>9</a:t>
            </a:fld>
            <a:r>
              <a:rPr lang="cs-CZ" spc="-5" dirty="0"/>
              <a:t>/</a:t>
            </a:r>
            <a:r>
              <a:rPr spc="-75" dirty="0"/>
              <a:t> </a:t>
            </a:r>
            <a:r>
              <a:rPr lang="cs-CZ" spc="-5" dirty="0"/>
              <a:t>12</a:t>
            </a:r>
            <a:endParaRPr spc="-5" dirty="0"/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358C2D8B-2F3F-8681-B176-C7639E6F42C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025800" y="3465955"/>
            <a:ext cx="1381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cs-CZ" spc="-5" dirty="0"/>
              <a:t>Barvení grafů a plánování časové tabule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B20E00-40AC-D1CE-A0BF-9394063C09D1}"/>
              </a:ext>
            </a:extLst>
          </p:cNvPr>
          <p:cNvSpPr txBox="1"/>
          <p:nvPr/>
        </p:nvSpPr>
        <p:spPr>
          <a:xfrm>
            <a:off x="2795203" y="2996183"/>
            <a:ext cx="2829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latin typeface="Arial" panose="020B0604020202020204" pitchFamily="34" charset="0"/>
                <a:cs typeface="Arial" panose="020B0604020202020204" pitchFamily="34" charset="0"/>
              </a:rPr>
              <a:t>VRCHOL 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je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podobn</a:t>
            </a:r>
            <a:r>
              <a:rPr lang="cs-CZ" sz="1200" dirty="0">
                <a:latin typeface="Arial" panose="020B0604020202020204" pitchFamily="34" charset="0"/>
                <a:cs typeface="Arial" panose="020B0604020202020204" pitchFamily="34" charset="0"/>
              </a:rPr>
              <a:t>ý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00937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9" grpId="0"/>
      <p:bldP spid="10" grpId="0"/>
      <p:bldP spid="11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1159</Words>
  <Application>Microsoft Office PowerPoint</Application>
  <PresentationFormat>Custom</PresentationFormat>
  <Paragraphs>223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 Math</vt:lpstr>
      <vt:lpstr>LM Sans 12</vt:lpstr>
      <vt:lpstr>LM Sans 17</vt:lpstr>
      <vt:lpstr>LM Sans 8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V reálném životě se plánování událostí běžně setkáváme: </vt:lpstr>
      <vt:lpstr>PowerPoint Presentation</vt:lpstr>
      <vt:lpstr>Greedy algoritmus: </vt:lpstr>
      <vt:lpstr>PowerPoint Presentation</vt:lpstr>
      <vt:lpstr>Vizualizace grafem</vt:lpstr>
      <vt:lpstr>Vizualizace grafem</vt:lpstr>
      <vt:lpstr>Vizualizace grafem</vt:lpstr>
      <vt:lpstr>Vizualizace grafem</vt:lpstr>
      <vt:lpstr>Vizualizace grafem</vt:lpstr>
      <vt:lpstr>Výsledky</vt:lpstr>
      <vt:lpstr>Závěr</vt:lpstr>
      <vt:lpstr>Děkujeme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Semestral Project</dc:subject>
  <dc:creator>246484@vut.cz</dc:creator>
  <cp:keywords>Keywords in English</cp:keywords>
  <cp:lastModifiedBy>Nguyen Van Phi (246484)</cp:lastModifiedBy>
  <cp:revision>13</cp:revision>
  <dcterms:created xsi:type="dcterms:W3CDTF">2022-12-04T22:46:26Z</dcterms:created>
  <dcterms:modified xsi:type="dcterms:W3CDTF">2022-12-06T16:41:21Z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2022-12-04T00:00:00Z</vt:filetime>
  </property>
</Properties>
</file>