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74" r:id="rId4"/>
    <p:sldId id="275" r:id="rId5"/>
    <p:sldId id="276" r:id="rId6"/>
    <p:sldId id="277" r:id="rId7"/>
    <p:sldId id="258" r:id="rId8"/>
    <p:sldId id="259" r:id="rId9"/>
    <p:sldId id="260" r:id="rId10"/>
    <p:sldId id="262" r:id="rId11"/>
    <p:sldId id="273" r:id="rId12"/>
    <p:sldId id="266" r:id="rId13"/>
    <p:sldId id="265" r:id="rId14"/>
    <p:sldId id="269" r:id="rId15"/>
    <p:sldId id="268" r:id="rId16"/>
    <p:sldId id="270" r:id="rId17"/>
    <p:sldId id="271" r:id="rId18"/>
  </p:sldIdLst>
  <p:sldSz cx="10790238" cy="6858000"/>
  <p:notesSz cx="6858000" cy="9144000"/>
  <p:defaultTextStyle>
    <a:defPPr>
      <a:defRPr lang="en-US"/>
    </a:defPPr>
    <a:lvl1pPr marL="0" algn="l" defTabSz="982340" rtl="0" eaLnBrk="1" latinLnBrk="0" hangingPunct="1">
      <a:defRPr sz="1900" kern="1200">
        <a:solidFill>
          <a:schemeClr val="tx1"/>
        </a:solidFill>
        <a:latin typeface="+mn-lt"/>
        <a:ea typeface="+mn-ea"/>
        <a:cs typeface="+mn-cs"/>
      </a:defRPr>
    </a:lvl1pPr>
    <a:lvl2pPr marL="491170" algn="l" defTabSz="982340" rtl="0" eaLnBrk="1" latinLnBrk="0" hangingPunct="1">
      <a:defRPr sz="1900" kern="1200">
        <a:solidFill>
          <a:schemeClr val="tx1"/>
        </a:solidFill>
        <a:latin typeface="+mn-lt"/>
        <a:ea typeface="+mn-ea"/>
        <a:cs typeface="+mn-cs"/>
      </a:defRPr>
    </a:lvl2pPr>
    <a:lvl3pPr marL="982340" algn="l" defTabSz="982340" rtl="0" eaLnBrk="1" latinLnBrk="0" hangingPunct="1">
      <a:defRPr sz="1900" kern="1200">
        <a:solidFill>
          <a:schemeClr val="tx1"/>
        </a:solidFill>
        <a:latin typeface="+mn-lt"/>
        <a:ea typeface="+mn-ea"/>
        <a:cs typeface="+mn-cs"/>
      </a:defRPr>
    </a:lvl3pPr>
    <a:lvl4pPr marL="1473510" algn="l" defTabSz="982340" rtl="0" eaLnBrk="1" latinLnBrk="0" hangingPunct="1">
      <a:defRPr sz="1900" kern="1200">
        <a:solidFill>
          <a:schemeClr val="tx1"/>
        </a:solidFill>
        <a:latin typeface="+mn-lt"/>
        <a:ea typeface="+mn-ea"/>
        <a:cs typeface="+mn-cs"/>
      </a:defRPr>
    </a:lvl4pPr>
    <a:lvl5pPr marL="1964680" algn="l" defTabSz="982340" rtl="0" eaLnBrk="1" latinLnBrk="0" hangingPunct="1">
      <a:defRPr sz="1900" kern="1200">
        <a:solidFill>
          <a:schemeClr val="tx1"/>
        </a:solidFill>
        <a:latin typeface="+mn-lt"/>
        <a:ea typeface="+mn-ea"/>
        <a:cs typeface="+mn-cs"/>
      </a:defRPr>
    </a:lvl5pPr>
    <a:lvl6pPr marL="2455850" algn="l" defTabSz="982340" rtl="0" eaLnBrk="1" latinLnBrk="0" hangingPunct="1">
      <a:defRPr sz="1900" kern="1200">
        <a:solidFill>
          <a:schemeClr val="tx1"/>
        </a:solidFill>
        <a:latin typeface="+mn-lt"/>
        <a:ea typeface="+mn-ea"/>
        <a:cs typeface="+mn-cs"/>
      </a:defRPr>
    </a:lvl6pPr>
    <a:lvl7pPr marL="2947020" algn="l" defTabSz="982340" rtl="0" eaLnBrk="1" latinLnBrk="0" hangingPunct="1">
      <a:defRPr sz="1900" kern="1200">
        <a:solidFill>
          <a:schemeClr val="tx1"/>
        </a:solidFill>
        <a:latin typeface="+mn-lt"/>
        <a:ea typeface="+mn-ea"/>
        <a:cs typeface="+mn-cs"/>
      </a:defRPr>
    </a:lvl7pPr>
    <a:lvl8pPr marL="3438190" algn="l" defTabSz="982340" rtl="0" eaLnBrk="1" latinLnBrk="0" hangingPunct="1">
      <a:defRPr sz="1900" kern="1200">
        <a:solidFill>
          <a:schemeClr val="tx1"/>
        </a:solidFill>
        <a:latin typeface="+mn-lt"/>
        <a:ea typeface="+mn-ea"/>
        <a:cs typeface="+mn-cs"/>
      </a:defRPr>
    </a:lvl8pPr>
    <a:lvl9pPr marL="3929360" algn="l" defTabSz="98234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00"/>
    <a:srgbClr val="F20E2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0469" autoAdjust="0"/>
  </p:normalViewPr>
  <p:slideViewPr>
    <p:cSldViewPr>
      <p:cViewPr varScale="1">
        <p:scale>
          <a:sx n="73" d="100"/>
          <a:sy n="73" d="100"/>
        </p:scale>
        <p:origin x="-918" y="-102"/>
      </p:cViewPr>
      <p:guideLst>
        <p:guide orient="horz" pos="2160"/>
        <p:guide pos="339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82E82-4FA1-4C60-A47F-46F53A47D29A}" type="datetimeFigureOut">
              <a:rPr lang="en-IN" smtClean="0"/>
              <a:pPr/>
              <a:t>04-07-2021</a:t>
            </a:fld>
            <a:endParaRPr lang="en-IN"/>
          </a:p>
        </p:txBody>
      </p:sp>
      <p:sp>
        <p:nvSpPr>
          <p:cNvPr id="4" name="Slide Image Placeholder 3"/>
          <p:cNvSpPr>
            <a:spLocks noGrp="1" noRot="1" noChangeAspect="1"/>
          </p:cNvSpPr>
          <p:nvPr>
            <p:ph type="sldImg" idx="2"/>
          </p:nvPr>
        </p:nvSpPr>
        <p:spPr>
          <a:xfrm>
            <a:off x="1001713" y="1143000"/>
            <a:ext cx="48545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D822F-9A8B-43BF-A021-84A44C4C7577}" type="slidenum">
              <a:rPr lang="en-IN" smtClean="0"/>
              <a:pPr/>
              <a:t>‹#›</a:t>
            </a:fld>
            <a:endParaRPr lang="en-IN"/>
          </a:p>
        </p:txBody>
      </p:sp>
    </p:spTree>
    <p:extLst>
      <p:ext uri="{BB962C8B-B14F-4D97-AF65-F5344CB8AC3E}">
        <p14:creationId xmlns:p14="http://schemas.microsoft.com/office/powerpoint/2010/main" xmlns="" val="3892798099"/>
      </p:ext>
    </p:extLst>
  </p:cSld>
  <p:clrMap bg1="lt1" tx1="dk1" bg2="lt2" tx2="dk2" accent1="accent1" accent2="accent2" accent3="accent3" accent4="accent4" accent5="accent5" accent6="accent6" hlink="hlink" folHlink="folHlink"/>
  <p:notesStyle>
    <a:lvl1pPr marL="0" algn="l" defTabSz="982340" rtl="0" eaLnBrk="1" latinLnBrk="0" hangingPunct="1">
      <a:defRPr sz="1300" kern="1200">
        <a:solidFill>
          <a:schemeClr val="tx1"/>
        </a:solidFill>
        <a:latin typeface="+mn-lt"/>
        <a:ea typeface="+mn-ea"/>
        <a:cs typeface="+mn-cs"/>
      </a:defRPr>
    </a:lvl1pPr>
    <a:lvl2pPr marL="491170" algn="l" defTabSz="982340" rtl="0" eaLnBrk="1" latinLnBrk="0" hangingPunct="1">
      <a:defRPr sz="1300" kern="1200">
        <a:solidFill>
          <a:schemeClr val="tx1"/>
        </a:solidFill>
        <a:latin typeface="+mn-lt"/>
        <a:ea typeface="+mn-ea"/>
        <a:cs typeface="+mn-cs"/>
      </a:defRPr>
    </a:lvl2pPr>
    <a:lvl3pPr marL="982340" algn="l" defTabSz="982340" rtl="0" eaLnBrk="1" latinLnBrk="0" hangingPunct="1">
      <a:defRPr sz="1300" kern="1200">
        <a:solidFill>
          <a:schemeClr val="tx1"/>
        </a:solidFill>
        <a:latin typeface="+mn-lt"/>
        <a:ea typeface="+mn-ea"/>
        <a:cs typeface="+mn-cs"/>
      </a:defRPr>
    </a:lvl3pPr>
    <a:lvl4pPr marL="1473510" algn="l" defTabSz="982340" rtl="0" eaLnBrk="1" latinLnBrk="0" hangingPunct="1">
      <a:defRPr sz="1300" kern="1200">
        <a:solidFill>
          <a:schemeClr val="tx1"/>
        </a:solidFill>
        <a:latin typeface="+mn-lt"/>
        <a:ea typeface="+mn-ea"/>
        <a:cs typeface="+mn-cs"/>
      </a:defRPr>
    </a:lvl4pPr>
    <a:lvl5pPr marL="1964680" algn="l" defTabSz="982340" rtl="0" eaLnBrk="1" latinLnBrk="0" hangingPunct="1">
      <a:defRPr sz="1300" kern="1200">
        <a:solidFill>
          <a:schemeClr val="tx1"/>
        </a:solidFill>
        <a:latin typeface="+mn-lt"/>
        <a:ea typeface="+mn-ea"/>
        <a:cs typeface="+mn-cs"/>
      </a:defRPr>
    </a:lvl5pPr>
    <a:lvl6pPr marL="2455850" algn="l" defTabSz="982340" rtl="0" eaLnBrk="1" latinLnBrk="0" hangingPunct="1">
      <a:defRPr sz="1300" kern="1200">
        <a:solidFill>
          <a:schemeClr val="tx1"/>
        </a:solidFill>
        <a:latin typeface="+mn-lt"/>
        <a:ea typeface="+mn-ea"/>
        <a:cs typeface="+mn-cs"/>
      </a:defRPr>
    </a:lvl6pPr>
    <a:lvl7pPr marL="2947020" algn="l" defTabSz="982340" rtl="0" eaLnBrk="1" latinLnBrk="0" hangingPunct="1">
      <a:defRPr sz="1300" kern="1200">
        <a:solidFill>
          <a:schemeClr val="tx1"/>
        </a:solidFill>
        <a:latin typeface="+mn-lt"/>
        <a:ea typeface="+mn-ea"/>
        <a:cs typeface="+mn-cs"/>
      </a:defRPr>
    </a:lvl7pPr>
    <a:lvl8pPr marL="3438190" algn="l" defTabSz="982340" rtl="0" eaLnBrk="1" latinLnBrk="0" hangingPunct="1">
      <a:defRPr sz="1300" kern="1200">
        <a:solidFill>
          <a:schemeClr val="tx1"/>
        </a:solidFill>
        <a:latin typeface="+mn-lt"/>
        <a:ea typeface="+mn-ea"/>
        <a:cs typeface="+mn-cs"/>
      </a:defRPr>
    </a:lvl8pPr>
    <a:lvl9pPr marL="3929360" algn="l" defTabSz="98234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1143000"/>
            <a:ext cx="485457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0D822F-9A8B-43BF-A021-84A44C4C7577}" type="slidenum">
              <a:rPr lang="en-IN" smtClean="0"/>
              <a:pPr/>
              <a:t>9</a:t>
            </a:fld>
            <a:endParaRPr lang="en-IN"/>
          </a:p>
        </p:txBody>
      </p:sp>
    </p:spTree>
    <p:extLst>
      <p:ext uri="{BB962C8B-B14F-4D97-AF65-F5344CB8AC3E}">
        <p14:creationId xmlns:p14="http://schemas.microsoft.com/office/powerpoint/2010/main" xmlns="" val="1501386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1143000"/>
            <a:ext cx="485457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0D822F-9A8B-43BF-A021-84A44C4C7577}" type="slidenum">
              <a:rPr lang="en-IN" smtClean="0"/>
              <a:pPr/>
              <a:t>12</a:t>
            </a:fld>
            <a:endParaRPr lang="en-IN"/>
          </a:p>
        </p:txBody>
      </p:sp>
    </p:spTree>
    <p:extLst>
      <p:ext uri="{BB962C8B-B14F-4D97-AF65-F5344CB8AC3E}">
        <p14:creationId xmlns:p14="http://schemas.microsoft.com/office/powerpoint/2010/main" xmlns="" val="348508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1143000"/>
            <a:ext cx="485457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0D822F-9A8B-43BF-A021-84A44C4C7577}" type="slidenum">
              <a:rPr lang="en-IN" smtClean="0"/>
              <a:pPr/>
              <a:t>14</a:t>
            </a:fld>
            <a:endParaRPr lang="en-IN"/>
          </a:p>
        </p:txBody>
      </p:sp>
    </p:spTree>
    <p:extLst>
      <p:ext uri="{BB962C8B-B14F-4D97-AF65-F5344CB8AC3E}">
        <p14:creationId xmlns:p14="http://schemas.microsoft.com/office/powerpoint/2010/main" xmlns="" val="1302884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1143000"/>
            <a:ext cx="485457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0D822F-9A8B-43BF-A021-84A44C4C7577}" type="slidenum">
              <a:rPr lang="en-IN" smtClean="0"/>
              <a:pPr/>
              <a:t>16</a:t>
            </a:fld>
            <a:endParaRPr lang="en-IN"/>
          </a:p>
        </p:txBody>
      </p:sp>
    </p:spTree>
    <p:extLst>
      <p:ext uri="{BB962C8B-B14F-4D97-AF65-F5344CB8AC3E}">
        <p14:creationId xmlns:p14="http://schemas.microsoft.com/office/powerpoint/2010/main" xmlns="" val="2182785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1143000"/>
            <a:ext cx="485457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0D822F-9A8B-43BF-A021-84A44C4C7577}" type="slidenum">
              <a:rPr lang="en-IN" smtClean="0"/>
              <a:pPr/>
              <a:t>17</a:t>
            </a:fld>
            <a:endParaRPr lang="en-IN"/>
          </a:p>
        </p:txBody>
      </p:sp>
    </p:spTree>
    <p:extLst>
      <p:ext uri="{BB962C8B-B14F-4D97-AF65-F5344CB8AC3E}">
        <p14:creationId xmlns:p14="http://schemas.microsoft.com/office/powerpoint/2010/main" xmlns="" val="460449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0798603"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8234" tIns="49117" rIns="98234" bIns="49117" anchor="ctr"/>
          <a:lstStyle/>
          <a:p>
            <a:pPr algn="ctr" eaLnBrk="1" latinLnBrk="0" hangingPunct="1"/>
            <a:endParaRPr kumimoji="0" lang="en-US"/>
          </a:p>
        </p:txBody>
      </p:sp>
      <p:sp>
        <p:nvSpPr>
          <p:cNvPr id="9" name="Title 8"/>
          <p:cNvSpPr>
            <a:spLocks noGrp="1"/>
          </p:cNvSpPr>
          <p:nvPr>
            <p:ph type="ctrTitle"/>
          </p:nvPr>
        </p:nvSpPr>
        <p:spPr>
          <a:xfrm>
            <a:off x="809268" y="1752602"/>
            <a:ext cx="9171702" cy="1829761"/>
          </a:xfrm>
        </p:spPr>
        <p:txBody>
          <a:bodyPr vert="horz" anchor="b">
            <a:normAutofit/>
            <a:scene3d>
              <a:camera prst="orthographicFront"/>
              <a:lightRig rig="soft" dir="t"/>
            </a:scene3d>
            <a:sp3d prstMaterial="softEdge">
              <a:bevelT w="25400" h="25400"/>
            </a:sp3d>
          </a:bodyPr>
          <a:lstStyle>
            <a:lvl1pPr algn="r">
              <a:defRPr sz="52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809268" y="3611607"/>
            <a:ext cx="9171702" cy="1199704"/>
          </a:xfrm>
        </p:spPr>
        <p:txBody>
          <a:bodyPr lIns="49117" rIns="49117"/>
          <a:lstStyle>
            <a:lvl1pPr marL="0" marR="68764" indent="0" algn="r">
              <a:buNone/>
              <a:defRPr>
                <a:solidFill>
                  <a:schemeClr val="tx2"/>
                </a:solidFill>
              </a:defRPr>
            </a:lvl1pPr>
            <a:lvl2pPr marL="491170" indent="0" algn="ctr">
              <a:buNone/>
            </a:lvl2pPr>
            <a:lvl3pPr marL="982340" indent="0" algn="ctr">
              <a:buNone/>
            </a:lvl3pPr>
            <a:lvl4pPr marL="1473510" indent="0" algn="ctr">
              <a:buNone/>
            </a:lvl4pPr>
            <a:lvl5pPr marL="1964680" indent="0" algn="ctr">
              <a:buNone/>
            </a:lvl5pPr>
            <a:lvl6pPr marL="2455850" indent="0" algn="ctr">
              <a:buNone/>
            </a:lvl6pPr>
            <a:lvl7pPr marL="2947020" indent="0" algn="ctr">
              <a:buNone/>
            </a:lvl7pPr>
            <a:lvl8pPr marL="3438190" indent="0" algn="ctr">
              <a:buNone/>
            </a:lvl8pPr>
            <a:lvl9pPr marL="3929360" indent="0" algn="ctr">
              <a:buNone/>
            </a:lvl9pPr>
            <a:extLst/>
          </a:lstStyle>
          <a:p>
            <a:r>
              <a:rPr kumimoji="0" lang="en-US"/>
              <a:t>Click to edit Master subtitle style</a:t>
            </a:r>
          </a:p>
        </p:txBody>
      </p:sp>
      <p:grpSp>
        <p:nvGrpSpPr>
          <p:cNvPr id="2" name="Group 1"/>
          <p:cNvGrpSpPr/>
          <p:nvPr/>
        </p:nvGrpSpPr>
        <p:grpSpPr>
          <a:xfrm>
            <a:off x="-4442" y="4953000"/>
            <a:ext cx="10794681"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17B1B71-7A4F-44D0-997C-CE838E02CDB6}" type="datetimeFigureOut">
              <a:rPr lang="en-US" smtClean="0"/>
              <a:pPr/>
              <a:t>7/4/2021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B667BEF-8AFF-4429-B282-1506A0F424D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539512" y="1481330"/>
            <a:ext cx="9711214"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7B1B71-7A4F-44D0-997C-CE838E02CDB6}" type="datetimeFigureOut">
              <a:rPr lang="en-US" smtClean="0"/>
              <a:pPr/>
              <a:t>7/4/2021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667BEF-8AFF-4429-B282-1506A0F424D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76174" y="274642"/>
            <a:ext cx="2097477"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9512" y="274641"/>
            <a:ext cx="7463248"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7B1B71-7A4F-44D0-997C-CE838E02CDB6}" type="datetimeFigureOut">
              <a:rPr lang="en-US" smtClean="0"/>
              <a:pPr/>
              <a:t>7/4/2021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667BEF-8AFF-4429-B282-1506A0F424D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7B1B71-7A4F-44D0-997C-CE838E02CDB6}" type="datetimeFigureOut">
              <a:rPr lang="en-US" smtClean="0"/>
              <a:pPr/>
              <a:t>7/4/2021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667BEF-8AFF-4429-B282-1506A0F424D3}"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52430" y="1059714"/>
            <a:ext cx="9171702" cy="1828800"/>
          </a:xfrm>
        </p:spPr>
        <p:txBody>
          <a:bodyPr vert="horz" anchor="b">
            <a:normAutofit/>
            <a:scene3d>
              <a:camera prst="orthographicFront"/>
              <a:lightRig rig="soft" dir="t"/>
            </a:scene3d>
            <a:sp3d prstMaterial="softEdge">
              <a:bevelT w="25400" h="25400"/>
            </a:sp3d>
          </a:bodyPr>
          <a:lstStyle>
            <a:lvl1pPr algn="r">
              <a:buNone/>
              <a:defRPr sz="52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4628938" y="2931712"/>
            <a:ext cx="5395119" cy="1454888"/>
          </a:xfrm>
        </p:spPr>
        <p:txBody>
          <a:bodyPr lIns="98234" rIns="98234" anchor="t"/>
          <a:lstStyle>
            <a:lvl1pPr marL="0" indent="0" algn="l">
              <a:buNone/>
              <a:defRPr sz="2500">
                <a:solidFill>
                  <a:schemeClr val="tx1"/>
                </a:solidFill>
              </a:defRPr>
            </a:lvl1pPr>
            <a:lvl2pPr>
              <a:buNone/>
              <a:defRPr sz="1900">
                <a:solidFill>
                  <a:schemeClr val="tx1">
                    <a:tint val="75000"/>
                  </a:schemeClr>
                </a:solidFill>
              </a:defRPr>
            </a:lvl2pPr>
            <a:lvl3pPr>
              <a:buNone/>
              <a:defRPr sz="17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17B1B71-7A4F-44D0-997C-CE838E02CDB6}" type="datetimeFigureOut">
              <a:rPr lang="en-US" smtClean="0"/>
              <a:pPr/>
              <a:t>7/4/2021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667BEF-8AFF-4429-B282-1506A0F424D3}" type="slidenum">
              <a:rPr lang="en-IN" smtClean="0"/>
              <a:pPr/>
              <a:t>‹#›</a:t>
            </a:fld>
            <a:endParaRPr lang="en-IN"/>
          </a:p>
        </p:txBody>
      </p:sp>
      <p:sp>
        <p:nvSpPr>
          <p:cNvPr id="7" name="Chevron 6"/>
          <p:cNvSpPr/>
          <p:nvPr/>
        </p:nvSpPr>
        <p:spPr>
          <a:xfrm>
            <a:off x="4291409" y="3005473"/>
            <a:ext cx="215805"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8234" tIns="49117" rIns="98234" bIns="49117" anchor="ctr"/>
          <a:lstStyle/>
          <a:p>
            <a:pPr algn="l" eaLnBrk="1" latinLnBrk="0" hangingPunct="1"/>
            <a:endParaRPr kumimoji="0" lang="en-US"/>
          </a:p>
        </p:txBody>
      </p:sp>
      <p:sp>
        <p:nvSpPr>
          <p:cNvPr id="8" name="Chevron 7"/>
          <p:cNvSpPr/>
          <p:nvPr/>
        </p:nvSpPr>
        <p:spPr>
          <a:xfrm>
            <a:off x="4071431" y="3005473"/>
            <a:ext cx="215805"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8234" tIns="49117" rIns="98234" bIns="49117"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9512" y="1481330"/>
            <a:ext cx="4765688" cy="4525963"/>
          </a:xfrm>
        </p:spPr>
        <p:txBody>
          <a:bodyPr/>
          <a:lstStyle>
            <a:lvl1pPr>
              <a:defRPr sz="3000"/>
            </a:lvl1pPr>
            <a:lvl2pPr>
              <a:defRPr sz="2600"/>
            </a:lvl2pPr>
            <a:lvl3pPr>
              <a:defRPr sz="2100"/>
            </a:lvl3pPr>
            <a:lvl4pPr>
              <a:defRPr sz="1900"/>
            </a:lvl4pPr>
            <a:lvl5pPr>
              <a:defRPr sz="19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485038" y="1481330"/>
            <a:ext cx="4765688" cy="4525963"/>
          </a:xfrm>
        </p:spPr>
        <p:txBody>
          <a:bodyPr/>
          <a:lstStyle>
            <a:lvl1pPr>
              <a:defRPr sz="3000"/>
            </a:lvl1pPr>
            <a:lvl2pPr>
              <a:defRPr sz="2600"/>
            </a:lvl2pPr>
            <a:lvl3pPr>
              <a:defRPr sz="2100"/>
            </a:lvl3pPr>
            <a:lvl4pPr>
              <a:defRPr sz="1900"/>
            </a:lvl4pPr>
            <a:lvl5pPr>
              <a:defRPr sz="19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7B1B71-7A4F-44D0-997C-CE838E02CDB6}" type="datetimeFigureOut">
              <a:rPr lang="en-US" smtClean="0"/>
              <a:pPr/>
              <a:t>7/4/2021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667BEF-8AFF-4429-B282-1506A0F424D3}"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9512" y="273052"/>
            <a:ext cx="9711214"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539513" y="5410201"/>
            <a:ext cx="4767562" cy="762000"/>
          </a:xfrm>
          <a:solidFill>
            <a:schemeClr val="accent1"/>
          </a:solidFill>
          <a:ln w="9652">
            <a:solidFill>
              <a:schemeClr val="accent1"/>
            </a:solidFill>
            <a:miter lim="800000"/>
          </a:ln>
        </p:spPr>
        <p:txBody>
          <a:bodyPr lIns="196468" anchor="ctr"/>
          <a:lstStyle>
            <a:lvl1pPr marL="0" indent="0">
              <a:buNone/>
              <a:defRPr sz="2600" b="0">
                <a:solidFill>
                  <a:schemeClr val="bg1"/>
                </a:solidFill>
              </a:defRPr>
            </a:lvl1pPr>
            <a:lvl2pPr>
              <a:buNone/>
              <a:defRPr sz="2100" b="1"/>
            </a:lvl2pPr>
            <a:lvl3pPr>
              <a:buNone/>
              <a:defRPr sz="1900" b="1"/>
            </a:lvl3pPr>
            <a:lvl4pPr>
              <a:buNone/>
              <a:defRPr sz="1700" b="1"/>
            </a:lvl4pPr>
            <a:lvl5pPr>
              <a:buNone/>
              <a:defRPr sz="17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481293" y="5410201"/>
            <a:ext cx="4769436" cy="762000"/>
          </a:xfrm>
          <a:solidFill>
            <a:schemeClr val="accent1"/>
          </a:solidFill>
          <a:ln w="9652">
            <a:solidFill>
              <a:schemeClr val="accent1"/>
            </a:solidFill>
            <a:miter lim="800000"/>
          </a:ln>
        </p:spPr>
        <p:txBody>
          <a:bodyPr lIns="196468" anchor="ctr"/>
          <a:lstStyle>
            <a:lvl1pPr marL="0" indent="0">
              <a:buNone/>
              <a:defRPr sz="2600" b="0">
                <a:solidFill>
                  <a:schemeClr val="bg1"/>
                </a:solidFill>
              </a:defRPr>
            </a:lvl1pPr>
            <a:lvl2pPr>
              <a:buNone/>
              <a:defRPr sz="2100" b="1"/>
            </a:lvl2pPr>
            <a:lvl3pPr>
              <a:buNone/>
              <a:defRPr sz="1900" b="1"/>
            </a:lvl3pPr>
            <a:lvl4pPr>
              <a:buNone/>
              <a:defRPr sz="1700" b="1"/>
            </a:lvl4pPr>
            <a:lvl5pPr>
              <a:buNone/>
              <a:defRPr sz="17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39513" y="1444294"/>
            <a:ext cx="4767562" cy="3941763"/>
          </a:xfrm>
          <a:ln>
            <a:noFill/>
            <a:prstDash val="sysDash"/>
            <a:miter lim="800000"/>
          </a:ln>
        </p:spPr>
        <p:txBody>
          <a:bodyPr/>
          <a:lstStyle>
            <a:lvl1pPr>
              <a:defRPr sz="2600"/>
            </a:lvl1pPr>
            <a:lvl2pPr>
              <a:defRPr sz="2100"/>
            </a:lvl2pPr>
            <a:lvl3pPr>
              <a:defRPr sz="1900"/>
            </a:lvl3pPr>
            <a:lvl4pPr>
              <a:defRPr sz="1700"/>
            </a:lvl4pPr>
            <a:lvl5pPr>
              <a:defRPr sz="17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481292" y="1444294"/>
            <a:ext cx="4769436" cy="3941763"/>
          </a:xfrm>
          <a:ln>
            <a:noFill/>
            <a:prstDash val="sysDash"/>
            <a:miter lim="800000"/>
          </a:ln>
        </p:spPr>
        <p:txBody>
          <a:bodyPr/>
          <a:lstStyle>
            <a:lvl1pPr>
              <a:spcBef>
                <a:spcPts val="0"/>
              </a:spcBef>
              <a:defRPr sz="2600"/>
            </a:lvl1pPr>
            <a:lvl2pPr>
              <a:defRPr sz="2100"/>
            </a:lvl2pPr>
            <a:lvl3pPr>
              <a:defRPr sz="1900"/>
            </a:lvl3pPr>
            <a:lvl4pPr>
              <a:defRPr sz="1700"/>
            </a:lvl4pPr>
            <a:lvl5pPr>
              <a:defRPr sz="17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17B1B71-7A4F-44D0-997C-CE838E02CDB6}" type="datetimeFigureOut">
              <a:rPr lang="en-US" smtClean="0"/>
              <a:pPr/>
              <a:t>7/4/2021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667BEF-8AFF-4429-B282-1506A0F424D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17B1B71-7A4F-44D0-997C-CE838E02CDB6}" type="datetimeFigureOut">
              <a:rPr lang="en-US" smtClean="0"/>
              <a:pPr/>
              <a:t>7/4/2021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667BEF-8AFF-4429-B282-1506A0F424D3}"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B1B71-7A4F-44D0-997C-CE838E02CDB6}" type="datetimeFigureOut">
              <a:rPr lang="en-US" smtClean="0"/>
              <a:pPr/>
              <a:t>7/4/2021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667BEF-8AFF-4429-B282-1506A0F424D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79025" y="4876801"/>
            <a:ext cx="8828756" cy="457200"/>
          </a:xfrm>
        </p:spPr>
        <p:txBody>
          <a:bodyPr vert="horz" anchor="t">
            <a:noAutofit/>
            <a:sp3d prstMaterial="softEdge">
              <a:bevelT w="0" h="0"/>
            </a:sp3d>
          </a:bodyPr>
          <a:lstStyle>
            <a:lvl1pPr algn="r">
              <a:buNone/>
              <a:defRPr sz="27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215282" y="5355102"/>
            <a:ext cx="4690157" cy="914400"/>
          </a:xfrm>
        </p:spPr>
        <p:txBody>
          <a:bodyPr/>
          <a:lstStyle>
            <a:lvl1pPr marL="0" indent="0" algn="r">
              <a:buNone/>
              <a:defRPr sz="1700"/>
            </a:lvl1pPr>
            <a:lvl2pPr>
              <a:buNone/>
              <a:defRPr sz="1300"/>
            </a:lvl2pPr>
            <a:lvl3pPr>
              <a:buNone/>
              <a:defRPr sz="1100"/>
            </a:lvl3pPr>
            <a:lvl4pPr>
              <a:buNone/>
              <a:defRPr sz="1000"/>
            </a:lvl4pPr>
            <a:lvl5pPr>
              <a:buNone/>
              <a:defRPr sz="10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079024" y="274320"/>
            <a:ext cx="8826415" cy="4572000"/>
          </a:xfrm>
        </p:spPr>
        <p:txBody>
          <a:bodyPr/>
          <a:lstStyle>
            <a:lvl1pPr>
              <a:defRPr sz="3400"/>
            </a:lvl1pPr>
            <a:lvl2pPr>
              <a:defRPr sz="3000"/>
            </a:lvl2pPr>
            <a:lvl3pPr>
              <a:defRPr sz="2600"/>
            </a:lvl3pPr>
            <a:lvl4pPr>
              <a:defRPr sz="2100"/>
            </a:lvl4pPr>
            <a:lvl5pPr>
              <a:defRPr sz="21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7938132" y="6407945"/>
            <a:ext cx="2265950" cy="365760"/>
          </a:xfrm>
        </p:spPr>
        <p:txBody>
          <a:bodyPr/>
          <a:lstStyle/>
          <a:p>
            <a:fld id="{D17B1B71-7A4F-44D0-997C-CE838E02CDB6}" type="datetimeFigureOut">
              <a:rPr lang="en-US" smtClean="0"/>
              <a:pPr/>
              <a:t>7/4/2021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667BEF-8AFF-4429-B282-1506A0F424D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46694" y="5443404"/>
            <a:ext cx="8452353" cy="648232"/>
          </a:xfrm>
          <a:noFill/>
        </p:spPr>
        <p:txBody>
          <a:bodyPr lIns="98234" tIns="0" rIns="98234" anchor="t"/>
          <a:lstStyle>
            <a:lvl1pPr marL="0" marR="19647" indent="0" algn="r">
              <a:buNone/>
              <a:defRPr sz="1500"/>
            </a:lvl1pPr>
            <a:lvl2pPr>
              <a:defRPr sz="1300"/>
            </a:lvl2pPr>
            <a:lvl3pPr>
              <a:defRPr sz="1100"/>
            </a:lvl3pPr>
            <a:lvl4pPr>
              <a:defRPr sz="1000"/>
            </a:lvl4pPr>
            <a:lvl5pPr>
              <a:defRPr sz="10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69756" y="189968"/>
            <a:ext cx="10250726"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4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17B1B71-7A4F-44D0-997C-CE838E02CDB6}" type="datetimeFigureOut">
              <a:rPr lang="en-US" smtClean="0"/>
              <a:pPr/>
              <a:t>7/4/2021</a:t>
            </a:fld>
            <a:endParaRPr lang="en-IN"/>
          </a:p>
        </p:txBody>
      </p:sp>
      <p:sp>
        <p:nvSpPr>
          <p:cNvPr id="6" name="Footer Placeholder 5"/>
          <p:cNvSpPr>
            <a:spLocks noGrp="1"/>
          </p:cNvSpPr>
          <p:nvPr>
            <p:ph type="ftr" sz="quarter" idx="11"/>
          </p:nvPr>
        </p:nvSpPr>
        <p:spPr>
          <a:xfrm>
            <a:off x="5168639" y="6407946"/>
            <a:ext cx="2773885"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B667BEF-8AFF-4429-B282-1506A0F424D3}" type="slidenum">
              <a:rPr lang="en-IN" smtClean="0"/>
              <a:pPr/>
              <a:t>‹#›</a:t>
            </a:fld>
            <a:endParaRPr lang="en-IN"/>
          </a:p>
        </p:txBody>
      </p:sp>
      <p:sp>
        <p:nvSpPr>
          <p:cNvPr id="2" name="Title 1"/>
          <p:cNvSpPr>
            <a:spLocks noGrp="1"/>
          </p:cNvSpPr>
          <p:nvPr>
            <p:ph type="title"/>
          </p:nvPr>
        </p:nvSpPr>
        <p:spPr>
          <a:xfrm>
            <a:off x="269756" y="4865123"/>
            <a:ext cx="9529291" cy="562672"/>
          </a:xfrm>
          <a:noFill/>
        </p:spPr>
        <p:txBody>
          <a:bodyPr anchor="t">
            <a:sp3d prstMaterial="softEdge"/>
          </a:bodyPr>
          <a:lstStyle>
            <a:lvl1pPr marR="0" algn="r">
              <a:buNone/>
              <a:defRPr sz="32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845421" y="5001993"/>
            <a:ext cx="4486495"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8234" tIns="49117" rIns="98234" bIns="49117" anchor="t" compatLnSpc="1"/>
          <a:lstStyle/>
          <a:p>
            <a:endParaRPr kumimoji="0" lang="en-US"/>
          </a:p>
        </p:txBody>
      </p:sp>
      <p:sp>
        <p:nvSpPr>
          <p:cNvPr id="9" name="Freeform 8"/>
          <p:cNvSpPr>
            <a:spLocks/>
          </p:cNvSpPr>
          <p:nvPr/>
        </p:nvSpPr>
        <p:spPr bwMode="auto">
          <a:xfrm>
            <a:off x="-63201" y="5785024"/>
            <a:ext cx="4486495"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8234" tIns="49117" rIns="98234" bIns="49117" anchor="t" compatLnSpc="1"/>
          <a:lstStyle/>
          <a:p>
            <a:endParaRPr kumimoji="0" lang="en-US"/>
          </a:p>
        </p:txBody>
      </p:sp>
      <p:sp>
        <p:nvSpPr>
          <p:cNvPr id="10" name="Right Triangle 9"/>
          <p:cNvSpPr>
            <a:spLocks/>
          </p:cNvSpPr>
          <p:nvPr/>
        </p:nvSpPr>
        <p:spPr bwMode="auto">
          <a:xfrm>
            <a:off x="-7129" y="5791255"/>
            <a:ext cx="401484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8234" tIns="49117" rIns="98234" bIns="49117" anchor="ctr" compatLnSpc="1"/>
          <a:lstStyle/>
          <a:p>
            <a:pPr algn="ctr" eaLnBrk="1" latinLnBrk="0" hangingPunct="1"/>
            <a:endParaRPr kumimoji="0" lang="en-US"/>
          </a:p>
        </p:txBody>
      </p:sp>
      <p:cxnSp>
        <p:nvCxnSpPr>
          <p:cNvPr id="11" name="Straight Connector 10"/>
          <p:cNvCxnSpPr/>
          <p:nvPr/>
        </p:nvCxnSpPr>
        <p:spPr>
          <a:xfrm>
            <a:off x="-10899" y="5787740"/>
            <a:ext cx="401861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0223954" y="4988442"/>
            <a:ext cx="215805"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8234" tIns="49117" rIns="98234" bIns="49117" anchor="ctr"/>
          <a:lstStyle/>
          <a:p>
            <a:pPr algn="l" eaLnBrk="1" latinLnBrk="0" hangingPunct="1"/>
            <a:endParaRPr kumimoji="0" lang="en-US"/>
          </a:p>
        </p:txBody>
      </p:sp>
      <p:sp>
        <p:nvSpPr>
          <p:cNvPr id="13" name="Chevron 12"/>
          <p:cNvSpPr/>
          <p:nvPr/>
        </p:nvSpPr>
        <p:spPr>
          <a:xfrm>
            <a:off x="10003977" y="4988442"/>
            <a:ext cx="215805"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8234" tIns="49117" rIns="98234" bIns="49117"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845421" y="5001993"/>
            <a:ext cx="4486495"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8234" tIns="49117" rIns="98234" bIns="49117" anchor="t" compatLnSpc="1"/>
          <a:lstStyle/>
          <a:p>
            <a:endParaRPr kumimoji="0" lang="en-US"/>
          </a:p>
        </p:txBody>
      </p:sp>
      <p:sp>
        <p:nvSpPr>
          <p:cNvPr id="12" name="Freeform 11"/>
          <p:cNvSpPr>
            <a:spLocks/>
          </p:cNvSpPr>
          <p:nvPr/>
        </p:nvSpPr>
        <p:spPr bwMode="auto">
          <a:xfrm>
            <a:off x="-63201" y="5785024"/>
            <a:ext cx="4486495"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8234" tIns="49117" rIns="98234" bIns="49117" anchor="t" compatLnSpc="1"/>
          <a:lstStyle/>
          <a:p>
            <a:endParaRPr kumimoji="0" lang="en-US"/>
          </a:p>
        </p:txBody>
      </p:sp>
      <p:sp>
        <p:nvSpPr>
          <p:cNvPr id="14" name="Right Triangle 13"/>
          <p:cNvSpPr>
            <a:spLocks/>
          </p:cNvSpPr>
          <p:nvPr/>
        </p:nvSpPr>
        <p:spPr bwMode="auto">
          <a:xfrm>
            <a:off x="-7129" y="5791255"/>
            <a:ext cx="401484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8234" tIns="49117" rIns="98234" bIns="49117" anchor="ctr" compatLnSpc="1"/>
          <a:lstStyle/>
          <a:p>
            <a:pPr algn="ctr" eaLnBrk="1" latinLnBrk="0" hangingPunct="1"/>
            <a:endParaRPr kumimoji="0" lang="en-US"/>
          </a:p>
        </p:txBody>
      </p:sp>
      <p:cxnSp>
        <p:nvCxnSpPr>
          <p:cNvPr id="15" name="Straight Connector 14"/>
          <p:cNvCxnSpPr/>
          <p:nvPr/>
        </p:nvCxnSpPr>
        <p:spPr>
          <a:xfrm>
            <a:off x="-10899" y="5787740"/>
            <a:ext cx="401861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39512" y="274639"/>
            <a:ext cx="9711214" cy="1143000"/>
          </a:xfrm>
          <a:prstGeom prst="rect">
            <a:avLst/>
          </a:prstGeom>
        </p:spPr>
        <p:txBody>
          <a:bodyPr vert="horz" lIns="98234" tIns="49117" rIns="98234" bIns="49117"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539512" y="1481330"/>
            <a:ext cx="9711214" cy="4525963"/>
          </a:xfrm>
          <a:prstGeom prst="rect">
            <a:avLst/>
          </a:prstGeom>
        </p:spPr>
        <p:txBody>
          <a:bodyPr vert="horz" lIns="98234" tIns="49117" rIns="98234" bIns="4911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7938132" y="6407945"/>
            <a:ext cx="2265950" cy="365760"/>
          </a:xfrm>
          <a:prstGeom prst="rect">
            <a:avLst/>
          </a:prstGeom>
        </p:spPr>
        <p:txBody>
          <a:bodyPr vert="horz" lIns="98234" tIns="49117" rIns="98234" bIns="49117" anchor="b"/>
          <a:lstStyle>
            <a:lvl1pPr algn="l" eaLnBrk="1" latinLnBrk="0" hangingPunct="1">
              <a:defRPr kumimoji="0" sz="1100">
                <a:solidFill>
                  <a:schemeClr val="tx1"/>
                </a:solidFill>
              </a:defRPr>
            </a:lvl1pPr>
            <a:extLst/>
          </a:lstStyle>
          <a:p>
            <a:fld id="{D17B1B71-7A4F-44D0-997C-CE838E02CDB6}" type="datetimeFigureOut">
              <a:rPr lang="en-US" smtClean="0"/>
              <a:pPr/>
              <a:t>7/4/2021</a:t>
            </a:fld>
            <a:endParaRPr lang="en-IN"/>
          </a:p>
        </p:txBody>
      </p:sp>
      <p:sp>
        <p:nvSpPr>
          <p:cNvPr id="22" name="Footer Placeholder 21"/>
          <p:cNvSpPr>
            <a:spLocks noGrp="1"/>
          </p:cNvSpPr>
          <p:nvPr>
            <p:ph type="ftr" sz="quarter" idx="3"/>
          </p:nvPr>
        </p:nvSpPr>
        <p:spPr>
          <a:xfrm>
            <a:off x="5168639" y="6407946"/>
            <a:ext cx="2773885" cy="365125"/>
          </a:xfrm>
          <a:prstGeom prst="rect">
            <a:avLst/>
          </a:prstGeom>
        </p:spPr>
        <p:txBody>
          <a:bodyPr vert="horz" lIns="98234" tIns="49117" rIns="98234" bIns="49117" anchor="b"/>
          <a:lstStyle>
            <a:lvl1pPr algn="r" eaLnBrk="1" latinLnBrk="0" hangingPunct="1">
              <a:defRPr kumimoji="0" sz="1100">
                <a:solidFill>
                  <a:schemeClr val="tx1"/>
                </a:solidFill>
              </a:defRPr>
            </a:lvl1pPr>
            <a:extLst/>
          </a:lstStyle>
          <a:p>
            <a:endParaRPr lang="en-IN"/>
          </a:p>
        </p:txBody>
      </p:sp>
      <p:sp>
        <p:nvSpPr>
          <p:cNvPr id="18" name="Slide Number Placeholder 17"/>
          <p:cNvSpPr>
            <a:spLocks noGrp="1"/>
          </p:cNvSpPr>
          <p:nvPr>
            <p:ph type="sldNum" sz="quarter" idx="4"/>
          </p:nvPr>
        </p:nvSpPr>
        <p:spPr>
          <a:xfrm>
            <a:off x="10204082" y="6407946"/>
            <a:ext cx="431610" cy="365125"/>
          </a:xfrm>
          <a:prstGeom prst="rect">
            <a:avLst/>
          </a:prstGeom>
        </p:spPr>
        <p:txBody>
          <a:bodyPr vert="horz" lIns="98234" tIns="49117" rIns="98234" bIns="49117" anchor="b"/>
          <a:lstStyle>
            <a:lvl1pPr algn="r" eaLnBrk="1" latinLnBrk="0" hangingPunct="1">
              <a:defRPr kumimoji="0" sz="1100" b="0">
                <a:solidFill>
                  <a:schemeClr val="tx1"/>
                </a:solidFill>
              </a:defRPr>
            </a:lvl1pPr>
            <a:extLst/>
          </a:lstStyle>
          <a:p>
            <a:fld id="{1B667BEF-8AFF-4429-B282-1506A0F424D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92936" indent="-275055" algn="l" rtl="0" eaLnBrk="1" latinLnBrk="0" hangingPunct="1">
        <a:spcBef>
          <a:spcPts val="430"/>
        </a:spcBef>
        <a:spcAft>
          <a:spcPts val="0"/>
        </a:spcAft>
        <a:buClr>
          <a:schemeClr val="accent1"/>
        </a:buClr>
        <a:buSzPct val="68000"/>
        <a:buFont typeface="Wingdings 3"/>
        <a:buChar char=""/>
        <a:defRPr kumimoji="0" sz="2900" kern="1200">
          <a:solidFill>
            <a:schemeClr val="tx1"/>
          </a:solidFill>
          <a:latin typeface="+mn-lt"/>
          <a:ea typeface="+mn-ea"/>
          <a:cs typeface="+mn-cs"/>
        </a:defRPr>
      </a:lvl1pPr>
      <a:lvl2pPr marL="667991" indent="-245585" algn="l" rtl="0" eaLnBrk="1" latinLnBrk="0" hangingPunct="1">
        <a:spcBef>
          <a:spcPts val="348"/>
        </a:spcBef>
        <a:buClr>
          <a:schemeClr val="accent1"/>
        </a:buClr>
        <a:buFont typeface="Verdana"/>
        <a:buChar char="◦"/>
        <a:defRPr kumimoji="0" sz="2500" kern="1200">
          <a:solidFill>
            <a:schemeClr val="tx1"/>
          </a:solidFill>
          <a:latin typeface="+mn-lt"/>
          <a:ea typeface="+mn-ea"/>
          <a:cs typeface="+mn-cs"/>
        </a:defRPr>
      </a:lvl2pPr>
      <a:lvl3pPr marL="923400" indent="-245585" algn="l" rtl="0" eaLnBrk="1" latinLnBrk="0" hangingPunct="1">
        <a:spcBef>
          <a:spcPts val="376"/>
        </a:spcBef>
        <a:buClr>
          <a:schemeClr val="accent2"/>
        </a:buClr>
        <a:buSzPct val="100000"/>
        <a:buFont typeface="Wingdings 2"/>
        <a:buChar char=""/>
        <a:defRPr kumimoji="0" sz="2300" kern="1200">
          <a:solidFill>
            <a:schemeClr val="tx1"/>
          </a:solidFill>
          <a:latin typeface="+mn-lt"/>
          <a:ea typeface="+mn-ea"/>
          <a:cs typeface="+mn-cs"/>
        </a:defRPr>
      </a:lvl3pPr>
      <a:lvl4pPr marL="1227925" indent="-245585" algn="l" rtl="0" eaLnBrk="1" latinLnBrk="0" hangingPunct="1">
        <a:spcBef>
          <a:spcPts val="376"/>
        </a:spcBef>
        <a:buClr>
          <a:schemeClr val="accent2"/>
        </a:buClr>
        <a:buFont typeface="Wingdings 2"/>
        <a:buChar char=""/>
        <a:defRPr kumimoji="0" sz="2000" kern="1200">
          <a:solidFill>
            <a:schemeClr val="tx1"/>
          </a:solidFill>
          <a:latin typeface="+mn-lt"/>
          <a:ea typeface="+mn-ea"/>
          <a:cs typeface="+mn-cs"/>
        </a:defRPr>
      </a:lvl4pPr>
      <a:lvl5pPr marL="1473510" indent="-245585" algn="l" rtl="0" eaLnBrk="1" latinLnBrk="0" hangingPunct="1">
        <a:spcBef>
          <a:spcPts val="376"/>
        </a:spcBef>
        <a:buClr>
          <a:schemeClr val="accent2"/>
        </a:buClr>
        <a:buFont typeface="Wingdings 2"/>
        <a:buChar char=""/>
        <a:defRPr kumimoji="0" sz="1900" kern="1200">
          <a:solidFill>
            <a:schemeClr val="tx1"/>
          </a:solidFill>
          <a:latin typeface="+mn-lt"/>
          <a:ea typeface="+mn-ea"/>
          <a:cs typeface="+mn-cs"/>
        </a:defRPr>
      </a:lvl5pPr>
      <a:lvl6pPr marL="1719095" indent="-245585" algn="l" rtl="0" eaLnBrk="1" latinLnBrk="0" hangingPunct="1">
        <a:spcBef>
          <a:spcPts val="376"/>
        </a:spcBef>
        <a:buClr>
          <a:schemeClr val="accent3"/>
        </a:buClr>
        <a:buFont typeface="Wingdings 2"/>
        <a:buChar char=""/>
        <a:defRPr kumimoji="0" sz="1900" kern="1200">
          <a:solidFill>
            <a:schemeClr val="tx1"/>
          </a:solidFill>
          <a:latin typeface="+mn-lt"/>
          <a:ea typeface="+mn-ea"/>
          <a:cs typeface="+mn-cs"/>
        </a:defRPr>
      </a:lvl6pPr>
      <a:lvl7pPr marL="1964680" indent="-245585" algn="l" rtl="0" eaLnBrk="1" latinLnBrk="0" hangingPunct="1">
        <a:spcBef>
          <a:spcPts val="376"/>
        </a:spcBef>
        <a:buClr>
          <a:schemeClr val="accent3"/>
        </a:buClr>
        <a:buFont typeface="Wingdings 2"/>
        <a:buChar char=""/>
        <a:defRPr kumimoji="0" sz="1700" kern="1200">
          <a:solidFill>
            <a:schemeClr val="tx1"/>
          </a:solidFill>
          <a:latin typeface="+mn-lt"/>
          <a:ea typeface="+mn-ea"/>
          <a:cs typeface="+mn-cs"/>
        </a:defRPr>
      </a:lvl7pPr>
      <a:lvl8pPr marL="2210265" indent="-245585" algn="l" rtl="0" eaLnBrk="1" latinLnBrk="0" hangingPunct="1">
        <a:spcBef>
          <a:spcPts val="376"/>
        </a:spcBef>
        <a:buClr>
          <a:schemeClr val="accent3"/>
        </a:buClr>
        <a:buFont typeface="Wingdings 2"/>
        <a:buChar char=""/>
        <a:defRPr kumimoji="0" sz="1700" kern="1200">
          <a:solidFill>
            <a:schemeClr val="tx1"/>
          </a:solidFill>
          <a:latin typeface="+mn-lt"/>
          <a:ea typeface="+mn-ea"/>
          <a:cs typeface="+mn-cs"/>
        </a:defRPr>
      </a:lvl8pPr>
      <a:lvl9pPr marL="2455850" indent="-245585" algn="l" rtl="0" eaLnBrk="1" latinLnBrk="0" hangingPunct="1">
        <a:spcBef>
          <a:spcPts val="376"/>
        </a:spcBef>
        <a:buClr>
          <a:schemeClr val="accent3"/>
        </a:buClr>
        <a:buFont typeface="Wingdings 2"/>
        <a:buChar char=""/>
        <a:defRPr kumimoji="0" sz="17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91170" algn="l" rtl="0" eaLnBrk="1" latinLnBrk="0" hangingPunct="1">
        <a:defRPr kumimoji="0" kern="1200">
          <a:solidFill>
            <a:schemeClr val="tx1"/>
          </a:solidFill>
          <a:latin typeface="+mn-lt"/>
          <a:ea typeface="+mn-ea"/>
          <a:cs typeface="+mn-cs"/>
        </a:defRPr>
      </a:lvl2pPr>
      <a:lvl3pPr marL="982340" algn="l" rtl="0" eaLnBrk="1" latinLnBrk="0" hangingPunct="1">
        <a:defRPr kumimoji="0" kern="1200">
          <a:solidFill>
            <a:schemeClr val="tx1"/>
          </a:solidFill>
          <a:latin typeface="+mn-lt"/>
          <a:ea typeface="+mn-ea"/>
          <a:cs typeface="+mn-cs"/>
        </a:defRPr>
      </a:lvl3pPr>
      <a:lvl4pPr marL="1473510" algn="l" rtl="0" eaLnBrk="1" latinLnBrk="0" hangingPunct="1">
        <a:defRPr kumimoji="0" kern="1200">
          <a:solidFill>
            <a:schemeClr val="tx1"/>
          </a:solidFill>
          <a:latin typeface="+mn-lt"/>
          <a:ea typeface="+mn-ea"/>
          <a:cs typeface="+mn-cs"/>
        </a:defRPr>
      </a:lvl4pPr>
      <a:lvl5pPr marL="1964680" algn="l" rtl="0" eaLnBrk="1" latinLnBrk="0" hangingPunct="1">
        <a:defRPr kumimoji="0" kern="1200">
          <a:solidFill>
            <a:schemeClr val="tx1"/>
          </a:solidFill>
          <a:latin typeface="+mn-lt"/>
          <a:ea typeface="+mn-ea"/>
          <a:cs typeface="+mn-cs"/>
        </a:defRPr>
      </a:lvl5pPr>
      <a:lvl6pPr marL="2455850" algn="l" rtl="0" eaLnBrk="1" latinLnBrk="0" hangingPunct="1">
        <a:defRPr kumimoji="0" kern="1200">
          <a:solidFill>
            <a:schemeClr val="tx1"/>
          </a:solidFill>
          <a:latin typeface="+mn-lt"/>
          <a:ea typeface="+mn-ea"/>
          <a:cs typeface="+mn-cs"/>
        </a:defRPr>
      </a:lvl6pPr>
      <a:lvl7pPr marL="2947020" algn="l" rtl="0" eaLnBrk="1" latinLnBrk="0" hangingPunct="1">
        <a:defRPr kumimoji="0" kern="1200">
          <a:solidFill>
            <a:schemeClr val="tx1"/>
          </a:solidFill>
          <a:latin typeface="+mn-lt"/>
          <a:ea typeface="+mn-ea"/>
          <a:cs typeface="+mn-cs"/>
        </a:defRPr>
      </a:lvl7pPr>
      <a:lvl8pPr marL="3438190" algn="l" rtl="0" eaLnBrk="1" latinLnBrk="0" hangingPunct="1">
        <a:defRPr kumimoji="0" kern="1200">
          <a:solidFill>
            <a:schemeClr val="tx1"/>
          </a:solidFill>
          <a:latin typeface="+mn-lt"/>
          <a:ea typeface="+mn-ea"/>
          <a:cs typeface="+mn-cs"/>
        </a:defRPr>
      </a:lvl8pPr>
      <a:lvl9pPr marL="392936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94919" y="152400"/>
            <a:ext cx="2819401" cy="530081"/>
          </a:xfrm>
          <a:prstGeom prst="rect">
            <a:avLst/>
          </a:prstGeom>
          <a:noFill/>
          <a:ln w="28575">
            <a:solidFill>
              <a:schemeClr val="bg2">
                <a:lumMod val="50000"/>
              </a:schemeClr>
            </a:solidFill>
          </a:ln>
        </p:spPr>
        <p:txBody>
          <a:bodyPr wrap="square" lIns="98234" tIns="49117" rIns="98234" bIns="49117" rtlCol="0">
            <a:spAutoFit/>
          </a:bodyPr>
          <a:lstStyle/>
          <a:p>
            <a:pPr algn="ctr"/>
            <a:r>
              <a:rPr lang="en-IN" sz="2800" b="1" dirty="0" smtClean="0"/>
              <a:t>Module 4(a)</a:t>
            </a:r>
            <a:endParaRPr lang="en-IN" sz="2800" b="1" dirty="0"/>
          </a:p>
        </p:txBody>
      </p:sp>
      <p:pic>
        <p:nvPicPr>
          <p:cNvPr id="8" name="Picture 2" descr="C:\Users\HP\Downloads\download.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28719" y="2133600"/>
            <a:ext cx="2209800" cy="20574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0" y="838200"/>
            <a:ext cx="10790238"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42319" y="914400"/>
            <a:ext cx="6858000" cy="584775"/>
          </a:xfrm>
          <a:prstGeom prst="rect">
            <a:avLst/>
          </a:prstGeom>
          <a:noFill/>
        </p:spPr>
        <p:txBody>
          <a:bodyPr wrap="square" rtlCol="0">
            <a:spAutoFit/>
          </a:bodyPr>
          <a:lstStyle/>
          <a:p>
            <a:r>
              <a:rPr lang="en-IN" sz="3200" b="1" dirty="0" smtClean="0">
                <a:solidFill>
                  <a:schemeClr val="bg1"/>
                </a:solidFill>
              </a:rPr>
              <a:t>Thermal analysis of </a:t>
            </a:r>
            <a:r>
              <a:rPr lang="en-IN" sz="3200" b="1" dirty="0" err="1" smtClean="0">
                <a:solidFill>
                  <a:schemeClr val="bg1"/>
                </a:solidFill>
              </a:rPr>
              <a:t>Pb–Sn</a:t>
            </a:r>
            <a:r>
              <a:rPr lang="en-IN" sz="3200" b="1" dirty="0" smtClean="0">
                <a:solidFill>
                  <a:schemeClr val="bg1"/>
                </a:solidFill>
              </a:rPr>
              <a:t> alloy</a:t>
            </a:r>
            <a:endParaRPr lang="en-IN" sz="3200" dirty="0" smtClean="0">
              <a:solidFill>
                <a:schemeClr val="bg1"/>
              </a:solidFill>
            </a:endParaRPr>
          </a:p>
        </p:txBody>
      </p:sp>
      <p:sp>
        <p:nvSpPr>
          <p:cNvPr id="10" name="TextBox 9"/>
          <p:cNvSpPr txBox="1"/>
          <p:nvPr/>
        </p:nvSpPr>
        <p:spPr>
          <a:xfrm>
            <a:off x="2804319" y="2286000"/>
            <a:ext cx="4343400" cy="1600438"/>
          </a:xfrm>
          <a:prstGeom prst="rect">
            <a:avLst/>
          </a:prstGeom>
          <a:noFill/>
        </p:spPr>
        <p:txBody>
          <a:bodyPr wrap="square" rtlCol="0">
            <a:spAutoFit/>
          </a:bodyPr>
          <a:lstStyle/>
          <a:p>
            <a:pPr algn="ctr"/>
            <a:r>
              <a:rPr lang="en-US" dirty="0" smtClean="0">
                <a:solidFill>
                  <a:schemeClr val="accent2"/>
                </a:solidFill>
                <a:latin typeface="Arial Black" pitchFamily="34" charset="0"/>
              </a:rPr>
              <a:t>Presented by:</a:t>
            </a:r>
          </a:p>
          <a:p>
            <a:pPr algn="ctr"/>
            <a:endParaRPr lang="en-US" dirty="0" smtClean="0">
              <a:solidFill>
                <a:schemeClr val="accent2"/>
              </a:solidFill>
              <a:latin typeface="Arial Black" pitchFamily="34" charset="0"/>
            </a:endParaRPr>
          </a:p>
          <a:p>
            <a:pPr algn="ctr"/>
            <a:r>
              <a:rPr lang="en-US" sz="2000" dirty="0" err="1" smtClean="0">
                <a:solidFill>
                  <a:schemeClr val="accent1">
                    <a:lumMod val="75000"/>
                  </a:schemeClr>
                </a:solidFill>
                <a:latin typeface="Arial Black" pitchFamily="34" charset="0"/>
                <a:cs typeface="Arial" pitchFamily="34" charset="0"/>
              </a:rPr>
              <a:t>Vandana</a:t>
            </a:r>
            <a:r>
              <a:rPr lang="en-US" sz="2000" dirty="0" smtClean="0">
                <a:solidFill>
                  <a:schemeClr val="accent1">
                    <a:lumMod val="75000"/>
                  </a:schemeClr>
                </a:solidFill>
                <a:latin typeface="Arial Black" pitchFamily="34" charset="0"/>
                <a:cs typeface="Arial" pitchFamily="34" charset="0"/>
              </a:rPr>
              <a:t> </a:t>
            </a:r>
            <a:r>
              <a:rPr lang="en-US" sz="2000" dirty="0" err="1" smtClean="0">
                <a:solidFill>
                  <a:schemeClr val="accent1">
                    <a:lumMod val="75000"/>
                  </a:schemeClr>
                </a:solidFill>
                <a:latin typeface="Arial Black" pitchFamily="34" charset="0"/>
                <a:cs typeface="Arial" pitchFamily="34" charset="0"/>
              </a:rPr>
              <a:t>Kumari</a:t>
            </a:r>
            <a:endParaRPr lang="en-US" sz="2000" dirty="0" smtClean="0">
              <a:solidFill>
                <a:schemeClr val="accent1">
                  <a:lumMod val="75000"/>
                </a:schemeClr>
              </a:solidFill>
              <a:latin typeface="Arial Black" pitchFamily="34" charset="0"/>
              <a:cs typeface="Arial" pitchFamily="34" charset="0"/>
            </a:endParaRPr>
          </a:p>
          <a:p>
            <a:pPr algn="ctr"/>
            <a:r>
              <a:rPr lang="en-US" sz="2000" dirty="0" smtClean="0">
                <a:solidFill>
                  <a:schemeClr val="accent1">
                    <a:lumMod val="75000"/>
                  </a:schemeClr>
                </a:solidFill>
                <a:latin typeface="Arial Black" pitchFamily="34" charset="0"/>
                <a:cs typeface="Arial" pitchFamily="34" charset="0"/>
              </a:rPr>
              <a:t>PhD Scholar (20106287)</a:t>
            </a:r>
          </a:p>
          <a:p>
            <a:pPr algn="ctr"/>
            <a:r>
              <a:rPr lang="en-US" sz="2000" dirty="0" smtClean="0">
                <a:latin typeface="Arial Black" pitchFamily="34" charset="0"/>
              </a:rPr>
              <a:t>MSE Department, IIT Kanpur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4C19566-5733-4F57-A90F-69CA3337A545}"/>
              </a:ext>
            </a:extLst>
          </p:cNvPr>
          <p:cNvSpPr txBox="1"/>
          <p:nvPr/>
        </p:nvSpPr>
        <p:spPr>
          <a:xfrm>
            <a:off x="594519" y="838200"/>
            <a:ext cx="9474372" cy="2730683"/>
          </a:xfrm>
          <a:prstGeom prst="rect">
            <a:avLst/>
          </a:prstGeom>
          <a:noFill/>
        </p:spPr>
        <p:txBody>
          <a:bodyPr wrap="square" lIns="98234" tIns="49117" rIns="98234" bIns="49117" rtlCol="0">
            <a:spAutoFit/>
          </a:bodyPr>
          <a:lstStyle/>
          <a:p>
            <a:pPr>
              <a:lnSpc>
                <a:spcPct val="150000"/>
              </a:lnSpc>
              <a:buClr>
                <a:srgbClr val="009900"/>
              </a:buClr>
              <a:buSzPct val="120000"/>
              <a:buFont typeface="Wingdings" pitchFamily="2" charset="2"/>
              <a:buChar char="Ø"/>
            </a:pPr>
            <a:r>
              <a:rPr lang="en-US" dirty="0">
                <a:latin typeface="Arial" pitchFamily="34" charset="0"/>
                <a:cs typeface="Arial" pitchFamily="34" charset="0"/>
              </a:rPr>
              <a:t>The See beck effect refers to an electromotive force whenever there is a temperature gradient in a conductive material.</a:t>
            </a:r>
          </a:p>
          <a:p>
            <a:pPr>
              <a:lnSpc>
                <a:spcPct val="150000"/>
              </a:lnSpc>
              <a:buClr>
                <a:srgbClr val="009900"/>
              </a:buClr>
              <a:buSzPct val="120000"/>
              <a:buFont typeface="Wingdings" pitchFamily="2" charset="2"/>
              <a:buChar char="Ø"/>
            </a:pPr>
            <a:r>
              <a:rPr lang="en-US" dirty="0">
                <a:latin typeface="Arial" pitchFamily="34" charset="0"/>
                <a:cs typeface="Arial" pitchFamily="34" charset="0"/>
              </a:rPr>
              <a:t>Under open-circuit conditions where there is no internal current flow, the gradient of voltage, </a:t>
            </a:r>
            <a:r>
              <a:rPr lang="en-US" dirty="0">
                <a:latin typeface="Arial" pitchFamily="34" charset="0"/>
                <a:ea typeface="Cambria" panose="02040503050406030204" pitchFamily="18" charset="0"/>
                <a:cs typeface="Arial" pitchFamily="34" charset="0"/>
              </a:rPr>
              <a:t>Δ</a:t>
            </a:r>
            <a:r>
              <a:rPr lang="en-US" i="1" dirty="0">
                <a:latin typeface="Arial" pitchFamily="34" charset="0"/>
                <a:cs typeface="Arial" pitchFamily="34" charset="0"/>
              </a:rPr>
              <a:t>V is </a:t>
            </a:r>
            <a:r>
              <a:rPr lang="en-US" dirty="0">
                <a:latin typeface="Arial" pitchFamily="34" charset="0"/>
                <a:cs typeface="Arial" pitchFamily="34" charset="0"/>
              </a:rPr>
              <a:t>directly proportional to the gradient in temperature </a:t>
            </a:r>
            <a:r>
              <a:rPr lang="en-US" dirty="0">
                <a:latin typeface="Arial" pitchFamily="34" charset="0"/>
                <a:ea typeface="Cambria" panose="02040503050406030204" pitchFamily="18" charset="0"/>
                <a:cs typeface="Arial" pitchFamily="34" charset="0"/>
              </a:rPr>
              <a:t>Δ</a:t>
            </a:r>
            <a:r>
              <a:rPr lang="en-US" dirty="0">
                <a:latin typeface="Arial" pitchFamily="34" charset="0"/>
                <a:cs typeface="Arial" pitchFamily="34" charset="0"/>
              </a:rPr>
              <a:t> T.</a:t>
            </a:r>
          </a:p>
          <a:p>
            <a:pPr>
              <a:lnSpc>
                <a:spcPct val="150000"/>
              </a:lnSpc>
              <a:buClr>
                <a:srgbClr val="009900"/>
              </a:buClr>
              <a:buSzPct val="120000"/>
            </a:pPr>
            <a:endParaRPr lang="en-US" dirty="0" smtClean="0">
              <a:latin typeface="Arial" pitchFamily="34" charset="0"/>
              <a:ea typeface="Cambria" panose="02040503050406030204" pitchFamily="18" charset="0"/>
              <a:cs typeface="Arial" pitchFamily="34" charset="0"/>
            </a:endParaRPr>
          </a:p>
          <a:p>
            <a:pPr>
              <a:lnSpc>
                <a:spcPct val="150000"/>
              </a:lnSpc>
              <a:buClr>
                <a:srgbClr val="009900"/>
              </a:buClr>
              <a:buSzPct val="120000"/>
            </a:pPr>
            <a:r>
              <a:rPr lang="en-US" dirty="0" smtClean="0">
                <a:latin typeface="Arial" pitchFamily="34" charset="0"/>
                <a:ea typeface="Cambria" panose="02040503050406030204" pitchFamily="18" charset="0"/>
                <a:cs typeface="Arial" pitchFamily="34" charset="0"/>
              </a:rPr>
              <a:t>Δ</a:t>
            </a:r>
            <a:r>
              <a:rPr lang="en-US" dirty="0" smtClean="0">
                <a:latin typeface="Arial" pitchFamily="34" charset="0"/>
                <a:cs typeface="Arial" pitchFamily="34" charset="0"/>
              </a:rPr>
              <a:t>V </a:t>
            </a:r>
            <a:r>
              <a:rPr lang="en-US" dirty="0">
                <a:latin typeface="Arial" pitchFamily="34" charset="0"/>
                <a:cs typeface="Arial" pitchFamily="34" charset="0"/>
              </a:rPr>
              <a:t>= -S</a:t>
            </a:r>
            <a:r>
              <a:rPr lang="en-US" baseline="-25000" dirty="0">
                <a:latin typeface="Arial" pitchFamily="34" charset="0"/>
                <a:cs typeface="Arial" pitchFamily="34" charset="0"/>
              </a:rPr>
              <a:t>(T) </a:t>
            </a:r>
            <a:r>
              <a:rPr lang="en-US" dirty="0">
                <a:latin typeface="Arial" pitchFamily="34" charset="0"/>
                <a:ea typeface="Cambria" panose="02040503050406030204" pitchFamily="18" charset="0"/>
                <a:cs typeface="Arial" pitchFamily="34" charset="0"/>
              </a:rPr>
              <a:t>Δ</a:t>
            </a:r>
            <a:r>
              <a:rPr lang="en-US" dirty="0">
                <a:latin typeface="Arial" pitchFamily="34" charset="0"/>
                <a:cs typeface="Arial" pitchFamily="34" charset="0"/>
              </a:rPr>
              <a:t>T , where S</a:t>
            </a:r>
            <a:r>
              <a:rPr lang="en-US" baseline="-25000" dirty="0">
                <a:latin typeface="Arial" pitchFamily="34" charset="0"/>
                <a:cs typeface="Arial" pitchFamily="34" charset="0"/>
              </a:rPr>
              <a:t>(T)</a:t>
            </a:r>
            <a:r>
              <a:rPr lang="en-US" dirty="0">
                <a:latin typeface="Arial" pitchFamily="34" charset="0"/>
                <a:cs typeface="Arial" pitchFamily="34" charset="0"/>
              </a:rPr>
              <a:t> is </a:t>
            </a:r>
            <a:r>
              <a:rPr lang="en-US" dirty="0" err="1">
                <a:latin typeface="Arial" pitchFamily="34" charset="0"/>
                <a:cs typeface="Arial" pitchFamily="34" charset="0"/>
              </a:rPr>
              <a:t>Seebeck</a:t>
            </a:r>
            <a:r>
              <a:rPr lang="en-US" dirty="0">
                <a:latin typeface="Arial" pitchFamily="34" charset="0"/>
                <a:cs typeface="Arial" pitchFamily="34" charset="0"/>
              </a:rPr>
              <a:t> coefficient</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8" name="Picture 15" descr="https://upload.wikimedia.org/wikipedia/commons/thumb/4/41/Thermocouple_circuit_Ktype_including_voltmeter_temperature.svg/1920px-Thermocouple_circuit_Ktype_including_voltmeter_temperature.svg.png">
            <a:extLst>
              <a:ext uri="{FF2B5EF4-FFF2-40B4-BE49-F238E27FC236}">
                <a16:creationId xmlns:a16="http://schemas.microsoft.com/office/drawing/2014/main" xmlns="" id="{08795B3E-51A4-4A5A-ABE4-CB6B26142BD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120" y="3552940"/>
            <a:ext cx="4843401" cy="161064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xmlns="" id="{43AD28EB-52C9-4E52-8E0A-CD86AC946CBA}"/>
              </a:ext>
            </a:extLst>
          </p:cNvPr>
          <p:cNvSpPr txBox="1"/>
          <p:nvPr/>
        </p:nvSpPr>
        <p:spPr>
          <a:xfrm>
            <a:off x="551720" y="4797154"/>
            <a:ext cx="198451" cy="391581"/>
          </a:xfrm>
          <a:prstGeom prst="rect">
            <a:avLst/>
          </a:prstGeom>
          <a:noFill/>
        </p:spPr>
        <p:txBody>
          <a:bodyPr wrap="none" lIns="98234" tIns="49117" rIns="98234" bIns="49117" rtlCol="0">
            <a:spAutoFit/>
          </a:bodyPr>
          <a:lstStyle/>
          <a:p>
            <a:endParaRPr lang="en-IN" dirty="0"/>
          </a:p>
        </p:txBody>
      </p:sp>
      <p:pic>
        <p:nvPicPr>
          <p:cNvPr id="12" name="Picture 11">
            <a:extLst>
              <a:ext uri="{FF2B5EF4-FFF2-40B4-BE49-F238E27FC236}">
                <a16:creationId xmlns:a16="http://schemas.microsoft.com/office/drawing/2014/main" xmlns="" id="{D4528431-8D8A-42E3-8A46-E4B35D6BAAE3}"/>
              </a:ext>
            </a:extLst>
          </p:cNvPr>
          <p:cNvPicPr>
            <a:picLocks noChangeAspect="1"/>
          </p:cNvPicPr>
          <p:nvPr/>
        </p:nvPicPr>
        <p:blipFill>
          <a:blip r:embed="rId3"/>
          <a:stretch>
            <a:fillRect/>
          </a:stretch>
        </p:blipFill>
        <p:spPr>
          <a:xfrm>
            <a:off x="518319" y="3810000"/>
            <a:ext cx="4132046" cy="1225677"/>
          </a:xfrm>
          <a:prstGeom prst="rect">
            <a:avLst/>
          </a:prstGeom>
          <a:ln w="28575">
            <a:solidFill>
              <a:schemeClr val="accent1"/>
            </a:solidFill>
          </a:ln>
        </p:spPr>
      </p:pic>
      <p:sp>
        <p:nvSpPr>
          <p:cNvPr id="7" name="Rectangle 6"/>
          <p:cNvSpPr/>
          <p:nvPr/>
        </p:nvSpPr>
        <p:spPr>
          <a:xfrm>
            <a:off x="0" y="228600"/>
            <a:ext cx="1079023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13719" y="228600"/>
            <a:ext cx="7315200" cy="553998"/>
          </a:xfrm>
          <a:prstGeom prst="rect">
            <a:avLst/>
          </a:prstGeom>
          <a:noFill/>
        </p:spPr>
        <p:txBody>
          <a:bodyPr wrap="square" rtlCol="0">
            <a:spAutoFit/>
          </a:bodyPr>
          <a:lstStyle/>
          <a:p>
            <a:r>
              <a:rPr lang="en-US" sz="3000" b="1" dirty="0" smtClean="0">
                <a:solidFill>
                  <a:schemeClr val="bg1"/>
                </a:solidFill>
                <a:latin typeface="Arial" pitchFamily="34" charset="0"/>
                <a:cs typeface="Arial" pitchFamily="34" charset="0"/>
              </a:rPr>
              <a:t>Physical Principle: </a:t>
            </a:r>
            <a:r>
              <a:rPr lang="en-US" sz="3000" b="1" dirty="0" err="1" smtClean="0">
                <a:solidFill>
                  <a:schemeClr val="bg1"/>
                </a:solidFill>
                <a:latin typeface="Arial" pitchFamily="34" charset="0"/>
                <a:cs typeface="Arial" pitchFamily="34" charset="0"/>
              </a:rPr>
              <a:t>Seebeck</a:t>
            </a:r>
            <a:r>
              <a:rPr lang="en-US" sz="3000" b="1" dirty="0" smtClean="0">
                <a:solidFill>
                  <a:schemeClr val="bg1"/>
                </a:solidFill>
                <a:latin typeface="Arial" pitchFamily="34" charset="0"/>
                <a:cs typeface="Arial" pitchFamily="34" charset="0"/>
              </a:rPr>
              <a:t> Effect</a:t>
            </a:r>
            <a:endParaRPr lang="en-IN" sz="3000"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2856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3119" y="990600"/>
            <a:ext cx="9067800" cy="2446824"/>
          </a:xfrm>
          <a:prstGeom prst="rect">
            <a:avLst/>
          </a:prstGeom>
          <a:noFill/>
        </p:spPr>
        <p:txBody>
          <a:bodyPr wrap="square" rtlCol="0">
            <a:spAutoFit/>
          </a:bodyPr>
          <a:lstStyle/>
          <a:p>
            <a:pPr>
              <a:spcAft>
                <a:spcPts val="800"/>
              </a:spcAft>
              <a:buClr>
                <a:schemeClr val="accent2"/>
              </a:buClr>
              <a:buFont typeface="Wingdings" pitchFamily="2" charset="2"/>
              <a:buChar char="Ø"/>
            </a:pPr>
            <a:r>
              <a:rPr lang="en-IN" dirty="0" smtClean="0">
                <a:latin typeface="Arial" pitchFamily="34" charset="0"/>
                <a:cs typeface="Arial" pitchFamily="34" charset="0"/>
              </a:rPr>
              <a:t>The molten alloy is kept in crucible in the centre of the furnace. </a:t>
            </a:r>
            <a:endParaRPr lang="en-US" dirty="0" smtClean="0">
              <a:latin typeface="Arial" pitchFamily="34" charset="0"/>
              <a:cs typeface="Arial" pitchFamily="34" charset="0"/>
            </a:endParaRPr>
          </a:p>
          <a:p>
            <a:pPr>
              <a:spcAft>
                <a:spcPts val="800"/>
              </a:spcAft>
              <a:buClr>
                <a:schemeClr val="accent2"/>
              </a:buClr>
              <a:buFont typeface="Wingdings" pitchFamily="2" charset="2"/>
              <a:buChar char="Ø"/>
            </a:pPr>
            <a:r>
              <a:rPr lang="en-IN" dirty="0" smtClean="0">
                <a:latin typeface="Arial" pitchFamily="34" charset="0"/>
                <a:cs typeface="Arial" pitchFamily="34" charset="0"/>
              </a:rPr>
              <a:t>Immerse </a:t>
            </a:r>
            <a:r>
              <a:rPr lang="en-IN" dirty="0" err="1" smtClean="0">
                <a:latin typeface="Arial" pitchFamily="34" charset="0"/>
                <a:cs typeface="Arial" pitchFamily="34" charset="0"/>
              </a:rPr>
              <a:t>Chromel-Alumel</a:t>
            </a:r>
            <a:r>
              <a:rPr lang="en-IN" dirty="0" smtClean="0">
                <a:latin typeface="Arial" pitchFamily="34" charset="0"/>
                <a:cs typeface="Arial" pitchFamily="34" charset="0"/>
              </a:rPr>
              <a:t> thermocouple with protective sheath into the molten metal.</a:t>
            </a:r>
            <a:endParaRPr lang="en-US" dirty="0" smtClean="0">
              <a:latin typeface="Arial" pitchFamily="34" charset="0"/>
              <a:cs typeface="Arial" pitchFamily="34" charset="0"/>
            </a:endParaRPr>
          </a:p>
          <a:p>
            <a:pPr>
              <a:spcAft>
                <a:spcPts val="800"/>
              </a:spcAft>
              <a:buClr>
                <a:schemeClr val="accent2"/>
              </a:buClr>
              <a:buFont typeface="Wingdings" pitchFamily="2" charset="2"/>
              <a:buChar char="Ø"/>
            </a:pPr>
            <a:r>
              <a:rPr lang="en-IN" dirty="0" smtClean="0">
                <a:latin typeface="Arial" pitchFamily="34" charset="0"/>
                <a:cs typeface="Arial" pitchFamily="34" charset="0"/>
              </a:rPr>
              <a:t>The current through the furnace is to be adjusted so that we will get 1 or 2 °c per min.</a:t>
            </a:r>
            <a:endParaRPr lang="en-US" dirty="0" smtClean="0">
              <a:latin typeface="Arial" pitchFamily="34" charset="0"/>
              <a:cs typeface="Arial" pitchFamily="34" charset="0"/>
            </a:endParaRPr>
          </a:p>
          <a:p>
            <a:pPr>
              <a:spcAft>
                <a:spcPts val="800"/>
              </a:spcAft>
              <a:buClr>
                <a:schemeClr val="accent2"/>
              </a:buClr>
              <a:buFont typeface="Wingdings" pitchFamily="2" charset="2"/>
              <a:buChar char="Ø"/>
            </a:pPr>
            <a:r>
              <a:rPr lang="en-IN" dirty="0" smtClean="0">
                <a:latin typeface="Arial" pitchFamily="34" charset="0"/>
                <a:cs typeface="Arial" pitchFamily="34" charset="0"/>
              </a:rPr>
              <a:t>Temperature readings for every1 min has to be recorded using potentiometer. Be sure that you make any necessary reference junction corrections.</a:t>
            </a:r>
            <a:endParaRPr lang="en-US" dirty="0" smtClean="0">
              <a:latin typeface="Arial" pitchFamily="34" charset="0"/>
              <a:cs typeface="Arial" pitchFamily="34" charset="0"/>
            </a:endParaRPr>
          </a:p>
        </p:txBody>
      </p:sp>
      <p:sp>
        <p:nvSpPr>
          <p:cNvPr id="6" name="Rectangle 5"/>
          <p:cNvSpPr/>
          <p:nvPr/>
        </p:nvSpPr>
        <p:spPr>
          <a:xfrm>
            <a:off x="0" y="228600"/>
            <a:ext cx="1079023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85319" y="152400"/>
            <a:ext cx="4572000" cy="646331"/>
          </a:xfrm>
          <a:prstGeom prst="rect">
            <a:avLst/>
          </a:prstGeom>
          <a:noFill/>
        </p:spPr>
        <p:txBody>
          <a:bodyPr wrap="square" rtlCol="0">
            <a:spAutoFit/>
          </a:bodyPr>
          <a:lstStyle/>
          <a:p>
            <a:r>
              <a:rPr lang="en-IN" sz="3600" b="1" dirty="0" smtClean="0">
                <a:solidFill>
                  <a:schemeClr val="bg1"/>
                </a:solidFill>
                <a:latin typeface="Arial" pitchFamily="34" charset="0"/>
                <a:cs typeface="Arial" pitchFamily="34" charset="0"/>
              </a:rPr>
              <a:t>Methodology </a:t>
            </a:r>
            <a:endParaRPr lang="en-US" sz="3600" b="1" dirty="0" smtClean="0">
              <a:solidFill>
                <a:schemeClr val="bg1"/>
              </a:solidFill>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B7782A7-AB19-4541-BCDB-1DA74EC950DC}"/>
              </a:ext>
            </a:extLst>
          </p:cNvPr>
          <p:cNvPicPr>
            <a:picLocks noChangeAspect="1"/>
          </p:cNvPicPr>
          <p:nvPr/>
        </p:nvPicPr>
        <p:blipFill>
          <a:blip r:embed="rId3"/>
          <a:stretch>
            <a:fillRect/>
          </a:stretch>
        </p:blipFill>
        <p:spPr>
          <a:xfrm>
            <a:off x="1737519" y="2057400"/>
            <a:ext cx="7379930" cy="4572000"/>
          </a:xfrm>
          <a:prstGeom prst="rect">
            <a:avLst/>
          </a:prstGeom>
        </p:spPr>
      </p:pic>
      <p:sp>
        <p:nvSpPr>
          <p:cNvPr id="11" name="TextBox 10">
            <a:extLst>
              <a:ext uri="{FF2B5EF4-FFF2-40B4-BE49-F238E27FC236}">
                <a16:creationId xmlns:a16="http://schemas.microsoft.com/office/drawing/2014/main" xmlns="" id="{6175A1C1-78B3-4C8F-905B-F86DC9844089}"/>
              </a:ext>
            </a:extLst>
          </p:cNvPr>
          <p:cNvSpPr txBox="1"/>
          <p:nvPr/>
        </p:nvSpPr>
        <p:spPr>
          <a:xfrm>
            <a:off x="442119" y="751419"/>
            <a:ext cx="9753600" cy="391581"/>
          </a:xfrm>
          <a:prstGeom prst="rect">
            <a:avLst/>
          </a:prstGeom>
          <a:noFill/>
        </p:spPr>
        <p:txBody>
          <a:bodyPr wrap="square" lIns="98234" tIns="49117" rIns="98234" bIns="49117" rtlCol="0">
            <a:spAutoFit/>
          </a:bodyPr>
          <a:lstStyle/>
          <a:p>
            <a:pPr>
              <a:buClr>
                <a:schemeClr val="tx1"/>
              </a:buClr>
              <a:buSzPct val="120000"/>
              <a:buFont typeface="Wingdings" pitchFamily="2" charset="2"/>
              <a:buChar char="Ø"/>
            </a:pPr>
            <a:r>
              <a:rPr lang="en-IN" dirty="0">
                <a:solidFill>
                  <a:srgbClr val="F20E2F"/>
                </a:solidFill>
                <a:latin typeface="Arial" pitchFamily="34" charset="0"/>
                <a:cs typeface="Arial" pitchFamily="34" charset="0"/>
              </a:rPr>
              <a:t>There are different type of eutectic System such </a:t>
            </a:r>
            <a:r>
              <a:rPr lang="en-IN" dirty="0" smtClean="0">
                <a:solidFill>
                  <a:srgbClr val="F20E2F"/>
                </a:solidFill>
                <a:latin typeface="Arial" pitchFamily="34" charset="0"/>
                <a:cs typeface="Arial" pitchFamily="34" charset="0"/>
              </a:rPr>
              <a:t>as; </a:t>
            </a:r>
            <a:r>
              <a:rPr lang="en-IN" dirty="0" err="1" smtClean="0">
                <a:latin typeface="Arial" pitchFamily="34" charset="0"/>
                <a:cs typeface="Arial" pitchFamily="34" charset="0"/>
              </a:rPr>
              <a:t>Pb</a:t>
            </a:r>
            <a:r>
              <a:rPr lang="en-IN" dirty="0" smtClean="0">
                <a:latin typeface="Arial" pitchFamily="34" charset="0"/>
                <a:cs typeface="Arial" pitchFamily="34" charset="0"/>
              </a:rPr>
              <a:t>-</a:t>
            </a:r>
            <a:r>
              <a:rPr lang="en-IN" dirty="0" err="1" smtClean="0">
                <a:latin typeface="Arial" pitchFamily="34" charset="0"/>
                <a:cs typeface="Arial" pitchFamily="34" charset="0"/>
              </a:rPr>
              <a:t>Sn</a:t>
            </a:r>
            <a:r>
              <a:rPr lang="en-IN" dirty="0">
                <a:latin typeface="Arial" pitchFamily="34" charset="0"/>
                <a:cs typeface="Arial" pitchFamily="34" charset="0"/>
              </a:rPr>
              <a:t>, Cu-Ag,</a:t>
            </a:r>
            <a:r>
              <a:rPr lang="en-IN" b="1" i="0" u="none" strike="noStrike" baseline="0" dirty="0">
                <a:latin typeface="Arial" pitchFamily="34" charset="0"/>
                <a:cs typeface="Arial" pitchFamily="34" charset="0"/>
              </a:rPr>
              <a:t> </a:t>
            </a:r>
            <a:r>
              <a:rPr lang="en-IN" i="0" u="none" strike="noStrike" baseline="0" dirty="0">
                <a:latin typeface="Arial" pitchFamily="34" charset="0"/>
                <a:cs typeface="Arial" pitchFamily="34" charset="0"/>
              </a:rPr>
              <a:t>Bi-Sn,</a:t>
            </a:r>
            <a:r>
              <a:rPr lang="en-IN" dirty="0">
                <a:latin typeface="Arial" pitchFamily="34" charset="0"/>
                <a:cs typeface="Arial" pitchFamily="34" charset="0"/>
              </a:rPr>
              <a:t>  Fe-C </a:t>
            </a:r>
          </a:p>
        </p:txBody>
      </p:sp>
      <p:sp>
        <p:nvSpPr>
          <p:cNvPr id="6" name="Rectangle 5"/>
          <p:cNvSpPr/>
          <p:nvPr/>
        </p:nvSpPr>
        <p:spPr>
          <a:xfrm>
            <a:off x="0" y="152400"/>
            <a:ext cx="107902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13919" y="152400"/>
            <a:ext cx="4114800" cy="523220"/>
          </a:xfrm>
          <a:prstGeom prst="rect">
            <a:avLst/>
          </a:prstGeom>
          <a:noFill/>
        </p:spPr>
        <p:txBody>
          <a:bodyPr wrap="square" rtlCol="0">
            <a:spAutoFit/>
          </a:bodyPr>
          <a:lstStyle/>
          <a:p>
            <a:r>
              <a:rPr lang="en-IN" sz="2800" b="1" dirty="0" smtClean="0">
                <a:solidFill>
                  <a:schemeClr val="bg1"/>
                </a:solidFill>
                <a:latin typeface="Arial" panose="020B0604020202020204" pitchFamily="34" charset="0"/>
              </a:rPr>
              <a:t>Eutectic Systems</a:t>
            </a:r>
            <a:endParaRPr lang="en-IN" sz="2800" dirty="0" smtClean="0">
              <a:solidFill>
                <a:schemeClr val="bg1"/>
              </a:solidFill>
            </a:endParaRPr>
          </a:p>
        </p:txBody>
      </p:sp>
      <p:sp>
        <p:nvSpPr>
          <p:cNvPr id="9" name="Rectangle 8"/>
          <p:cNvSpPr/>
          <p:nvPr/>
        </p:nvSpPr>
        <p:spPr>
          <a:xfrm>
            <a:off x="0" y="1447800"/>
            <a:ext cx="10790238"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p:cNvSpPr txBox="1"/>
          <p:nvPr/>
        </p:nvSpPr>
        <p:spPr>
          <a:xfrm>
            <a:off x="3337719" y="1443335"/>
            <a:ext cx="5486400" cy="461665"/>
          </a:xfrm>
          <a:prstGeom prst="rect">
            <a:avLst/>
          </a:prstGeom>
          <a:noFill/>
        </p:spPr>
        <p:txBody>
          <a:bodyPr wrap="square" rtlCol="0">
            <a:spAutoFit/>
          </a:bodyPr>
          <a:lstStyle/>
          <a:p>
            <a:r>
              <a:rPr lang="en-US" sz="2400" b="1" dirty="0" err="1" smtClean="0">
                <a:latin typeface="Arial" pitchFamily="34" charset="0"/>
                <a:cs typeface="Arial" pitchFamily="34" charset="0"/>
              </a:rPr>
              <a:t>Pb-Sn</a:t>
            </a:r>
            <a:r>
              <a:rPr lang="en-US" sz="2400" b="1" dirty="0" smtClean="0">
                <a:latin typeface="Arial" pitchFamily="34" charset="0"/>
                <a:cs typeface="Arial" pitchFamily="34" charset="0"/>
              </a:rPr>
              <a:t> Eutectic System </a:t>
            </a:r>
            <a:endParaRPr lang="en-IN" sz="2400" b="1" dirty="0" smtClean="0">
              <a:latin typeface="Arial" pitchFamily="34" charset="0"/>
              <a:cs typeface="Arial" pitchFamily="34" charset="0"/>
            </a:endParaRPr>
          </a:p>
        </p:txBody>
      </p:sp>
    </p:spTree>
    <p:extLst>
      <p:ext uri="{BB962C8B-B14F-4D97-AF65-F5344CB8AC3E}">
        <p14:creationId xmlns:p14="http://schemas.microsoft.com/office/powerpoint/2010/main" xmlns="" val="464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2B8915B-5D58-466C-8A02-6280AF310C2B}"/>
              </a:ext>
            </a:extLst>
          </p:cNvPr>
          <p:cNvPicPr>
            <a:picLocks noChangeAspect="1"/>
          </p:cNvPicPr>
          <p:nvPr/>
        </p:nvPicPr>
        <p:blipFill>
          <a:blip r:embed="rId2"/>
          <a:stretch>
            <a:fillRect/>
          </a:stretch>
        </p:blipFill>
        <p:spPr>
          <a:xfrm>
            <a:off x="1486410" y="836713"/>
            <a:ext cx="7647475" cy="5030687"/>
          </a:xfrm>
          <a:prstGeom prst="rect">
            <a:avLst/>
          </a:prstGeom>
        </p:spPr>
      </p:pic>
      <p:sp>
        <p:nvSpPr>
          <p:cNvPr id="5" name="Rectangle 4"/>
          <p:cNvSpPr/>
          <p:nvPr/>
        </p:nvSpPr>
        <p:spPr>
          <a:xfrm>
            <a:off x="0" y="152400"/>
            <a:ext cx="10790238"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2728119" y="152400"/>
            <a:ext cx="5638800" cy="461665"/>
          </a:xfrm>
          <a:prstGeom prst="rect">
            <a:avLst/>
          </a:prstGeom>
          <a:noFill/>
        </p:spPr>
        <p:txBody>
          <a:bodyPr wrap="square" rtlCol="0">
            <a:spAutoFit/>
          </a:bodyPr>
          <a:lstStyle/>
          <a:p>
            <a:r>
              <a:rPr lang="en-IN" sz="2400" b="1" dirty="0" smtClean="0">
                <a:latin typeface="Arial" panose="020B0604020202020204" pitchFamily="34" charset="0"/>
              </a:rPr>
              <a:t>Copper Silver Eutectic Systems</a:t>
            </a:r>
            <a:endParaRPr lang="en-IN" sz="2400" dirty="0" smtClean="0"/>
          </a:p>
        </p:txBody>
      </p:sp>
    </p:spTree>
    <p:extLst>
      <p:ext uri="{BB962C8B-B14F-4D97-AF65-F5344CB8AC3E}">
        <p14:creationId xmlns:p14="http://schemas.microsoft.com/office/powerpoint/2010/main" xmlns="" val="275938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95FA772-608B-4320-91B2-B6EEA78ECD90}"/>
              </a:ext>
            </a:extLst>
          </p:cNvPr>
          <p:cNvPicPr>
            <a:picLocks noChangeAspect="1"/>
          </p:cNvPicPr>
          <p:nvPr/>
        </p:nvPicPr>
        <p:blipFill>
          <a:blip r:embed="rId3"/>
          <a:stretch>
            <a:fillRect/>
          </a:stretch>
        </p:blipFill>
        <p:spPr>
          <a:xfrm>
            <a:off x="1356519" y="914400"/>
            <a:ext cx="7987363" cy="4166594"/>
          </a:xfrm>
          <a:prstGeom prst="rect">
            <a:avLst/>
          </a:prstGeom>
        </p:spPr>
      </p:pic>
      <p:sp>
        <p:nvSpPr>
          <p:cNvPr id="6" name="TextBox 5">
            <a:extLst>
              <a:ext uri="{FF2B5EF4-FFF2-40B4-BE49-F238E27FC236}">
                <a16:creationId xmlns:a16="http://schemas.microsoft.com/office/drawing/2014/main" xmlns="" id="{112AA971-C779-4C12-8184-27B255B89814}"/>
              </a:ext>
            </a:extLst>
          </p:cNvPr>
          <p:cNvSpPr txBox="1"/>
          <p:nvPr/>
        </p:nvSpPr>
        <p:spPr>
          <a:xfrm>
            <a:off x="159198" y="5029200"/>
            <a:ext cx="5693121" cy="976357"/>
          </a:xfrm>
          <a:prstGeom prst="rect">
            <a:avLst/>
          </a:prstGeom>
          <a:noFill/>
        </p:spPr>
        <p:txBody>
          <a:bodyPr wrap="square" lIns="98234" tIns="49117" rIns="98234" bIns="49117" rtlCol="0">
            <a:spAutoFit/>
          </a:bodyPr>
          <a:lstStyle/>
          <a:p>
            <a:r>
              <a:rPr lang="en-US" b="1" dirty="0">
                <a:latin typeface="Arial" pitchFamily="34" charset="0"/>
                <a:cs typeface="Arial" pitchFamily="34" charset="0"/>
              </a:rPr>
              <a:t>BC</a:t>
            </a:r>
            <a:r>
              <a:rPr lang="en-US" dirty="0">
                <a:solidFill>
                  <a:srgbClr val="FF0000"/>
                </a:solidFill>
                <a:latin typeface="Arial" pitchFamily="34" charset="0"/>
                <a:cs typeface="Arial" pitchFamily="34" charset="0"/>
              </a:rPr>
              <a:t>: </a:t>
            </a:r>
            <a:r>
              <a:rPr lang="en-US" b="1" i="1" dirty="0" err="1">
                <a:solidFill>
                  <a:srgbClr val="C00000"/>
                </a:solidFill>
                <a:latin typeface="Arial" pitchFamily="34" charset="0"/>
                <a:cs typeface="Arial" pitchFamily="34" charset="0"/>
              </a:rPr>
              <a:t>Plateaue</a:t>
            </a:r>
            <a:r>
              <a:rPr lang="en-US" i="1" dirty="0">
                <a:solidFill>
                  <a:srgbClr val="FF0000"/>
                </a:solidFill>
                <a:latin typeface="Arial" pitchFamily="34" charset="0"/>
                <a:cs typeface="Arial" pitchFamily="34" charset="0"/>
              </a:rPr>
              <a:t> </a:t>
            </a:r>
            <a:r>
              <a:rPr lang="en-US" dirty="0">
                <a:latin typeface="Arial" pitchFamily="34" charset="0"/>
                <a:cs typeface="Arial" pitchFamily="34" charset="0"/>
              </a:rPr>
              <a:t>or </a:t>
            </a:r>
            <a:r>
              <a:rPr lang="en-US" i="1" dirty="0">
                <a:latin typeface="Arial" pitchFamily="34" charset="0"/>
                <a:cs typeface="Arial" pitchFamily="34" charset="0"/>
              </a:rPr>
              <a:t>region of thermal arrest</a:t>
            </a:r>
            <a:r>
              <a:rPr lang="en-US" dirty="0">
                <a:latin typeface="Arial" pitchFamily="34" charset="0"/>
                <a:cs typeface="Arial" pitchFamily="34" charset="0"/>
              </a:rPr>
              <a:t>; in this region material is in the form of </a:t>
            </a:r>
            <a:r>
              <a:rPr lang="en-IN" dirty="0">
                <a:latin typeface="Arial" pitchFamily="34" charset="0"/>
                <a:cs typeface="Arial" pitchFamily="34" charset="0"/>
              </a:rPr>
              <a:t>solid and liquid phases</a:t>
            </a:r>
          </a:p>
        </p:txBody>
      </p:sp>
      <p:sp>
        <p:nvSpPr>
          <p:cNvPr id="7" name="TextBox 6">
            <a:extLst>
              <a:ext uri="{FF2B5EF4-FFF2-40B4-BE49-F238E27FC236}">
                <a16:creationId xmlns:a16="http://schemas.microsoft.com/office/drawing/2014/main" xmlns="" id="{4AEC5A9E-B62E-41D7-8682-DA912D343154}"/>
              </a:ext>
            </a:extLst>
          </p:cNvPr>
          <p:cNvSpPr txBox="1"/>
          <p:nvPr/>
        </p:nvSpPr>
        <p:spPr>
          <a:xfrm>
            <a:off x="6184280" y="5105400"/>
            <a:ext cx="4605958" cy="391581"/>
          </a:xfrm>
          <a:prstGeom prst="rect">
            <a:avLst/>
          </a:prstGeom>
          <a:noFill/>
        </p:spPr>
        <p:txBody>
          <a:bodyPr wrap="square" lIns="98234" tIns="49117" rIns="98234" bIns="49117" rtlCol="0">
            <a:spAutoFit/>
          </a:bodyPr>
          <a:lstStyle/>
          <a:p>
            <a:r>
              <a:rPr lang="en-IN" b="1" dirty="0">
                <a:latin typeface="Arial" pitchFamily="34" charset="0"/>
                <a:cs typeface="Arial" pitchFamily="34" charset="0"/>
              </a:rPr>
              <a:t>CD</a:t>
            </a:r>
            <a:r>
              <a:rPr lang="en-IN" dirty="0">
                <a:latin typeface="Arial" pitchFamily="34" charset="0"/>
                <a:cs typeface="Arial" pitchFamily="34" charset="0"/>
              </a:rPr>
              <a:t>: Solidification is completed, </a:t>
            </a:r>
            <a:r>
              <a:rPr lang="en-IN" dirty="0" smtClean="0">
                <a:latin typeface="Arial" pitchFamily="34" charset="0"/>
                <a:cs typeface="Arial" pitchFamily="34" charset="0"/>
              </a:rPr>
              <a:t>T </a:t>
            </a:r>
            <a:r>
              <a:rPr lang="en-IN" dirty="0">
                <a:latin typeface="Arial" pitchFamily="34" charset="0"/>
                <a:cs typeface="Arial" pitchFamily="34" charset="0"/>
              </a:rPr>
              <a:t>drops</a:t>
            </a:r>
          </a:p>
        </p:txBody>
      </p:sp>
      <p:sp>
        <p:nvSpPr>
          <p:cNvPr id="9" name="Rectangle 8"/>
          <p:cNvSpPr/>
          <p:nvPr/>
        </p:nvSpPr>
        <p:spPr>
          <a:xfrm>
            <a:off x="0" y="228600"/>
            <a:ext cx="107902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347119" y="152400"/>
            <a:ext cx="5638800" cy="553998"/>
          </a:xfrm>
          <a:prstGeom prst="rect">
            <a:avLst/>
          </a:prstGeom>
          <a:noFill/>
        </p:spPr>
        <p:txBody>
          <a:bodyPr wrap="square" rtlCol="0">
            <a:spAutoFit/>
          </a:bodyPr>
          <a:lstStyle/>
          <a:p>
            <a:r>
              <a:rPr lang="en-US" sz="3000" b="1" dirty="0" smtClean="0">
                <a:solidFill>
                  <a:schemeClr val="bg1"/>
                </a:solidFill>
                <a:latin typeface="Arial" pitchFamily="34" charset="0"/>
                <a:cs typeface="Arial" pitchFamily="34" charset="0"/>
              </a:rPr>
              <a:t>Cooling Curve Of Pure Metal </a:t>
            </a:r>
            <a:endParaRPr lang="en-IN" sz="3000" b="1"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54345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xmlns="" id="{8EBFD49B-24DA-4E9F-A84B-725EDDB0EB2B}"/>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1873433" y="659117"/>
            <a:ext cx="6797456" cy="4185934"/>
          </a:xfrm>
          <a:prstGeom prst="rect">
            <a:avLst/>
          </a:prstGeom>
        </p:spPr>
      </p:pic>
      <p:sp>
        <p:nvSpPr>
          <p:cNvPr id="7" name="TextBox 6">
            <a:extLst>
              <a:ext uri="{FF2B5EF4-FFF2-40B4-BE49-F238E27FC236}">
                <a16:creationId xmlns:a16="http://schemas.microsoft.com/office/drawing/2014/main" xmlns="" id="{F9E13B0A-8549-4B13-9EAF-1CA56F36BE30}"/>
              </a:ext>
            </a:extLst>
          </p:cNvPr>
          <p:cNvSpPr txBox="1"/>
          <p:nvPr/>
        </p:nvSpPr>
        <p:spPr>
          <a:xfrm>
            <a:off x="3015907" y="1245819"/>
            <a:ext cx="1359551" cy="391581"/>
          </a:xfrm>
          <a:prstGeom prst="rect">
            <a:avLst/>
          </a:prstGeom>
          <a:noFill/>
        </p:spPr>
        <p:txBody>
          <a:bodyPr wrap="square" lIns="98234" tIns="49117" rIns="98234" bIns="49117" rtlCol="0">
            <a:spAutoFit/>
          </a:bodyPr>
          <a:lstStyle/>
          <a:p>
            <a:r>
              <a:rPr lang="en-US" dirty="0">
                <a:latin typeface="Times New Roman" panose="02020603050405020304" pitchFamily="18" charset="0"/>
                <a:cs typeface="Times New Roman" panose="02020603050405020304" pitchFamily="18" charset="0"/>
              </a:rPr>
              <a:t>A</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63BC87F1-29A1-4021-A534-118390CE388F}"/>
              </a:ext>
            </a:extLst>
          </p:cNvPr>
          <p:cNvSpPr txBox="1"/>
          <p:nvPr/>
        </p:nvSpPr>
        <p:spPr>
          <a:xfrm>
            <a:off x="5414820" y="2877741"/>
            <a:ext cx="764748" cy="391581"/>
          </a:xfrm>
          <a:prstGeom prst="rect">
            <a:avLst/>
          </a:prstGeom>
          <a:noFill/>
        </p:spPr>
        <p:txBody>
          <a:bodyPr wrap="square" lIns="98234" tIns="49117" rIns="98234" bIns="49117" rtlCol="0">
            <a:spAutoFit/>
          </a:bodyPr>
          <a:lstStyle/>
          <a:p>
            <a:r>
              <a:rPr lang="en-US" dirty="0">
                <a:latin typeface="Times New Roman" panose="02020603050405020304" pitchFamily="18" charset="0"/>
                <a:cs typeface="Times New Roman" panose="02020603050405020304" pitchFamily="18" charset="0"/>
              </a:rPr>
              <a:t>B</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4A863A59-3896-43D4-A064-F012A27CEB05}"/>
              </a:ext>
            </a:extLst>
          </p:cNvPr>
          <p:cNvSpPr txBox="1"/>
          <p:nvPr/>
        </p:nvSpPr>
        <p:spPr>
          <a:xfrm>
            <a:off x="6542241" y="2915653"/>
            <a:ext cx="510130" cy="391581"/>
          </a:xfrm>
          <a:prstGeom prst="rect">
            <a:avLst/>
          </a:prstGeom>
          <a:noFill/>
        </p:spPr>
        <p:txBody>
          <a:bodyPr wrap="square" lIns="98234" tIns="49117" rIns="98234" bIns="49117" rtlCol="0">
            <a:spAutoFit/>
          </a:bodyPr>
          <a:lstStyle/>
          <a:p>
            <a:r>
              <a:rPr lang="en-US" dirty="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964763A-77CE-4813-ADFA-DD552165129C}"/>
              </a:ext>
            </a:extLst>
          </p:cNvPr>
          <p:cNvSpPr txBox="1"/>
          <p:nvPr/>
        </p:nvSpPr>
        <p:spPr>
          <a:xfrm>
            <a:off x="7060680" y="3717034"/>
            <a:ext cx="713653" cy="391581"/>
          </a:xfrm>
          <a:prstGeom prst="rect">
            <a:avLst/>
          </a:prstGeom>
          <a:noFill/>
        </p:spPr>
        <p:txBody>
          <a:bodyPr wrap="square" lIns="98234" tIns="49117" rIns="98234" bIns="49117" rtlCol="0">
            <a:spAutoFit/>
          </a:bodyPr>
          <a:lstStyle/>
          <a:p>
            <a:r>
              <a:rPr lang="en-US" dirty="0">
                <a:latin typeface="Times New Roman" panose="02020603050405020304" pitchFamily="18" charset="0"/>
                <a:cs typeface="Times New Roman" panose="02020603050405020304" pitchFamily="18" charset="0"/>
              </a:rPr>
              <a:t>D</a:t>
            </a:r>
            <a:endParaRPr lang="en-IN"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xmlns="" id="{E2D4EA10-6DA5-4491-B799-EB79EB772610}"/>
              </a:ext>
            </a:extLst>
          </p:cNvPr>
          <p:cNvCxnSpPr>
            <a:cxnSpLocks/>
          </p:cNvCxnSpPr>
          <p:nvPr/>
        </p:nvCxnSpPr>
        <p:spPr>
          <a:xfrm>
            <a:off x="1911270" y="1077209"/>
            <a:ext cx="1104635" cy="269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9278BC60-20E7-4D21-B504-57787BFB155A}"/>
              </a:ext>
            </a:extLst>
          </p:cNvPr>
          <p:cNvSpPr txBox="1"/>
          <p:nvPr/>
        </p:nvSpPr>
        <p:spPr>
          <a:xfrm>
            <a:off x="383335" y="806498"/>
            <a:ext cx="2464187" cy="391581"/>
          </a:xfrm>
          <a:prstGeom prst="rect">
            <a:avLst/>
          </a:prstGeom>
          <a:noFill/>
        </p:spPr>
        <p:txBody>
          <a:bodyPr wrap="square" lIns="98234" tIns="49117" rIns="98234" bIns="49117" rtlCol="0">
            <a:spAutoFit/>
          </a:bodyPr>
          <a:lstStyle/>
          <a:p>
            <a:r>
              <a:rPr lang="en-US" dirty="0">
                <a:latin typeface="Times New Roman" panose="02020603050405020304" pitchFamily="18" charset="0"/>
                <a:cs typeface="Times New Roman" panose="02020603050405020304" pitchFamily="18" charset="0"/>
              </a:rPr>
              <a:t>Pouring temp</a:t>
            </a:r>
            <a:endParaRPr lang="en-IN"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xmlns="" id="{33B9A6B6-280D-4046-B0CD-0977A8457A95}"/>
              </a:ext>
            </a:extLst>
          </p:cNvPr>
          <p:cNvCxnSpPr>
            <a:cxnSpLocks/>
          </p:cNvCxnSpPr>
          <p:nvPr/>
        </p:nvCxnSpPr>
        <p:spPr>
          <a:xfrm>
            <a:off x="1231494" y="3181618"/>
            <a:ext cx="53107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A9F17D9C-8343-4E26-BA15-056A12D26ED9}"/>
              </a:ext>
            </a:extLst>
          </p:cNvPr>
          <p:cNvSpPr txBox="1"/>
          <p:nvPr/>
        </p:nvSpPr>
        <p:spPr>
          <a:xfrm>
            <a:off x="42187" y="2852938"/>
            <a:ext cx="2208971" cy="391581"/>
          </a:xfrm>
          <a:prstGeom prst="rect">
            <a:avLst/>
          </a:prstGeom>
          <a:noFill/>
        </p:spPr>
        <p:txBody>
          <a:bodyPr wrap="square" lIns="98234" tIns="49117" rIns="98234" bIns="49117" rtlCol="0">
            <a:spAutoFit/>
          </a:bodyPr>
          <a:lstStyle/>
          <a:p>
            <a:r>
              <a:rPr lang="en-US" dirty="0">
                <a:latin typeface="Times New Roman" panose="02020603050405020304" pitchFamily="18" charset="0"/>
                <a:cs typeface="Times New Roman" panose="02020603050405020304" pitchFamily="18" charset="0"/>
              </a:rPr>
              <a:t>Freezing Temp</a:t>
            </a:r>
            <a:endParaRPr lang="en-IN" dirty="0">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xmlns="" id="{3C87CC16-77AE-45C0-89D4-EE52A9AC8D2A}"/>
              </a:ext>
            </a:extLst>
          </p:cNvPr>
          <p:cNvCxnSpPr>
            <a:cxnSpLocks/>
          </p:cNvCxnSpPr>
          <p:nvPr/>
        </p:nvCxnSpPr>
        <p:spPr>
          <a:xfrm>
            <a:off x="5608996" y="3198101"/>
            <a:ext cx="42940" cy="2006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96F87046-6DE6-468C-82BC-D8ABCF5109C5}"/>
              </a:ext>
            </a:extLst>
          </p:cNvPr>
          <p:cNvCxnSpPr>
            <a:cxnSpLocks/>
          </p:cNvCxnSpPr>
          <p:nvPr/>
        </p:nvCxnSpPr>
        <p:spPr>
          <a:xfrm>
            <a:off x="6637856" y="3210185"/>
            <a:ext cx="42485" cy="1982765"/>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54F3962E-87AA-45FC-92EB-4D24FD120B06}"/>
              </a:ext>
            </a:extLst>
          </p:cNvPr>
          <p:cNvSpPr txBox="1"/>
          <p:nvPr/>
        </p:nvSpPr>
        <p:spPr>
          <a:xfrm>
            <a:off x="3695681" y="5186030"/>
            <a:ext cx="5217963" cy="391581"/>
          </a:xfrm>
          <a:prstGeom prst="rect">
            <a:avLst/>
          </a:prstGeom>
          <a:noFill/>
        </p:spPr>
        <p:txBody>
          <a:bodyPr wrap="square" lIns="98234" tIns="49117" rIns="98234" bIns="49117" rtlCol="0">
            <a:spAutoFit/>
          </a:bodyPr>
          <a:lstStyle/>
          <a:p>
            <a:r>
              <a:rPr lang="en-US" dirty="0">
                <a:latin typeface="Times New Roman" panose="02020603050405020304" pitchFamily="18" charset="0"/>
                <a:cs typeface="Times New Roman" panose="02020603050405020304" pitchFamily="18" charset="0"/>
              </a:rPr>
              <a:t>In form(B to C) of liquid &amp; solid Phase  </a:t>
            </a:r>
            <a:endParaRPr lang="en-IN" dirty="0">
              <a:latin typeface="Times New Roman" panose="02020603050405020304" pitchFamily="18" charset="0"/>
              <a:cs typeface="Times New Roman" panose="02020603050405020304" pitchFamily="18" charset="0"/>
            </a:endParaRPr>
          </a:p>
        </p:txBody>
      </p:sp>
      <p:cxnSp>
        <p:nvCxnSpPr>
          <p:cNvPr id="26" name="Straight Connector 25">
            <a:extLst>
              <a:ext uri="{FF2B5EF4-FFF2-40B4-BE49-F238E27FC236}">
                <a16:creationId xmlns:a16="http://schemas.microsoft.com/office/drawing/2014/main" xmlns="" id="{63237FD8-0791-4178-8B38-CE2A4474E536}"/>
              </a:ext>
            </a:extLst>
          </p:cNvPr>
          <p:cNvCxnSpPr>
            <a:cxnSpLocks/>
          </p:cNvCxnSpPr>
          <p:nvPr/>
        </p:nvCxnSpPr>
        <p:spPr>
          <a:xfrm>
            <a:off x="6787632" y="3573016"/>
            <a:ext cx="1156646"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41E1E24B-8978-46DE-B00D-4AB07085926C}"/>
              </a:ext>
            </a:extLst>
          </p:cNvPr>
          <p:cNvSpPr txBox="1"/>
          <p:nvPr/>
        </p:nvSpPr>
        <p:spPr>
          <a:xfrm>
            <a:off x="7944279" y="3215200"/>
            <a:ext cx="2761289" cy="683969"/>
          </a:xfrm>
          <a:prstGeom prst="rect">
            <a:avLst/>
          </a:prstGeom>
          <a:noFill/>
        </p:spPr>
        <p:txBody>
          <a:bodyPr wrap="square" lIns="98234" tIns="49117" rIns="98234" bIns="49117" rtlCol="0">
            <a:spAutoFit/>
          </a:bodyPr>
          <a:lstStyle/>
          <a:p>
            <a:r>
              <a:rPr lang="en-US" dirty="0">
                <a:latin typeface="Times New Roman" panose="02020603050405020304" pitchFamily="18" charset="0"/>
                <a:cs typeface="Times New Roman" panose="02020603050405020304" pitchFamily="18" charset="0"/>
              </a:rPr>
              <a:t>C to D cooling of liquid Solidification is Complete </a:t>
            </a:r>
            <a:endParaRPr lang="en-IN" dirty="0">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xmlns="" id="{4F8B35CA-FA7A-48F1-B6C0-BD3675EC0BA8}"/>
              </a:ext>
            </a:extLst>
          </p:cNvPr>
          <p:cNvCxnSpPr>
            <a:cxnSpLocks/>
          </p:cNvCxnSpPr>
          <p:nvPr/>
        </p:nvCxnSpPr>
        <p:spPr>
          <a:xfrm>
            <a:off x="3886868" y="1916832"/>
            <a:ext cx="4279365"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xmlns="" id="{9C0FA731-80FD-49DF-9FF7-5039B2DEB370}"/>
              </a:ext>
            </a:extLst>
          </p:cNvPr>
          <p:cNvSpPr txBox="1"/>
          <p:nvPr/>
        </p:nvSpPr>
        <p:spPr>
          <a:xfrm>
            <a:off x="8166233" y="1615150"/>
            <a:ext cx="2335902" cy="683969"/>
          </a:xfrm>
          <a:prstGeom prst="rect">
            <a:avLst/>
          </a:prstGeom>
          <a:noFill/>
        </p:spPr>
        <p:txBody>
          <a:bodyPr wrap="square" lIns="98234" tIns="49117" rIns="98234" bIns="49117" rtlCol="0">
            <a:spAutoFit/>
          </a:bodyPr>
          <a:lstStyle/>
          <a:p>
            <a:r>
              <a:rPr lang="en-US" dirty="0">
                <a:latin typeface="Times New Roman" panose="02020603050405020304" pitchFamily="18" charset="0"/>
                <a:cs typeface="Times New Roman" panose="02020603050405020304" pitchFamily="18" charset="0"/>
              </a:rPr>
              <a:t>A to B cooling of Liquid </a:t>
            </a:r>
            <a:endParaRPr lang="en-IN"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xmlns="" id="{B39A6661-12B2-43A5-B1BD-CCE46EE96646}"/>
              </a:ext>
            </a:extLst>
          </p:cNvPr>
          <p:cNvSpPr txBox="1"/>
          <p:nvPr/>
        </p:nvSpPr>
        <p:spPr>
          <a:xfrm>
            <a:off x="170554" y="3210186"/>
            <a:ext cx="2676968" cy="683969"/>
          </a:xfrm>
          <a:prstGeom prst="rect">
            <a:avLst/>
          </a:prstGeom>
          <a:noFill/>
        </p:spPr>
        <p:txBody>
          <a:bodyPr wrap="square" lIns="98234" tIns="49117" rIns="98234" bIns="49117" rtlCol="0">
            <a:spAutoFit/>
          </a:bodyPr>
          <a:lstStyle/>
          <a:p>
            <a:r>
              <a:rPr lang="en-US" dirty="0">
                <a:latin typeface="Times New Roman" panose="02020603050405020304" pitchFamily="18" charset="0"/>
                <a:cs typeface="Times New Roman" panose="02020603050405020304" pitchFamily="18" charset="0"/>
              </a:rPr>
              <a:t>B- beginning of solidification</a:t>
            </a:r>
            <a:endParaRPr lang="en-IN" dirty="0">
              <a:latin typeface="Times New Roman" panose="02020603050405020304" pitchFamily="18" charset="0"/>
              <a:cs typeface="Times New Roman" panose="02020603050405020304" pitchFamily="18" charset="0"/>
            </a:endParaRPr>
          </a:p>
        </p:txBody>
      </p:sp>
      <p:sp>
        <p:nvSpPr>
          <p:cNvPr id="20" name="Rectangle 19"/>
          <p:cNvSpPr/>
          <p:nvPr/>
        </p:nvSpPr>
        <p:spPr>
          <a:xfrm>
            <a:off x="0" y="228600"/>
            <a:ext cx="10790238"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TextBox 21"/>
          <p:cNvSpPr txBox="1"/>
          <p:nvPr/>
        </p:nvSpPr>
        <p:spPr>
          <a:xfrm>
            <a:off x="2042319" y="228600"/>
            <a:ext cx="7239000" cy="461665"/>
          </a:xfrm>
          <a:prstGeom prst="rect">
            <a:avLst/>
          </a:prstGeom>
          <a:noFill/>
        </p:spPr>
        <p:txBody>
          <a:bodyPr wrap="square" rtlCol="0">
            <a:spAutoFit/>
          </a:bodyPr>
          <a:lstStyle/>
          <a:p>
            <a:r>
              <a:rPr lang="en-IN" sz="2400" b="1" dirty="0" smtClean="0">
                <a:latin typeface="Arial" pitchFamily="34" charset="0"/>
                <a:cs typeface="Arial" pitchFamily="34" charset="0"/>
              </a:rPr>
              <a:t>Experimental Cooling Curve of </a:t>
            </a:r>
            <a:r>
              <a:rPr lang="en-IN" sz="2400" b="1" dirty="0" err="1" smtClean="0">
                <a:latin typeface="Arial" pitchFamily="34" charset="0"/>
                <a:cs typeface="Arial" pitchFamily="34" charset="0"/>
              </a:rPr>
              <a:t>Pb</a:t>
            </a:r>
            <a:r>
              <a:rPr lang="en-IN" sz="2400" b="1" dirty="0" smtClean="0">
                <a:latin typeface="Arial" pitchFamily="34" charset="0"/>
                <a:cs typeface="Arial" pitchFamily="34" charset="0"/>
              </a:rPr>
              <a:t>-</a:t>
            </a:r>
            <a:r>
              <a:rPr lang="en-IN" sz="2400" b="1" dirty="0" err="1" smtClean="0">
                <a:latin typeface="Arial" pitchFamily="34" charset="0"/>
                <a:cs typeface="Arial" pitchFamily="34" charset="0"/>
              </a:rPr>
              <a:t>Sn</a:t>
            </a:r>
            <a:r>
              <a:rPr lang="en-IN" sz="2400" b="1" dirty="0" smtClean="0">
                <a:latin typeface="Arial" pitchFamily="34" charset="0"/>
                <a:cs typeface="Arial" pitchFamily="34" charset="0"/>
              </a:rPr>
              <a:t> Alloy  </a:t>
            </a:r>
          </a:p>
        </p:txBody>
      </p:sp>
    </p:spTree>
    <p:extLst>
      <p:ext uri="{BB962C8B-B14F-4D97-AF65-F5344CB8AC3E}">
        <p14:creationId xmlns:p14="http://schemas.microsoft.com/office/powerpoint/2010/main" xmlns="" val="275429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67A8288-95A6-46FF-A350-6D2D855B25B5}"/>
              </a:ext>
            </a:extLst>
          </p:cNvPr>
          <p:cNvPicPr>
            <a:picLocks noChangeAspect="1"/>
          </p:cNvPicPr>
          <p:nvPr/>
        </p:nvPicPr>
        <p:blipFill>
          <a:blip r:embed="rId3"/>
          <a:stretch>
            <a:fillRect/>
          </a:stretch>
        </p:blipFill>
        <p:spPr>
          <a:xfrm>
            <a:off x="1432719" y="990600"/>
            <a:ext cx="8255439" cy="5482298"/>
          </a:xfrm>
          <a:prstGeom prst="rect">
            <a:avLst/>
          </a:prstGeom>
        </p:spPr>
      </p:pic>
      <p:sp>
        <p:nvSpPr>
          <p:cNvPr id="6" name="Rectangle 5"/>
          <p:cNvSpPr/>
          <p:nvPr/>
        </p:nvSpPr>
        <p:spPr>
          <a:xfrm>
            <a:off x="0" y="152400"/>
            <a:ext cx="10790238"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p:cNvSpPr txBox="1"/>
          <p:nvPr/>
        </p:nvSpPr>
        <p:spPr>
          <a:xfrm>
            <a:off x="1737519" y="228600"/>
            <a:ext cx="8001000" cy="400110"/>
          </a:xfrm>
          <a:prstGeom prst="rect">
            <a:avLst/>
          </a:prstGeom>
          <a:noFill/>
        </p:spPr>
        <p:txBody>
          <a:bodyPr wrap="square" rtlCol="0">
            <a:spAutoFit/>
          </a:bodyPr>
          <a:lstStyle/>
          <a:p>
            <a:r>
              <a:rPr lang="en-US" sz="2000" b="1" dirty="0" err="1" smtClean="0">
                <a:latin typeface="Arial" pitchFamily="34" charset="0"/>
                <a:cs typeface="Arial" pitchFamily="34" charset="0"/>
              </a:rPr>
              <a:t>Microstructural</a:t>
            </a:r>
            <a:r>
              <a:rPr lang="en-US" sz="2000" b="1" dirty="0" smtClean="0">
                <a:latin typeface="Arial" pitchFamily="34" charset="0"/>
                <a:cs typeface="Arial" pitchFamily="34" charset="0"/>
              </a:rPr>
              <a:t> changes as per the change in composition </a:t>
            </a:r>
            <a:endParaRPr lang="en-IN" sz="2000" b="1" dirty="0" smtClean="0">
              <a:latin typeface="Arial" pitchFamily="34" charset="0"/>
              <a:cs typeface="Arial" pitchFamily="34" charset="0"/>
            </a:endParaRPr>
          </a:p>
        </p:txBody>
      </p:sp>
    </p:spTree>
    <p:extLst>
      <p:ext uri="{BB962C8B-B14F-4D97-AF65-F5344CB8AC3E}">
        <p14:creationId xmlns:p14="http://schemas.microsoft.com/office/powerpoint/2010/main" xmlns="" val="423778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66319" y="1981200"/>
            <a:ext cx="5105400" cy="923330"/>
          </a:xfrm>
          <a:prstGeom prst="rect">
            <a:avLst/>
          </a:prstGeom>
          <a:noFill/>
        </p:spPr>
        <p:txBody>
          <a:bodyPr wrap="square" rtlCol="0">
            <a:spAutoFit/>
          </a:bodyPr>
          <a:lstStyle/>
          <a:p>
            <a:r>
              <a:rPr lang="en-US" sz="5400" b="1" dirty="0" smtClean="0">
                <a:solidFill>
                  <a:schemeClr val="accent1">
                    <a:lumMod val="75000"/>
                  </a:schemeClr>
                </a:solidFill>
                <a:latin typeface="Arial" pitchFamily="34" charset="0"/>
                <a:cs typeface="Arial" pitchFamily="34" charset="0"/>
              </a:rPr>
              <a:t>Thank </a:t>
            </a:r>
            <a:r>
              <a:rPr lang="en-US" sz="5400" b="1" dirty="0" smtClean="0">
                <a:solidFill>
                  <a:schemeClr val="accent1">
                    <a:lumMod val="75000"/>
                  </a:schemeClr>
                </a:solidFill>
                <a:latin typeface="Arial" pitchFamily="34" charset="0"/>
                <a:cs typeface="Arial" pitchFamily="34" charset="0"/>
              </a:rPr>
              <a:t>You!</a:t>
            </a:r>
            <a:endParaRPr lang="en-US" sz="54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xmlns="" val="194523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319" y="1066800"/>
            <a:ext cx="9272926" cy="683969"/>
          </a:xfrm>
          <a:prstGeom prst="rect">
            <a:avLst/>
          </a:prstGeom>
          <a:noFill/>
        </p:spPr>
        <p:txBody>
          <a:bodyPr wrap="square" lIns="98234" tIns="49117" rIns="98234" bIns="49117" rtlCol="0">
            <a:spAutoFit/>
          </a:bodyPr>
          <a:lstStyle/>
          <a:p>
            <a:pPr algn="just">
              <a:buClr>
                <a:schemeClr val="tx1"/>
              </a:buClr>
              <a:buSzPct val="120000"/>
              <a:buFont typeface="Wingdings" pitchFamily="2" charset="2"/>
              <a:buChar char="Ø"/>
            </a:pPr>
            <a:r>
              <a:rPr lang="en-IN" dirty="0">
                <a:solidFill>
                  <a:schemeClr val="accent3"/>
                </a:solidFill>
                <a:latin typeface="Arial" pitchFamily="34" charset="0"/>
                <a:cs typeface="Arial" pitchFamily="34" charset="0"/>
              </a:rPr>
              <a:t>To obtain thermal cooling curve of Pb-Sn alloy which has eutectic composition and find out its eutectic temperature</a:t>
            </a:r>
            <a:r>
              <a:rPr lang="en-IN" dirty="0">
                <a:latin typeface="Arial" pitchFamily="34" charset="0"/>
                <a:cs typeface="Arial" pitchFamily="34" charset="0"/>
              </a:rPr>
              <a:t>.</a:t>
            </a:r>
          </a:p>
        </p:txBody>
      </p:sp>
      <p:sp>
        <p:nvSpPr>
          <p:cNvPr id="10241" name="Rectangle 1"/>
          <p:cNvSpPr>
            <a:spLocks noChangeArrowheads="1"/>
          </p:cNvSpPr>
          <p:nvPr/>
        </p:nvSpPr>
        <p:spPr bwMode="auto">
          <a:xfrm>
            <a:off x="505760" y="1957155"/>
            <a:ext cx="9104326" cy="1561132"/>
          </a:xfrm>
          <a:prstGeom prst="rect">
            <a:avLst/>
          </a:prstGeom>
          <a:noFill/>
          <a:ln w="9525">
            <a:noFill/>
            <a:miter lim="800000"/>
            <a:headEnd/>
            <a:tailEnd/>
          </a:ln>
          <a:effectLst/>
        </p:spPr>
        <p:txBody>
          <a:bodyPr vert="horz" wrap="square" lIns="98234" tIns="49117" rIns="98234" bIns="49117" numCol="1" anchor="ctr" anchorCtr="0" compatLnSpc="1">
            <a:prstTxWarp prst="textNoShape">
              <a:avLst/>
            </a:prstTxWarp>
            <a:spAutoFit/>
          </a:bodyPr>
          <a:lstStyle/>
          <a:p>
            <a:pPr algn="just" fontAlgn="base">
              <a:spcBef>
                <a:spcPct val="0"/>
              </a:spcBef>
              <a:spcAft>
                <a:spcPct val="0"/>
              </a:spcAft>
              <a:buFontTx/>
              <a:buChar char="•"/>
            </a:pP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 Eutectic means  easy to melt . Pb-Sn alloy is also known as solder </a:t>
            </a:r>
            <a:r>
              <a:rPr kumimoji="0" lang="en-US" b="0" i="0" u="none" strike="noStrike" cap="none" normalizeH="0" baseline="0" dirty="0" smtClean="0">
                <a:ln>
                  <a:noFill/>
                </a:ln>
                <a:solidFill>
                  <a:schemeClr val="tx1"/>
                </a:solidFill>
                <a:effectLst/>
                <a:latin typeface="Arial" pitchFamily="34" charset="0"/>
                <a:ea typeface="Calibri" pitchFamily="34" charset="0"/>
                <a:cs typeface="Arial" pitchFamily="34" charset="0"/>
              </a:rPr>
              <a:t>alloy. </a:t>
            </a:r>
            <a:endPar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algn="just" fontAlgn="base">
              <a:spcBef>
                <a:spcPct val="0"/>
              </a:spcBef>
              <a:spcAft>
                <a:spcPct val="0"/>
              </a:spcAft>
              <a:buFontTx/>
              <a:buChar char="•"/>
            </a:pP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 Pure</a:t>
            </a:r>
            <a:r>
              <a:rPr kumimoji="0" lang="en-US" b="0" i="0" u="none" strike="noStrike" cap="none" normalizeH="0" dirty="0">
                <a:ln>
                  <a:noFill/>
                </a:ln>
                <a:solidFill>
                  <a:schemeClr val="tx1"/>
                </a:solidFill>
                <a:effectLst/>
                <a:latin typeface="Arial" pitchFamily="34" charset="0"/>
                <a:ea typeface="Calibri" pitchFamily="34" charset="0"/>
                <a:cs typeface="Arial" pitchFamily="34" charset="0"/>
              </a:rPr>
              <a:t> </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metal and an alloy at eutectic composition freeze at a fixed temperature. </a:t>
            </a:r>
            <a:endParaRPr kumimoji="0" lang="en-US" b="0" i="0" u="none" strike="noStrike" cap="none" normalizeH="0" baseline="0" dirty="0">
              <a:ln>
                <a:noFill/>
              </a:ln>
              <a:solidFill>
                <a:schemeClr val="tx1"/>
              </a:solidFill>
              <a:effectLst/>
              <a:latin typeface="Arial" pitchFamily="34" charset="0"/>
              <a:cs typeface="Arial" pitchFamily="34" charset="0"/>
            </a:endParaRPr>
          </a:p>
          <a:p>
            <a:pPr algn="just"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 The eutectic temperature of the Pb-Sn eutectic is 183 </a:t>
            </a:r>
            <a:r>
              <a:rPr kumimoji="0" lang="en-US" b="0" i="0" u="none" strike="noStrike" cap="none" normalizeH="0" baseline="30000" dirty="0" err="1">
                <a:ln>
                  <a:noFill/>
                </a:ln>
                <a:solidFill>
                  <a:schemeClr val="tx1"/>
                </a:solidFill>
                <a:effectLst/>
                <a:latin typeface="Arial" pitchFamily="34" charset="0"/>
                <a:ea typeface="Calibri" pitchFamily="34" charset="0"/>
                <a:cs typeface="Arial" pitchFamily="34" charset="0"/>
              </a:rPr>
              <a:t>o</a:t>
            </a:r>
            <a:r>
              <a:rPr kumimoji="0" lang="en-US" b="0" i="0" u="none" strike="noStrike" cap="none" normalizeH="0" baseline="0" dirty="0" err="1">
                <a:ln>
                  <a:noFill/>
                </a:ln>
                <a:solidFill>
                  <a:schemeClr val="tx1"/>
                </a:solidFill>
                <a:effectLst/>
                <a:latin typeface="Arial" pitchFamily="34" charset="0"/>
                <a:ea typeface="Calibri" pitchFamily="34" charset="0"/>
                <a:cs typeface="Arial" pitchFamily="34" charset="0"/>
              </a:rPr>
              <a:t>C</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 where the temperature remained constant until all the liquid is transform into solid.</a:t>
            </a:r>
            <a:endParaRPr kumimoji="0" lang="en-US" b="0" i="0" u="none" strike="noStrike" cap="none" normalizeH="0" baseline="0" dirty="0">
              <a:ln>
                <a:noFill/>
              </a:ln>
              <a:solidFill>
                <a:schemeClr val="tx1"/>
              </a:solidFill>
              <a:effectLst/>
              <a:latin typeface="Arial" pitchFamily="34" charset="0"/>
              <a:cs typeface="Arial" pitchFamily="34" charset="0"/>
            </a:endParaRPr>
          </a:p>
          <a:p>
            <a:pPr algn="just"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 The eutectic composition of  Pb-Sn alloy system is at 61.9wt% Sn.</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6" name="TextBox 5"/>
          <p:cNvSpPr txBox="1"/>
          <p:nvPr/>
        </p:nvSpPr>
        <p:spPr>
          <a:xfrm>
            <a:off x="2118519" y="4495800"/>
            <a:ext cx="5638801" cy="1561132"/>
          </a:xfrm>
          <a:prstGeom prst="rect">
            <a:avLst/>
          </a:prstGeom>
          <a:noFill/>
        </p:spPr>
        <p:txBody>
          <a:bodyPr wrap="square" lIns="98234" tIns="49117" rIns="98234" bIns="49117" rtlCol="0">
            <a:spAutoFit/>
          </a:bodyPr>
          <a:lstStyle/>
          <a:p>
            <a:pPr marL="457200" indent="-457200" algn="just">
              <a:buFont typeface="+mj-lt"/>
              <a:buAutoNum type="arabicPeriod"/>
            </a:pPr>
            <a:r>
              <a:rPr lang="en-IN" dirty="0">
                <a:latin typeface="Arial" pitchFamily="34" charset="0"/>
                <a:cs typeface="Arial" pitchFamily="34" charset="0"/>
              </a:rPr>
              <a:t>Alumina Crucibles,  </a:t>
            </a:r>
            <a:endParaRPr lang="en-IN" dirty="0" smtClean="0">
              <a:latin typeface="Arial" pitchFamily="34" charset="0"/>
              <a:cs typeface="Arial" pitchFamily="34" charset="0"/>
            </a:endParaRPr>
          </a:p>
          <a:p>
            <a:pPr marL="457200" indent="-457200" algn="just">
              <a:buFont typeface="+mj-lt"/>
              <a:buAutoNum type="arabicPeriod"/>
            </a:pPr>
            <a:r>
              <a:rPr lang="en-IN" dirty="0" smtClean="0">
                <a:latin typeface="Arial" pitchFamily="34" charset="0"/>
                <a:cs typeface="Arial" pitchFamily="34" charset="0"/>
              </a:rPr>
              <a:t>k </a:t>
            </a:r>
            <a:r>
              <a:rPr lang="en-IN" dirty="0">
                <a:latin typeface="Arial" pitchFamily="34" charset="0"/>
                <a:cs typeface="Arial" pitchFamily="34" charset="0"/>
              </a:rPr>
              <a:t>type thermocouple,   </a:t>
            </a:r>
            <a:endParaRPr lang="en-IN" dirty="0" smtClean="0">
              <a:latin typeface="Arial" pitchFamily="34" charset="0"/>
              <a:cs typeface="Arial" pitchFamily="34" charset="0"/>
            </a:endParaRPr>
          </a:p>
          <a:p>
            <a:pPr marL="457200" indent="-457200" algn="just">
              <a:buFont typeface="+mj-lt"/>
              <a:buAutoNum type="arabicPeriod"/>
            </a:pPr>
            <a:r>
              <a:rPr lang="en-IN" dirty="0" smtClean="0">
                <a:latin typeface="Arial" pitchFamily="34" charset="0"/>
                <a:cs typeface="Arial" pitchFamily="34" charset="0"/>
              </a:rPr>
              <a:t>furnace  </a:t>
            </a:r>
            <a:r>
              <a:rPr lang="en-IN" dirty="0">
                <a:latin typeface="Arial" pitchFamily="34" charset="0"/>
                <a:cs typeface="Arial" pitchFamily="34" charset="0"/>
              </a:rPr>
              <a:t>with PID controller </a:t>
            </a:r>
            <a:r>
              <a:rPr lang="en-IN" dirty="0" smtClean="0">
                <a:latin typeface="Arial" pitchFamily="34" charset="0"/>
                <a:cs typeface="Arial" pitchFamily="34" charset="0"/>
              </a:rPr>
              <a:t>,</a:t>
            </a:r>
          </a:p>
          <a:p>
            <a:pPr marL="457200" indent="-457200" algn="just">
              <a:buFont typeface="+mj-lt"/>
              <a:buAutoNum type="arabicPeriod"/>
            </a:pPr>
            <a:r>
              <a:rPr lang="en-IN" dirty="0" smtClean="0">
                <a:latin typeface="Arial" pitchFamily="34" charset="0"/>
                <a:cs typeface="Arial" pitchFamily="34" charset="0"/>
              </a:rPr>
              <a:t>Temperature  </a:t>
            </a:r>
            <a:r>
              <a:rPr lang="en-IN" dirty="0">
                <a:latin typeface="Arial" pitchFamily="34" charset="0"/>
                <a:cs typeface="Arial" pitchFamily="34" charset="0"/>
              </a:rPr>
              <a:t>indicator, </a:t>
            </a:r>
            <a:endParaRPr lang="en-IN" dirty="0" smtClean="0">
              <a:latin typeface="Arial" pitchFamily="34" charset="0"/>
              <a:cs typeface="Arial" pitchFamily="34" charset="0"/>
            </a:endParaRPr>
          </a:p>
          <a:p>
            <a:pPr marL="457200" indent="-457200" algn="just">
              <a:buFont typeface="+mj-lt"/>
              <a:buAutoNum type="arabicPeriod"/>
            </a:pPr>
            <a:r>
              <a:rPr lang="en-IN" dirty="0" err="1" smtClean="0">
                <a:latin typeface="Arial" pitchFamily="34" charset="0"/>
                <a:cs typeface="Arial" pitchFamily="34" charset="0"/>
              </a:rPr>
              <a:t>Pb-Sn</a:t>
            </a:r>
            <a:r>
              <a:rPr lang="en-IN" dirty="0" smtClean="0">
                <a:latin typeface="Arial" pitchFamily="34" charset="0"/>
                <a:cs typeface="Arial" pitchFamily="34" charset="0"/>
              </a:rPr>
              <a:t> </a:t>
            </a:r>
            <a:r>
              <a:rPr lang="en-IN" dirty="0">
                <a:latin typeface="Arial" pitchFamily="34" charset="0"/>
                <a:cs typeface="Arial" pitchFamily="34" charset="0"/>
              </a:rPr>
              <a:t>sample, etc.</a:t>
            </a:r>
          </a:p>
        </p:txBody>
      </p:sp>
      <p:sp>
        <p:nvSpPr>
          <p:cNvPr id="8" name="Rectangle 7"/>
          <p:cNvSpPr/>
          <p:nvPr/>
        </p:nvSpPr>
        <p:spPr>
          <a:xfrm>
            <a:off x="0" y="228600"/>
            <a:ext cx="1079023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9" name="TextBox 8"/>
          <p:cNvSpPr txBox="1"/>
          <p:nvPr/>
        </p:nvSpPr>
        <p:spPr>
          <a:xfrm>
            <a:off x="3794919" y="152400"/>
            <a:ext cx="3276600" cy="646331"/>
          </a:xfrm>
          <a:prstGeom prst="rect">
            <a:avLst/>
          </a:prstGeom>
          <a:noFill/>
        </p:spPr>
        <p:txBody>
          <a:bodyPr wrap="square" rtlCol="0">
            <a:spAutoFit/>
          </a:bodyPr>
          <a:lstStyle/>
          <a:p>
            <a:r>
              <a:rPr lang="en-IN" sz="3600" b="1" dirty="0" smtClean="0">
                <a:solidFill>
                  <a:schemeClr val="bg1"/>
                </a:solidFill>
                <a:latin typeface="Arial" pitchFamily="34" charset="0"/>
                <a:cs typeface="Arial" pitchFamily="34" charset="0"/>
              </a:rPr>
              <a:t>Objective</a:t>
            </a:r>
            <a:r>
              <a:rPr lang="en-IN" sz="3200" b="1" dirty="0" smtClean="0">
                <a:solidFill>
                  <a:schemeClr val="bg1"/>
                </a:solidFill>
                <a:latin typeface="Arial" pitchFamily="34" charset="0"/>
                <a:cs typeface="Arial" pitchFamily="34" charset="0"/>
              </a:rPr>
              <a:t>  </a:t>
            </a:r>
          </a:p>
        </p:txBody>
      </p:sp>
      <p:sp>
        <p:nvSpPr>
          <p:cNvPr id="10" name="Rectangle 9"/>
          <p:cNvSpPr/>
          <p:nvPr/>
        </p:nvSpPr>
        <p:spPr>
          <a:xfrm>
            <a:off x="0" y="3810000"/>
            <a:ext cx="10790238"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Arial" pitchFamily="34" charset="0"/>
              <a:cs typeface="Arial" pitchFamily="34" charset="0"/>
            </a:endParaRPr>
          </a:p>
        </p:txBody>
      </p:sp>
      <p:sp>
        <p:nvSpPr>
          <p:cNvPr id="11" name="TextBox 10"/>
          <p:cNvSpPr txBox="1"/>
          <p:nvPr/>
        </p:nvSpPr>
        <p:spPr>
          <a:xfrm>
            <a:off x="1966119" y="3810000"/>
            <a:ext cx="7848600" cy="400110"/>
          </a:xfrm>
          <a:prstGeom prst="rect">
            <a:avLst/>
          </a:prstGeom>
          <a:noFill/>
        </p:spPr>
        <p:txBody>
          <a:bodyPr wrap="square" rtlCol="0">
            <a:spAutoFit/>
          </a:bodyPr>
          <a:lstStyle/>
          <a:p>
            <a:r>
              <a:rPr lang="en-IN" sz="2000" b="1" dirty="0" smtClean="0">
                <a:latin typeface="Arial" pitchFamily="34" charset="0"/>
                <a:cs typeface="Arial" pitchFamily="34" charset="0"/>
              </a:rPr>
              <a:t>Basic Equipments and requirements for experiment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319" y="1219200"/>
            <a:ext cx="9753600" cy="3960058"/>
          </a:xfrm>
          <a:prstGeom prst="rect">
            <a:avLst/>
          </a:prstGeom>
          <a:noFill/>
        </p:spPr>
        <p:txBody>
          <a:bodyPr wrap="square" rtlCol="0">
            <a:spAutoFit/>
          </a:bodyPr>
          <a:lstStyle/>
          <a:p>
            <a:pPr>
              <a:spcAft>
                <a:spcPts val="700"/>
              </a:spcAft>
              <a:buClr>
                <a:srgbClr val="FF0000"/>
              </a:buClr>
              <a:buSzPct val="130000"/>
              <a:buFont typeface="Wingdings" pitchFamily="2" charset="2"/>
              <a:buChar char="Ø"/>
            </a:pPr>
            <a:r>
              <a:rPr lang="en-IN" dirty="0" smtClean="0">
                <a:solidFill>
                  <a:srgbClr val="009900"/>
                </a:solidFill>
                <a:latin typeface="Arial" pitchFamily="34" charset="0"/>
                <a:cs typeface="Arial" pitchFamily="34" charset="0"/>
              </a:rPr>
              <a:t>Phase diagrams</a:t>
            </a:r>
            <a:r>
              <a:rPr lang="en-IN" dirty="0" smtClean="0">
                <a:latin typeface="Arial" pitchFamily="34" charset="0"/>
                <a:cs typeface="Arial" pitchFamily="34" charset="0"/>
              </a:rPr>
              <a:t>, also called equilibrium diagrams, are graphs that indicate the phases present at any temperature, with various compositions for a particular alloy system. </a:t>
            </a:r>
          </a:p>
          <a:p>
            <a:pPr>
              <a:spcAft>
                <a:spcPts val="700"/>
              </a:spcAft>
              <a:buClr>
                <a:srgbClr val="FF0000"/>
              </a:buClr>
              <a:buSzPct val="130000"/>
              <a:buFont typeface="Wingdings" pitchFamily="2" charset="2"/>
              <a:buChar char="Ø"/>
            </a:pPr>
            <a:r>
              <a:rPr lang="en-IN" dirty="0" smtClean="0">
                <a:latin typeface="Arial" pitchFamily="34" charset="0"/>
                <a:cs typeface="Arial" pitchFamily="34" charset="0"/>
              </a:rPr>
              <a:t>The phase diagram is in reality a chart which shows the relationship between the composition, temperature and structure of any alloy in a series.</a:t>
            </a:r>
          </a:p>
          <a:p>
            <a:pPr>
              <a:spcAft>
                <a:spcPts val="700"/>
              </a:spcAft>
              <a:buClr>
                <a:srgbClr val="FF0000"/>
              </a:buClr>
              <a:buSzPct val="130000"/>
              <a:buFont typeface="Wingdings" pitchFamily="2" charset="2"/>
              <a:buChar char="Ø"/>
            </a:pPr>
            <a:r>
              <a:rPr lang="en-IN" dirty="0" smtClean="0">
                <a:latin typeface="Arial" pitchFamily="34" charset="0"/>
                <a:cs typeface="Arial" pitchFamily="34" charset="0"/>
              </a:rPr>
              <a:t>The coordinate system of phase diagrams uses temperature as the ordinate scale and weight percentage of the alloy components as the abscissas. </a:t>
            </a:r>
          </a:p>
          <a:p>
            <a:pPr>
              <a:spcAft>
                <a:spcPts val="700"/>
              </a:spcAft>
              <a:buClr>
                <a:srgbClr val="FF0000"/>
              </a:buClr>
              <a:buSzPct val="130000"/>
              <a:buFont typeface="Wingdings" pitchFamily="2" charset="2"/>
              <a:buChar char="Ø"/>
            </a:pPr>
            <a:r>
              <a:rPr lang="en-IN" dirty="0" smtClean="0">
                <a:latin typeface="Arial" pitchFamily="34" charset="0"/>
                <a:cs typeface="Arial" pitchFamily="34" charset="0"/>
              </a:rPr>
              <a:t>The particular temperatures at which phase changes occur are plotted on this diagram for a given alloy composition, and when sufficient experimental points have been determined, lines representing the </a:t>
            </a:r>
            <a:r>
              <a:rPr lang="en-IN" dirty="0" err="1" smtClean="0">
                <a:latin typeface="Arial" pitchFamily="34" charset="0"/>
                <a:cs typeface="Arial" pitchFamily="34" charset="0"/>
              </a:rPr>
              <a:t>locii</a:t>
            </a:r>
            <a:r>
              <a:rPr lang="en-IN" dirty="0" smtClean="0">
                <a:latin typeface="Arial" pitchFamily="34" charset="0"/>
                <a:cs typeface="Arial" pitchFamily="34" charset="0"/>
              </a:rPr>
              <a:t> of all phase changes are drawn. </a:t>
            </a:r>
          </a:p>
          <a:p>
            <a:pPr>
              <a:spcAft>
                <a:spcPts val="700"/>
              </a:spcAft>
              <a:buClr>
                <a:srgbClr val="FF0000"/>
              </a:buClr>
              <a:buSzPct val="130000"/>
              <a:buFont typeface="Wingdings" pitchFamily="2" charset="2"/>
              <a:buChar char="Ø"/>
            </a:pPr>
            <a:r>
              <a:rPr lang="en-IN" dirty="0" smtClean="0">
                <a:latin typeface="Arial" pitchFamily="34" charset="0"/>
                <a:cs typeface="Arial" pitchFamily="34" charset="0"/>
              </a:rPr>
              <a:t>The </a:t>
            </a:r>
            <a:r>
              <a:rPr lang="en-IN" dirty="0" smtClean="0">
                <a:latin typeface="Arial" pitchFamily="34" charset="0"/>
                <a:cs typeface="Arial" pitchFamily="34" charset="0"/>
              </a:rPr>
              <a:t>phase diagram is valuable for determining the percentage amount of a particular phase in a two-phase structure, and it assists in understanding phenomena that occur during rapid heating and cooling. </a:t>
            </a:r>
          </a:p>
        </p:txBody>
      </p:sp>
      <p:sp>
        <p:nvSpPr>
          <p:cNvPr id="6" name="Rectangle 5"/>
          <p:cNvSpPr/>
          <p:nvPr/>
        </p:nvSpPr>
        <p:spPr>
          <a:xfrm>
            <a:off x="0" y="304800"/>
            <a:ext cx="1079023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23519" y="228600"/>
            <a:ext cx="2286000" cy="584775"/>
          </a:xfrm>
          <a:prstGeom prst="rect">
            <a:avLst/>
          </a:prstGeom>
          <a:noFill/>
        </p:spPr>
        <p:txBody>
          <a:bodyPr wrap="square" rtlCol="0">
            <a:spAutoFit/>
          </a:bodyPr>
          <a:lstStyle/>
          <a:p>
            <a:r>
              <a:rPr lang="en-US" sz="3200" b="1" dirty="0" smtClean="0">
                <a:solidFill>
                  <a:schemeClr val="bg1"/>
                </a:solidFill>
                <a:latin typeface="Arial" pitchFamily="34" charset="0"/>
                <a:cs typeface="Arial" pitchFamily="34" charset="0"/>
              </a:rPr>
              <a:t>Theory</a:t>
            </a:r>
            <a:endParaRPr lang="en-US" sz="3200" b="1" dirty="0">
              <a:solidFill>
                <a:schemeClr val="bg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519" y="838200"/>
            <a:ext cx="9525000" cy="1936428"/>
          </a:xfrm>
          <a:prstGeom prst="rect">
            <a:avLst/>
          </a:prstGeom>
          <a:noFill/>
        </p:spPr>
        <p:txBody>
          <a:bodyPr wrap="square" rtlCol="0">
            <a:spAutoFit/>
          </a:bodyPr>
          <a:lstStyle/>
          <a:p>
            <a:pPr>
              <a:spcAft>
                <a:spcPts val="700"/>
              </a:spcAft>
              <a:buClr>
                <a:srgbClr val="F20E2F"/>
              </a:buClr>
              <a:buSzPct val="120000"/>
              <a:buFont typeface="Wingdings" pitchFamily="2" charset="2"/>
              <a:buChar char="Ø"/>
            </a:pPr>
            <a:r>
              <a:rPr lang="en-US" dirty="0" smtClean="0">
                <a:solidFill>
                  <a:srgbClr val="009900"/>
                </a:solidFill>
                <a:latin typeface="Arial" pitchFamily="34" charset="0"/>
                <a:cs typeface="Arial" pitchFamily="34" charset="0"/>
              </a:rPr>
              <a:t>Phase: </a:t>
            </a:r>
            <a:r>
              <a:rPr lang="en-US" dirty="0" smtClean="0">
                <a:latin typeface="Arial" pitchFamily="34" charset="0"/>
                <a:cs typeface="Arial" pitchFamily="34" charset="0"/>
              </a:rPr>
              <a:t>It is a finite volume in the physical system within which the thermodynamic variables are uniformly constant; i.e., they do not experience any abrupt change in passing from one point in the volume to another. </a:t>
            </a:r>
          </a:p>
          <a:p>
            <a:pPr>
              <a:spcAft>
                <a:spcPts val="700"/>
              </a:spcAft>
              <a:buClr>
                <a:srgbClr val="F20E2F"/>
              </a:buClr>
              <a:buSzPct val="120000"/>
              <a:buFont typeface="Wingdings" pitchFamily="2" charset="2"/>
              <a:buChar char="Ø"/>
            </a:pPr>
            <a:r>
              <a:rPr lang="en-US" dirty="0" smtClean="0">
                <a:solidFill>
                  <a:srgbClr val="009900"/>
                </a:solidFill>
                <a:latin typeface="Arial" pitchFamily="34" charset="0"/>
                <a:cs typeface="Arial" pitchFamily="34" charset="0"/>
              </a:rPr>
              <a:t>Component: </a:t>
            </a:r>
            <a:r>
              <a:rPr lang="en-US" dirty="0" smtClean="0">
                <a:latin typeface="Arial" pitchFamily="34" charset="0"/>
                <a:cs typeface="Arial" pitchFamily="34" charset="0"/>
              </a:rPr>
              <a:t>The complexity of a phase diagram is determined primarily by the number of components which occur in the system, where components are chemical species of fixed composition </a:t>
            </a:r>
          </a:p>
        </p:txBody>
      </p:sp>
      <p:sp>
        <p:nvSpPr>
          <p:cNvPr id="5" name="TextBox 4"/>
          <p:cNvSpPr txBox="1"/>
          <p:nvPr/>
        </p:nvSpPr>
        <p:spPr>
          <a:xfrm>
            <a:off x="3413919" y="304800"/>
            <a:ext cx="3657600" cy="400110"/>
          </a:xfrm>
          <a:prstGeom prst="rect">
            <a:avLst/>
          </a:prstGeom>
          <a:noFill/>
        </p:spPr>
        <p:txBody>
          <a:bodyPr wrap="square" rtlCol="0">
            <a:spAutoFit/>
          </a:bodyPr>
          <a:lstStyle/>
          <a:p>
            <a:r>
              <a:rPr lang="en-US" sz="2000" dirty="0" smtClean="0">
                <a:solidFill>
                  <a:schemeClr val="accent1">
                    <a:lumMod val="75000"/>
                  </a:schemeClr>
                </a:solidFill>
                <a:latin typeface="Arial" pitchFamily="34" charset="0"/>
                <a:cs typeface="Arial" pitchFamily="34" charset="0"/>
              </a:rPr>
              <a:t>Continued…….</a:t>
            </a:r>
            <a:endParaRPr lang="en-US" sz="2000" dirty="0">
              <a:solidFill>
                <a:schemeClr val="accent1">
                  <a:lumMod val="75000"/>
                </a:schemeClr>
              </a:solidFill>
              <a:latin typeface="Arial" pitchFamily="34" charset="0"/>
              <a:cs typeface="Arial" pitchFamily="34" charset="0"/>
            </a:endParaRPr>
          </a:p>
        </p:txBody>
      </p:sp>
      <p:sp>
        <p:nvSpPr>
          <p:cNvPr id="6" name="TextBox 5"/>
          <p:cNvSpPr txBox="1"/>
          <p:nvPr/>
        </p:nvSpPr>
        <p:spPr>
          <a:xfrm>
            <a:off x="594519" y="2971800"/>
            <a:ext cx="9525000" cy="3172663"/>
          </a:xfrm>
          <a:prstGeom prst="rect">
            <a:avLst/>
          </a:prstGeom>
          <a:noFill/>
        </p:spPr>
        <p:txBody>
          <a:bodyPr wrap="square" rtlCol="0">
            <a:spAutoFit/>
          </a:bodyPr>
          <a:lstStyle/>
          <a:p>
            <a:pPr>
              <a:spcAft>
                <a:spcPts val="700"/>
              </a:spcAft>
              <a:buClr>
                <a:srgbClr val="0070C0"/>
              </a:buClr>
              <a:buSzPct val="120000"/>
              <a:buFont typeface="Arial" pitchFamily="34" charset="0"/>
              <a:buChar char="•"/>
            </a:pPr>
            <a:r>
              <a:rPr lang="en-US" dirty="0" smtClean="0">
                <a:latin typeface="Arial" pitchFamily="34" charset="0"/>
                <a:cs typeface="Arial" pitchFamily="34" charset="0"/>
              </a:rPr>
              <a:t>Phases may be solids, liquids, or gases.</a:t>
            </a:r>
          </a:p>
          <a:p>
            <a:pPr>
              <a:spcAft>
                <a:spcPts val="700"/>
              </a:spcAft>
              <a:buClr>
                <a:srgbClr val="0070C0"/>
              </a:buClr>
              <a:buSzPct val="120000"/>
              <a:buFont typeface="Arial" pitchFamily="34" charset="0"/>
              <a:buChar char="•"/>
            </a:pPr>
            <a:r>
              <a:rPr lang="en-US" dirty="0" smtClean="0">
                <a:solidFill>
                  <a:schemeClr val="accent2"/>
                </a:solidFill>
                <a:latin typeface="Arial" pitchFamily="34" charset="0"/>
                <a:cs typeface="Arial" pitchFamily="34" charset="0"/>
              </a:rPr>
              <a:t>Gases</a:t>
            </a:r>
            <a:r>
              <a:rPr lang="en-US" dirty="0" smtClean="0">
                <a:latin typeface="Arial" pitchFamily="34" charset="0"/>
                <a:cs typeface="Arial" pitchFamily="34" charset="0"/>
              </a:rPr>
              <a:t> are single-phase solutions and called homogeneous phases.</a:t>
            </a:r>
          </a:p>
          <a:p>
            <a:pPr>
              <a:spcAft>
                <a:spcPts val="700"/>
              </a:spcAft>
              <a:buClr>
                <a:srgbClr val="0070C0"/>
              </a:buClr>
              <a:buSzPct val="120000"/>
              <a:buFont typeface="Arial" pitchFamily="34" charset="0"/>
              <a:buChar char="•"/>
            </a:pPr>
            <a:r>
              <a:rPr lang="en-US" dirty="0" smtClean="0">
                <a:solidFill>
                  <a:schemeClr val="accent2"/>
                </a:solidFill>
                <a:latin typeface="Arial" pitchFamily="34" charset="0"/>
                <a:cs typeface="Arial" pitchFamily="34" charset="0"/>
              </a:rPr>
              <a:t>Liquids</a:t>
            </a:r>
            <a:r>
              <a:rPr lang="en-US" dirty="0" smtClean="0">
                <a:latin typeface="Arial" pitchFamily="34" charset="0"/>
                <a:cs typeface="Arial" pitchFamily="34" charset="0"/>
              </a:rPr>
              <a:t> may be homogeneous and single phase or they may divide into regions of different composition and therefore be composed of two or more phases. </a:t>
            </a:r>
          </a:p>
          <a:p>
            <a:pPr>
              <a:spcAft>
                <a:spcPts val="700"/>
              </a:spcAft>
              <a:buClr>
                <a:srgbClr val="0070C0"/>
              </a:buClr>
              <a:buSzPct val="120000"/>
              <a:buFont typeface="Arial" pitchFamily="34" charset="0"/>
              <a:buChar char="•"/>
            </a:pPr>
            <a:r>
              <a:rPr lang="en-US" dirty="0" smtClean="0">
                <a:solidFill>
                  <a:schemeClr val="accent2"/>
                </a:solidFill>
                <a:latin typeface="Arial" pitchFamily="34" charset="0"/>
                <a:cs typeface="Arial" pitchFamily="34" charset="0"/>
              </a:rPr>
              <a:t>Solids</a:t>
            </a:r>
            <a:r>
              <a:rPr lang="en-US" dirty="0" smtClean="0">
                <a:latin typeface="Arial" pitchFamily="34" charset="0"/>
                <a:cs typeface="Arial" pitchFamily="34" charset="0"/>
              </a:rPr>
              <a:t> may be single phase or may also be composed of more than one phase. </a:t>
            </a:r>
          </a:p>
          <a:p>
            <a:pPr>
              <a:spcAft>
                <a:spcPts val="700"/>
              </a:spcAft>
              <a:buClr>
                <a:srgbClr val="0070C0"/>
              </a:buClr>
              <a:buSzPct val="120000"/>
              <a:buFont typeface="Arial" pitchFamily="34" charset="0"/>
              <a:buChar char="•"/>
            </a:pPr>
            <a:r>
              <a:rPr lang="en-US" dirty="0" smtClean="0">
                <a:latin typeface="Arial" pitchFamily="34" charset="0"/>
                <a:cs typeface="Arial" pitchFamily="34" charset="0"/>
              </a:rPr>
              <a:t>It is common to call a metal composed of more than one component i.e. an </a:t>
            </a:r>
            <a:r>
              <a:rPr lang="en-US" dirty="0" smtClean="0">
                <a:solidFill>
                  <a:srgbClr val="009900"/>
                </a:solidFill>
                <a:latin typeface="Arial" pitchFamily="34" charset="0"/>
                <a:cs typeface="Arial" pitchFamily="34" charset="0"/>
              </a:rPr>
              <a:t>alloy</a:t>
            </a:r>
            <a:r>
              <a:rPr lang="en-US" dirty="0" smtClean="0">
                <a:latin typeface="Arial" pitchFamily="34" charset="0"/>
                <a:cs typeface="Arial" pitchFamily="34" charset="0"/>
              </a:rPr>
              <a:t>. </a:t>
            </a:r>
          </a:p>
          <a:p>
            <a:pPr>
              <a:spcAft>
                <a:spcPts val="700"/>
              </a:spcAft>
              <a:buClr>
                <a:srgbClr val="0070C0"/>
              </a:buClr>
              <a:buSzPct val="120000"/>
              <a:buFont typeface="Arial" pitchFamily="34" charset="0"/>
              <a:buChar char="•"/>
            </a:pPr>
            <a:r>
              <a:rPr lang="en-US" dirty="0" smtClean="0">
                <a:latin typeface="Arial" pitchFamily="34" charset="0"/>
                <a:cs typeface="Arial" pitchFamily="34" charset="0"/>
              </a:rPr>
              <a:t>Alloys may be single phase or multiphase. A single phase crystalline alloy consists of two or more components distributed randomly on a single crystal structure. Such single-phase alloys are called </a:t>
            </a:r>
            <a:r>
              <a:rPr lang="en-US" dirty="0" smtClean="0">
                <a:solidFill>
                  <a:schemeClr val="accent2"/>
                </a:solidFill>
                <a:latin typeface="Arial" pitchFamily="34" charset="0"/>
                <a:cs typeface="Arial" pitchFamily="34" charset="0"/>
              </a:rPr>
              <a:t>solid solutions</a:t>
            </a:r>
            <a:r>
              <a:rPr lang="en-US" dirty="0" smtClean="0">
                <a:latin typeface="Arial" pitchFamily="34" charset="0"/>
                <a:cs typeface="Arial" pitchFamily="34" charset="0"/>
              </a:rPr>
              <a:t>.</a:t>
            </a:r>
            <a:endParaRPr lang="en-US" dirty="0"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4519" y="1066800"/>
            <a:ext cx="9448800" cy="4062651"/>
          </a:xfrm>
          <a:prstGeom prst="rect">
            <a:avLst/>
          </a:prstGeom>
          <a:noFill/>
        </p:spPr>
        <p:txBody>
          <a:bodyPr wrap="square" rtlCol="0">
            <a:spAutoFit/>
          </a:bodyPr>
          <a:lstStyle/>
          <a:p>
            <a:pPr>
              <a:spcAft>
                <a:spcPts val="900"/>
              </a:spcAft>
              <a:buClr>
                <a:srgbClr val="FF0000"/>
              </a:buClr>
              <a:buSzPct val="140000"/>
              <a:buFont typeface="Arial" pitchFamily="34" charset="0"/>
              <a:buChar char="•"/>
            </a:pPr>
            <a:r>
              <a:rPr lang="en-IN" dirty="0" smtClean="0">
                <a:latin typeface="Arial" pitchFamily="34" charset="0"/>
                <a:cs typeface="Arial" pitchFamily="34" charset="0"/>
              </a:rPr>
              <a:t>Thermal analysis is the simplest and most used technique. </a:t>
            </a:r>
          </a:p>
          <a:p>
            <a:pPr>
              <a:spcAft>
                <a:spcPts val="900"/>
              </a:spcAft>
              <a:buClr>
                <a:srgbClr val="FF0000"/>
              </a:buClr>
              <a:buSzPct val="140000"/>
              <a:buFont typeface="Arial" pitchFamily="34" charset="0"/>
              <a:buChar char="•"/>
            </a:pPr>
            <a:r>
              <a:rPr lang="en-IN" dirty="0" smtClean="0">
                <a:latin typeface="Arial" pitchFamily="34" charset="0"/>
                <a:cs typeface="Arial" pitchFamily="34" charset="0"/>
              </a:rPr>
              <a:t>By slowly heating or slowly cooling alloys of known composition while accurately measuring the temperature of the alloy at particular time intervals, plots are obtained which show the variation of temperature with time. </a:t>
            </a:r>
          </a:p>
          <a:p>
            <a:pPr>
              <a:spcAft>
                <a:spcPts val="900"/>
              </a:spcAft>
              <a:buClr>
                <a:srgbClr val="FF0000"/>
              </a:buClr>
              <a:buSzPct val="140000"/>
              <a:buFont typeface="Arial" pitchFamily="34" charset="0"/>
              <a:buChar char="•"/>
            </a:pPr>
            <a:r>
              <a:rPr lang="en-IN" dirty="0" smtClean="0">
                <a:latin typeface="Arial" pitchFamily="34" charset="0"/>
                <a:cs typeface="Arial" pitchFamily="34" charset="0"/>
              </a:rPr>
              <a:t>Any departure from a smooth curve is an indication of a phase change at the inflection temperature. </a:t>
            </a:r>
          </a:p>
          <a:p>
            <a:pPr>
              <a:spcAft>
                <a:spcPts val="900"/>
              </a:spcAft>
              <a:buClr>
                <a:srgbClr val="FF0000"/>
              </a:buClr>
              <a:buSzPct val="140000"/>
              <a:buFont typeface="Arial" pitchFamily="34" charset="0"/>
              <a:buChar char="•"/>
            </a:pPr>
            <a:r>
              <a:rPr lang="en-IN" dirty="0" smtClean="0">
                <a:latin typeface="Arial" pitchFamily="34" charset="0"/>
                <a:cs typeface="Arial" pitchFamily="34" charset="0"/>
              </a:rPr>
              <a:t>During the freezing of a pure metal, the latent heat of solidification which is liberated is exactly sufficient to maintain the alloy at constant temperature until freezing is complete. </a:t>
            </a:r>
          </a:p>
          <a:p>
            <a:pPr>
              <a:spcAft>
                <a:spcPts val="900"/>
              </a:spcAft>
              <a:buClr>
                <a:srgbClr val="FF0000"/>
              </a:buClr>
              <a:buSzPct val="140000"/>
              <a:buFont typeface="Arial" pitchFamily="34" charset="0"/>
              <a:buChar char="•"/>
            </a:pPr>
            <a:r>
              <a:rPr lang="en-IN" dirty="0" smtClean="0">
                <a:latin typeface="Arial" pitchFamily="34" charset="0"/>
                <a:cs typeface="Arial" pitchFamily="34" charset="0"/>
              </a:rPr>
              <a:t>A constant-temperature dwell appears in the cooling t curve. Latent heat liberated during the freezing of a solid-solution alloy is not sufficient to maintain constant temperature, but does decrease the rate of </a:t>
            </a:r>
            <a:r>
              <a:rPr lang="en-IN" dirty="0" smtClean="0">
                <a:latin typeface="Arial" pitchFamily="34" charset="0"/>
                <a:cs typeface="Arial" pitchFamily="34" charset="0"/>
              </a:rPr>
              <a:t>cooling. </a:t>
            </a:r>
            <a:endParaRPr lang="en-IN" dirty="0" smtClean="0">
              <a:latin typeface="Arial" pitchFamily="34" charset="0"/>
              <a:cs typeface="Arial" pitchFamily="34" charset="0"/>
            </a:endParaRPr>
          </a:p>
        </p:txBody>
      </p:sp>
      <p:sp>
        <p:nvSpPr>
          <p:cNvPr id="6" name="Rectangle 5"/>
          <p:cNvSpPr/>
          <p:nvPr/>
        </p:nvSpPr>
        <p:spPr>
          <a:xfrm>
            <a:off x="0" y="228600"/>
            <a:ext cx="1079023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85319" y="228600"/>
            <a:ext cx="4953000" cy="523220"/>
          </a:xfrm>
          <a:prstGeom prst="rect">
            <a:avLst/>
          </a:prstGeom>
          <a:noFill/>
        </p:spPr>
        <p:txBody>
          <a:bodyPr wrap="square" rtlCol="0">
            <a:spAutoFit/>
          </a:bodyPr>
          <a:lstStyle/>
          <a:p>
            <a:r>
              <a:rPr lang="en-US" sz="2800" b="1" dirty="0" smtClean="0">
                <a:solidFill>
                  <a:schemeClr val="bg1"/>
                </a:solidFill>
                <a:latin typeface="Arial" pitchFamily="34" charset="0"/>
                <a:cs typeface="Arial" pitchFamily="34" charset="0"/>
              </a:rPr>
              <a:t>Thermal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042319" y="1905000"/>
            <a:ext cx="6172200" cy="4572000"/>
          </a:xfrm>
          <a:prstGeom prst="rect">
            <a:avLst/>
          </a:prstGeom>
        </p:spPr>
      </p:pic>
      <p:sp>
        <p:nvSpPr>
          <p:cNvPr id="5" name="TextBox 4"/>
          <p:cNvSpPr txBox="1"/>
          <p:nvPr/>
        </p:nvSpPr>
        <p:spPr>
          <a:xfrm>
            <a:off x="823119" y="990600"/>
            <a:ext cx="8305800" cy="728405"/>
          </a:xfrm>
          <a:prstGeom prst="rect">
            <a:avLst/>
          </a:prstGeom>
          <a:noFill/>
        </p:spPr>
        <p:txBody>
          <a:bodyPr wrap="square" rtlCol="0">
            <a:spAutoFit/>
          </a:bodyPr>
          <a:lstStyle/>
          <a:p>
            <a:pPr>
              <a:spcAft>
                <a:spcPts val="400"/>
              </a:spcAft>
              <a:buClr>
                <a:srgbClr val="FF0000"/>
              </a:buClr>
              <a:buSzPct val="120000"/>
              <a:buFont typeface="Wingdings" pitchFamily="2" charset="2"/>
              <a:buChar char="Ø"/>
            </a:pPr>
            <a:r>
              <a:rPr lang="en-IN" dirty="0" smtClean="0">
                <a:latin typeface="Arial" pitchFamily="34" charset="0"/>
                <a:cs typeface="Arial" pitchFamily="34" charset="0"/>
              </a:rPr>
              <a:t>Cooling curve of a solid-solution alloy. </a:t>
            </a:r>
          </a:p>
          <a:p>
            <a:pPr>
              <a:spcAft>
                <a:spcPts val="400"/>
              </a:spcAft>
              <a:buClr>
                <a:srgbClr val="FF0000"/>
              </a:buClr>
              <a:buSzPct val="120000"/>
              <a:buFont typeface="Wingdings" pitchFamily="2" charset="2"/>
              <a:buChar char="Ø"/>
            </a:pPr>
            <a:r>
              <a:rPr lang="en-IN" dirty="0" smtClean="0">
                <a:latin typeface="Arial" pitchFamily="34" charset="0"/>
                <a:cs typeface="Arial" pitchFamily="34" charset="0"/>
              </a:rPr>
              <a:t>Discontinuous changes in slope of cooling curve indicate phase change.</a:t>
            </a:r>
            <a:endParaRPr lang="en-US" dirty="0" smtClean="0">
              <a:latin typeface="Arial" pitchFamily="34" charset="0"/>
              <a:cs typeface="Arial" pitchFamily="34" charset="0"/>
            </a:endParaRPr>
          </a:p>
        </p:txBody>
      </p:sp>
      <p:sp>
        <p:nvSpPr>
          <p:cNvPr id="6" name="TextBox 5"/>
          <p:cNvSpPr txBox="1"/>
          <p:nvPr/>
        </p:nvSpPr>
        <p:spPr>
          <a:xfrm>
            <a:off x="3871119" y="228600"/>
            <a:ext cx="2133600" cy="381000"/>
          </a:xfrm>
          <a:prstGeom prst="rect">
            <a:avLst/>
          </a:prstGeom>
          <a:noFill/>
        </p:spPr>
        <p:txBody>
          <a:bodyPr wrap="square" rtlCol="0">
            <a:spAutoFit/>
          </a:bodyPr>
          <a:lstStyle/>
          <a:p>
            <a:r>
              <a:rPr lang="en-US" dirty="0" smtClean="0">
                <a:solidFill>
                  <a:schemeClr val="accent1">
                    <a:lumMod val="75000"/>
                  </a:schemeClr>
                </a:solidFill>
                <a:latin typeface="Arial" pitchFamily="34" charset="0"/>
                <a:cs typeface="Arial" pitchFamily="34" charset="0"/>
              </a:rPr>
              <a:t>Continued…..</a:t>
            </a:r>
            <a:endParaRPr lang="en-US" dirty="0">
              <a:solidFill>
                <a:schemeClr val="accent1">
                  <a:lumMod val="75000"/>
                </a:schemeClr>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wall, indoor, counter, blender&#10;&#10;Description automatically generated">
            <a:extLst>
              <a:ext uri="{FF2B5EF4-FFF2-40B4-BE49-F238E27FC236}">
                <a16:creationId xmlns:a16="http://schemas.microsoft.com/office/drawing/2014/main" xmlns="" id="{C3D4BE1A-AD57-40A4-95CB-114DA4ACD5BA}"/>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10256" t="22770" r="9589" b="18359"/>
          <a:stretch/>
        </p:blipFill>
        <p:spPr>
          <a:xfrm>
            <a:off x="1280319" y="1371600"/>
            <a:ext cx="8173225" cy="4559678"/>
          </a:xfrm>
          <a:prstGeom prst="rect">
            <a:avLst/>
          </a:prstGeom>
        </p:spPr>
      </p:pic>
      <p:sp>
        <p:nvSpPr>
          <p:cNvPr id="3" name="TextBox 2">
            <a:extLst>
              <a:ext uri="{FF2B5EF4-FFF2-40B4-BE49-F238E27FC236}">
                <a16:creationId xmlns:a16="http://schemas.microsoft.com/office/drawing/2014/main" xmlns="" id="{AF857762-AAC6-4FBC-8A7E-C26381BA6895}"/>
              </a:ext>
            </a:extLst>
          </p:cNvPr>
          <p:cNvSpPr txBox="1"/>
          <p:nvPr/>
        </p:nvSpPr>
        <p:spPr>
          <a:xfrm>
            <a:off x="2956719" y="2209800"/>
            <a:ext cx="2294243" cy="391581"/>
          </a:xfrm>
          <a:prstGeom prst="rect">
            <a:avLst/>
          </a:prstGeom>
          <a:noFill/>
        </p:spPr>
        <p:txBody>
          <a:bodyPr wrap="square" lIns="98234" tIns="49117" rIns="98234" bIns="49117" rtlCol="0">
            <a:spAutoFit/>
          </a:bodyPr>
          <a:lstStyle/>
          <a:p>
            <a:r>
              <a:rPr lang="en-IN" dirty="0">
                <a:solidFill>
                  <a:schemeClr val="bg1"/>
                </a:solidFill>
              </a:rPr>
              <a:t>Temp. Indicator </a:t>
            </a:r>
          </a:p>
        </p:txBody>
      </p:sp>
      <p:sp>
        <p:nvSpPr>
          <p:cNvPr id="5" name="TextBox 4">
            <a:extLst>
              <a:ext uri="{FF2B5EF4-FFF2-40B4-BE49-F238E27FC236}">
                <a16:creationId xmlns:a16="http://schemas.microsoft.com/office/drawing/2014/main" xmlns="" id="{135DBDA9-7626-45CF-A110-748BAE549B00}"/>
              </a:ext>
            </a:extLst>
          </p:cNvPr>
          <p:cNvSpPr txBox="1"/>
          <p:nvPr/>
        </p:nvSpPr>
        <p:spPr>
          <a:xfrm>
            <a:off x="2270919" y="5334000"/>
            <a:ext cx="3483850" cy="391581"/>
          </a:xfrm>
          <a:prstGeom prst="rect">
            <a:avLst/>
          </a:prstGeom>
          <a:noFill/>
        </p:spPr>
        <p:txBody>
          <a:bodyPr wrap="square" lIns="98234" tIns="49117" rIns="98234" bIns="49117" rtlCol="0">
            <a:spAutoFit/>
          </a:bodyPr>
          <a:lstStyle/>
          <a:p>
            <a:r>
              <a:rPr lang="en-IN" dirty="0">
                <a:solidFill>
                  <a:schemeClr val="bg1"/>
                </a:solidFill>
              </a:rPr>
              <a:t>PID Temp. Controller  </a:t>
            </a:r>
          </a:p>
        </p:txBody>
      </p:sp>
      <p:sp>
        <p:nvSpPr>
          <p:cNvPr id="6" name="Rectangle 5"/>
          <p:cNvSpPr/>
          <p:nvPr/>
        </p:nvSpPr>
        <p:spPr>
          <a:xfrm>
            <a:off x="0" y="228600"/>
            <a:ext cx="1079023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09119" y="228600"/>
            <a:ext cx="4648200" cy="523220"/>
          </a:xfrm>
          <a:prstGeom prst="rect">
            <a:avLst/>
          </a:prstGeom>
          <a:noFill/>
        </p:spPr>
        <p:txBody>
          <a:bodyPr wrap="square" rtlCol="0">
            <a:spAutoFit/>
          </a:bodyPr>
          <a:lstStyle/>
          <a:p>
            <a:r>
              <a:rPr lang="en-US" sz="2800" b="1" dirty="0" smtClean="0">
                <a:solidFill>
                  <a:schemeClr val="bg1"/>
                </a:solidFill>
              </a:rPr>
              <a:t>E</a:t>
            </a:r>
            <a:r>
              <a:rPr lang="en-IN" sz="2800" b="1" dirty="0" err="1" smtClean="0">
                <a:solidFill>
                  <a:schemeClr val="bg1"/>
                </a:solidFill>
              </a:rPr>
              <a:t>xperimental</a:t>
            </a:r>
            <a:r>
              <a:rPr lang="en-IN" sz="2800" b="1" dirty="0" smtClean="0">
                <a:solidFill>
                  <a:schemeClr val="bg1"/>
                </a:solidFill>
              </a:rPr>
              <a:t> Set Up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887E877-13CE-4412-8089-E509A40BA749}"/>
              </a:ext>
            </a:extLst>
          </p:cNvPr>
          <p:cNvSpPr txBox="1"/>
          <p:nvPr/>
        </p:nvSpPr>
        <p:spPr>
          <a:xfrm>
            <a:off x="670719" y="1066800"/>
            <a:ext cx="9753600" cy="683969"/>
          </a:xfrm>
          <a:prstGeom prst="rect">
            <a:avLst/>
          </a:prstGeom>
          <a:noFill/>
        </p:spPr>
        <p:txBody>
          <a:bodyPr wrap="square" lIns="98234" tIns="49117" rIns="98234" bIns="49117" rtlCol="0">
            <a:spAutoFit/>
          </a:bodyPr>
          <a:lstStyle/>
          <a:p>
            <a:pPr>
              <a:buClr>
                <a:srgbClr val="C00000"/>
              </a:buClr>
              <a:buSzPct val="120000"/>
              <a:buFont typeface="Wingdings" pitchFamily="2" charset="2"/>
              <a:buChar char="Ø"/>
            </a:pPr>
            <a:r>
              <a:rPr lang="en-US" dirty="0">
                <a:latin typeface="Arial" pitchFamily="34" charset="0"/>
                <a:cs typeface="Arial" pitchFamily="34" charset="0"/>
              </a:rPr>
              <a:t>A furnace is essentially a thermal enclosure and is employed to process raw materials at high temperatures both in solid state and liquid state</a:t>
            </a:r>
            <a:endParaRPr lang="en-IN" dirty="0">
              <a:latin typeface="Arial" pitchFamily="34" charset="0"/>
              <a:cs typeface="Arial" pitchFamily="34" charset="0"/>
            </a:endParaRPr>
          </a:p>
        </p:txBody>
      </p:sp>
      <p:sp>
        <p:nvSpPr>
          <p:cNvPr id="8" name="TextBox 7">
            <a:extLst>
              <a:ext uri="{FF2B5EF4-FFF2-40B4-BE49-F238E27FC236}">
                <a16:creationId xmlns:a16="http://schemas.microsoft.com/office/drawing/2014/main" xmlns="" id="{CE9A9C6D-8245-4572-B784-0007A245BD7A}"/>
              </a:ext>
            </a:extLst>
          </p:cNvPr>
          <p:cNvSpPr txBox="1"/>
          <p:nvPr/>
        </p:nvSpPr>
        <p:spPr>
          <a:xfrm>
            <a:off x="2347119" y="2895600"/>
            <a:ext cx="7052671" cy="1853520"/>
          </a:xfrm>
          <a:prstGeom prst="rect">
            <a:avLst/>
          </a:prstGeom>
          <a:noFill/>
        </p:spPr>
        <p:txBody>
          <a:bodyPr wrap="square" lIns="98234" tIns="49117" rIns="98234" bIns="49117" rtlCol="0">
            <a:spAutoFit/>
          </a:bodyPr>
          <a:lstStyle/>
          <a:p>
            <a:pPr marL="613962" indent="-613962">
              <a:buClr>
                <a:srgbClr val="002060"/>
              </a:buClr>
              <a:buFont typeface="+mj-lt"/>
              <a:buAutoNum type="arabicParenR"/>
            </a:pPr>
            <a:r>
              <a:rPr lang="en-US" dirty="0">
                <a:latin typeface="Arial" pitchFamily="34" charset="0"/>
                <a:cs typeface="Arial" pitchFamily="34" charset="0"/>
              </a:rPr>
              <a:t>Source of energy </a:t>
            </a:r>
          </a:p>
          <a:p>
            <a:pPr marL="613962" indent="-613962">
              <a:buClr>
                <a:srgbClr val="002060"/>
              </a:buClr>
              <a:buFont typeface="+mj-lt"/>
              <a:buAutoNum type="arabicParenR"/>
            </a:pPr>
            <a:r>
              <a:rPr lang="en-US" dirty="0">
                <a:latin typeface="Arial" pitchFamily="34" charset="0"/>
                <a:cs typeface="Arial" pitchFamily="34" charset="0"/>
              </a:rPr>
              <a:t>Suitable refractory material</a:t>
            </a:r>
          </a:p>
          <a:p>
            <a:pPr marL="613962" indent="-613962">
              <a:buClr>
                <a:srgbClr val="002060"/>
              </a:buClr>
              <a:buFont typeface="+mj-lt"/>
              <a:buAutoNum type="arabicParenR"/>
            </a:pPr>
            <a:r>
              <a:rPr lang="en-US" dirty="0">
                <a:latin typeface="Arial" pitchFamily="34" charset="0"/>
                <a:cs typeface="Arial" pitchFamily="34" charset="0"/>
              </a:rPr>
              <a:t>Thermocouple</a:t>
            </a:r>
          </a:p>
          <a:p>
            <a:pPr marL="613962" indent="-613962">
              <a:buClr>
                <a:srgbClr val="002060"/>
              </a:buClr>
              <a:buFont typeface="+mj-lt"/>
              <a:buAutoNum type="arabicParenR"/>
            </a:pPr>
            <a:r>
              <a:rPr lang="en-US" dirty="0">
                <a:latin typeface="Arial" pitchFamily="34" charset="0"/>
                <a:cs typeface="Arial" pitchFamily="34" charset="0"/>
              </a:rPr>
              <a:t>PID controller</a:t>
            </a:r>
          </a:p>
          <a:p>
            <a:pPr marL="613962" indent="-613962">
              <a:buClr>
                <a:srgbClr val="002060"/>
              </a:buClr>
              <a:buFont typeface="+mj-lt"/>
              <a:buAutoNum type="arabicParenR"/>
            </a:pPr>
            <a:r>
              <a:rPr lang="en-US" dirty="0">
                <a:latin typeface="Arial" pitchFamily="34" charset="0"/>
                <a:cs typeface="Arial" pitchFamily="34" charset="0"/>
              </a:rPr>
              <a:t>Heating element</a:t>
            </a:r>
          </a:p>
          <a:p>
            <a:pPr marL="613962" indent="-613962">
              <a:buClr>
                <a:srgbClr val="002060"/>
              </a:buClr>
              <a:buFont typeface="+mj-lt"/>
              <a:buAutoNum type="arabicParenR"/>
            </a:pPr>
            <a:endParaRPr lang="en-US" dirty="0">
              <a:latin typeface="Arial" pitchFamily="34" charset="0"/>
              <a:cs typeface="Arial" pitchFamily="34" charset="0"/>
            </a:endParaRPr>
          </a:p>
        </p:txBody>
      </p:sp>
      <p:sp>
        <p:nvSpPr>
          <p:cNvPr id="9" name="Rectangle 8"/>
          <p:cNvSpPr/>
          <p:nvPr/>
        </p:nvSpPr>
        <p:spPr>
          <a:xfrm>
            <a:off x="0" y="228600"/>
            <a:ext cx="1079023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2880519" y="228600"/>
            <a:ext cx="5410200" cy="523220"/>
          </a:xfrm>
          <a:prstGeom prst="rect">
            <a:avLst/>
          </a:prstGeom>
          <a:noFill/>
        </p:spPr>
        <p:txBody>
          <a:bodyPr wrap="square" rtlCol="0">
            <a:spAutoFit/>
          </a:bodyPr>
          <a:lstStyle/>
          <a:p>
            <a:r>
              <a:rPr lang="en-US" sz="2800" b="1" dirty="0" smtClean="0">
                <a:solidFill>
                  <a:schemeClr val="bg1"/>
                </a:solidFill>
                <a:latin typeface="Arial" pitchFamily="34" charset="0"/>
                <a:cs typeface="Arial" pitchFamily="34" charset="0"/>
              </a:rPr>
              <a:t>Introduction of furnace </a:t>
            </a:r>
            <a:endParaRPr lang="en-IN" sz="2800" b="1" dirty="0" smtClean="0">
              <a:solidFill>
                <a:schemeClr val="bg1"/>
              </a:solidFill>
              <a:latin typeface="Arial" pitchFamily="34" charset="0"/>
              <a:cs typeface="Arial" pitchFamily="34" charset="0"/>
            </a:endParaRPr>
          </a:p>
        </p:txBody>
      </p:sp>
      <p:sp>
        <p:nvSpPr>
          <p:cNvPr id="11" name="Rectangle 10"/>
          <p:cNvSpPr/>
          <p:nvPr/>
        </p:nvSpPr>
        <p:spPr>
          <a:xfrm>
            <a:off x="0" y="2209800"/>
            <a:ext cx="10790238"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Arial" pitchFamily="34" charset="0"/>
              <a:cs typeface="Arial" pitchFamily="34" charset="0"/>
            </a:endParaRPr>
          </a:p>
        </p:txBody>
      </p:sp>
      <p:sp>
        <p:nvSpPr>
          <p:cNvPr id="12" name="TextBox 11"/>
          <p:cNvSpPr txBox="1"/>
          <p:nvPr/>
        </p:nvSpPr>
        <p:spPr>
          <a:xfrm>
            <a:off x="2423319" y="2209800"/>
            <a:ext cx="5943600" cy="461665"/>
          </a:xfrm>
          <a:prstGeom prst="rect">
            <a:avLst/>
          </a:prstGeom>
          <a:noFill/>
        </p:spPr>
        <p:txBody>
          <a:bodyPr wrap="square" rtlCol="0">
            <a:spAutoFit/>
          </a:bodyPr>
          <a:lstStyle/>
          <a:p>
            <a:r>
              <a:rPr lang="en-US" sz="2400" b="1" dirty="0" smtClean="0">
                <a:latin typeface="Arial" pitchFamily="34" charset="0"/>
                <a:cs typeface="Arial" pitchFamily="34" charset="0"/>
              </a:rPr>
              <a:t>Main components of furnace </a:t>
            </a:r>
            <a:endParaRPr lang="en-IN" sz="2400" b="1" dirty="0" smtClean="0">
              <a:latin typeface="Arial" pitchFamily="34" charset="0"/>
              <a:cs typeface="Arial" pitchFamily="34" charset="0"/>
            </a:endParaRPr>
          </a:p>
        </p:txBody>
      </p:sp>
    </p:spTree>
    <p:extLst>
      <p:ext uri="{BB962C8B-B14F-4D97-AF65-F5344CB8AC3E}">
        <p14:creationId xmlns:p14="http://schemas.microsoft.com/office/powerpoint/2010/main" xmlns="" val="178207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8">
            <a:extLst>
              <a:ext uri="{FF2B5EF4-FFF2-40B4-BE49-F238E27FC236}">
                <a16:creationId xmlns:a16="http://schemas.microsoft.com/office/drawing/2014/main" xmlns="" id="{355B67D2-FA72-416E-B3EA-3E8847D9432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6200000">
            <a:off x="7166119" y="-1400388"/>
            <a:ext cx="916593" cy="5478256"/>
          </a:xfrm>
          <a:prstGeom prst="rect">
            <a:avLst/>
          </a:prstGeom>
        </p:spPr>
      </p:pic>
      <p:pic>
        <p:nvPicPr>
          <p:cNvPr id="9" name="Picture 8">
            <a:extLst>
              <a:ext uri="{FF2B5EF4-FFF2-40B4-BE49-F238E27FC236}">
                <a16:creationId xmlns:a16="http://schemas.microsoft.com/office/drawing/2014/main" xmlns="" id="{EADEB318-71CA-42E1-B354-E5EA0F448F4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885285" y="2005649"/>
            <a:ext cx="5457314" cy="1052495"/>
          </a:xfrm>
          <a:prstGeom prst="rect">
            <a:avLst/>
          </a:prstGeom>
        </p:spPr>
      </p:pic>
      <p:pic>
        <p:nvPicPr>
          <p:cNvPr id="11" name="Picture 10">
            <a:extLst>
              <a:ext uri="{FF2B5EF4-FFF2-40B4-BE49-F238E27FC236}">
                <a16:creationId xmlns:a16="http://schemas.microsoft.com/office/drawing/2014/main" xmlns="" id="{F992E92B-46F0-461D-A3BC-750A7AEF3F22}"/>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864341" y="3266711"/>
            <a:ext cx="5478257" cy="1035191"/>
          </a:xfrm>
          <a:prstGeom prst="rect">
            <a:avLst/>
          </a:prstGeom>
        </p:spPr>
      </p:pic>
      <p:pic>
        <p:nvPicPr>
          <p:cNvPr id="12" name="Picture 11">
            <a:extLst>
              <a:ext uri="{FF2B5EF4-FFF2-40B4-BE49-F238E27FC236}">
                <a16:creationId xmlns:a16="http://schemas.microsoft.com/office/drawing/2014/main" xmlns="" id="{A91109E3-776F-47D2-8D2B-EE5804824E73}"/>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4864342" y="4574172"/>
            <a:ext cx="5544123" cy="1009654"/>
          </a:xfrm>
          <a:prstGeom prst="rect">
            <a:avLst/>
          </a:prstGeom>
        </p:spPr>
      </p:pic>
      <p:sp>
        <p:nvSpPr>
          <p:cNvPr id="14" name="TextBox 13">
            <a:extLst>
              <a:ext uri="{FF2B5EF4-FFF2-40B4-BE49-F238E27FC236}">
                <a16:creationId xmlns:a16="http://schemas.microsoft.com/office/drawing/2014/main" xmlns="" id="{DE3785F8-CA32-4F32-9EEB-1B33B737FEAF}"/>
              </a:ext>
            </a:extLst>
          </p:cNvPr>
          <p:cNvSpPr txBox="1"/>
          <p:nvPr/>
        </p:nvSpPr>
        <p:spPr>
          <a:xfrm>
            <a:off x="213519" y="838200"/>
            <a:ext cx="4203677" cy="5300617"/>
          </a:xfrm>
          <a:prstGeom prst="rect">
            <a:avLst/>
          </a:prstGeom>
          <a:noFill/>
        </p:spPr>
        <p:txBody>
          <a:bodyPr wrap="square" lIns="98234" tIns="49117" rIns="98234" bIns="49117" rtlCol="0">
            <a:spAutoFit/>
          </a:bodyPr>
          <a:lstStyle/>
          <a:p>
            <a:endParaRPr lang="en-US" sz="2600" dirty="0"/>
          </a:p>
          <a:p>
            <a:pPr marL="368377" indent="-368377">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Nichrome</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(Ni-Cr</a:t>
            </a:r>
            <a:r>
              <a:rPr lang="en-US" sz="2600" dirty="0">
                <a:latin typeface="Times New Roman" panose="02020603050405020304" pitchFamily="18" charset="0"/>
                <a:cs typeface="Times New Roman" panose="02020603050405020304" pitchFamily="18" charset="0"/>
              </a:rPr>
              <a:t>)</a:t>
            </a:r>
          </a:p>
          <a:p>
            <a:pPr marL="368377" indent="-368377">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368377" indent="-368377">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368377" indent="-368377">
              <a:buFont typeface="Arial" panose="020B0604020202020204" pitchFamily="34" charset="0"/>
              <a:buChar char="•"/>
            </a:pPr>
            <a:r>
              <a:rPr lang="en-US" sz="2600" b="1" dirty="0" err="1">
                <a:latin typeface="Times New Roman" panose="02020603050405020304" pitchFamily="18" charset="0"/>
                <a:cs typeface="Times New Roman" panose="02020603050405020304" pitchFamily="18" charset="0"/>
              </a:rPr>
              <a:t>Kanthal</a:t>
            </a:r>
            <a:r>
              <a:rPr lang="en-US" sz="2600" b="1" dirty="0">
                <a:latin typeface="Times New Roman" panose="02020603050405020304" pitchFamily="18" charset="0"/>
                <a:cs typeface="Times New Roman" panose="02020603050405020304" pitchFamily="18" charset="0"/>
              </a:rPr>
              <a:t> (Fe-Cr-Al-Co</a:t>
            </a:r>
            <a:r>
              <a:rPr lang="en-US" sz="2600" dirty="0">
                <a:latin typeface="Times New Roman" panose="02020603050405020304" pitchFamily="18" charset="0"/>
                <a:cs typeface="Times New Roman" panose="02020603050405020304" pitchFamily="18" charset="0"/>
              </a:rPr>
              <a:t>)</a:t>
            </a:r>
            <a:endParaRPr lang="en-US" sz="2600" b="1" dirty="0">
              <a:latin typeface="Times New Roman" panose="02020603050405020304" pitchFamily="18" charset="0"/>
              <a:cs typeface="Times New Roman" panose="02020603050405020304" pitchFamily="18" charset="0"/>
            </a:endParaRPr>
          </a:p>
          <a:p>
            <a:pPr marL="368377" indent="-368377">
              <a:buFont typeface="Arial" panose="020B0604020202020204" pitchFamily="34" charset="0"/>
              <a:buChar char="•"/>
            </a:pPr>
            <a:endParaRPr lang="en-US" sz="2600" b="1" dirty="0">
              <a:latin typeface="Times New Roman" panose="02020603050405020304" pitchFamily="18" charset="0"/>
              <a:cs typeface="Times New Roman" panose="02020603050405020304" pitchFamily="18" charset="0"/>
            </a:endParaRPr>
          </a:p>
          <a:p>
            <a:pPr marL="368377" indent="-368377">
              <a:buFont typeface="Arial" panose="020B0604020202020204" pitchFamily="34" charset="0"/>
              <a:buChar char="•"/>
            </a:pPr>
            <a:endParaRPr lang="en-US" sz="2600" b="1" dirty="0">
              <a:latin typeface="Times New Roman" panose="02020603050405020304" pitchFamily="18" charset="0"/>
              <a:cs typeface="Times New Roman" panose="02020603050405020304" pitchFamily="18" charset="0"/>
            </a:endParaRPr>
          </a:p>
          <a:p>
            <a:pPr marL="368377" indent="-368377">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Silicon carbide (</a:t>
            </a:r>
            <a:r>
              <a:rPr lang="en-US" sz="2600" b="1" dirty="0" err="1">
                <a:latin typeface="Times New Roman" panose="02020603050405020304" pitchFamily="18" charset="0"/>
                <a:cs typeface="Times New Roman" panose="02020603050405020304" pitchFamily="18" charset="0"/>
              </a:rPr>
              <a:t>SiC</a:t>
            </a:r>
            <a:r>
              <a:rPr lang="en-US" sz="2600" b="1" dirty="0">
                <a:latin typeface="Times New Roman" panose="02020603050405020304" pitchFamily="18" charset="0"/>
                <a:cs typeface="Times New Roman" panose="02020603050405020304" pitchFamily="18" charset="0"/>
              </a:rPr>
              <a:t>)</a:t>
            </a:r>
          </a:p>
          <a:p>
            <a:pPr marL="368377" indent="-368377">
              <a:buFont typeface="Arial" panose="020B0604020202020204" pitchFamily="34" charset="0"/>
              <a:buChar char="•"/>
            </a:pPr>
            <a:endParaRPr lang="en-US" sz="2600" b="1" dirty="0">
              <a:latin typeface="Times New Roman" panose="02020603050405020304" pitchFamily="18" charset="0"/>
              <a:cs typeface="Times New Roman" panose="02020603050405020304" pitchFamily="18" charset="0"/>
            </a:endParaRPr>
          </a:p>
          <a:p>
            <a:pPr marL="368377" indent="-368377">
              <a:buFont typeface="Arial" panose="020B0604020202020204" pitchFamily="34" charset="0"/>
              <a:buChar char="•"/>
            </a:pPr>
            <a:endParaRPr lang="en-US" sz="2600" b="1" dirty="0">
              <a:latin typeface="Times New Roman" panose="02020603050405020304" pitchFamily="18" charset="0"/>
              <a:cs typeface="Times New Roman" panose="02020603050405020304" pitchFamily="18" charset="0"/>
            </a:endParaRPr>
          </a:p>
          <a:p>
            <a:pPr marL="368377" indent="-368377">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Super </a:t>
            </a:r>
            <a:r>
              <a:rPr lang="en-US" sz="2600" b="1" dirty="0" err="1">
                <a:latin typeface="Times New Roman" panose="02020603050405020304" pitchFamily="18" charset="0"/>
                <a:cs typeface="Times New Roman" panose="02020603050405020304" pitchFamily="18" charset="0"/>
              </a:rPr>
              <a:t>Kanthal</a:t>
            </a:r>
            <a:r>
              <a:rPr lang="en-US" sz="2600" b="1" dirty="0">
                <a:latin typeface="Times New Roman" panose="02020603050405020304" pitchFamily="18" charset="0"/>
                <a:cs typeface="Times New Roman" panose="02020603050405020304" pitchFamily="18" charset="0"/>
              </a:rPr>
              <a:t> (MoSi</a:t>
            </a:r>
            <a:r>
              <a:rPr lang="en-US" sz="2600" b="1" baseline="-25000" dirty="0">
                <a:latin typeface="Times New Roman" panose="02020603050405020304" pitchFamily="18" charset="0"/>
                <a:cs typeface="Times New Roman" panose="02020603050405020304" pitchFamily="18" charset="0"/>
              </a:rPr>
              <a:t>2</a:t>
            </a:r>
            <a:r>
              <a:rPr lang="en-US" sz="2600" b="1" dirty="0">
                <a:latin typeface="Times New Roman" panose="02020603050405020304" pitchFamily="18" charset="0"/>
                <a:cs typeface="Times New Roman" panose="02020603050405020304" pitchFamily="18" charset="0"/>
              </a:rPr>
              <a:t>)</a:t>
            </a:r>
          </a:p>
          <a:p>
            <a:pPr marL="368377" indent="-368377">
              <a:buFont typeface="Arial" panose="020B0604020202020204" pitchFamily="34" charset="0"/>
              <a:buChar char="•"/>
            </a:pPr>
            <a:endParaRPr lang="en-US" sz="2600" b="1" dirty="0">
              <a:latin typeface="Times New Roman" panose="02020603050405020304" pitchFamily="18" charset="0"/>
              <a:cs typeface="Times New Roman" panose="02020603050405020304" pitchFamily="18" charset="0"/>
            </a:endParaRPr>
          </a:p>
          <a:p>
            <a:endParaRPr lang="en-US" sz="2600" dirty="0"/>
          </a:p>
        </p:txBody>
      </p:sp>
      <p:sp>
        <p:nvSpPr>
          <p:cNvPr id="8" name="Rectangle 7"/>
          <p:cNvSpPr/>
          <p:nvPr/>
        </p:nvSpPr>
        <p:spPr>
          <a:xfrm>
            <a:off x="0" y="152400"/>
            <a:ext cx="10790238"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p:cNvSpPr txBox="1"/>
          <p:nvPr/>
        </p:nvSpPr>
        <p:spPr>
          <a:xfrm>
            <a:off x="594519" y="152400"/>
            <a:ext cx="4648200" cy="523220"/>
          </a:xfrm>
          <a:prstGeom prst="rect">
            <a:avLst/>
          </a:prstGeom>
          <a:noFill/>
        </p:spPr>
        <p:txBody>
          <a:bodyPr wrap="square" rtlCol="0">
            <a:spAutoFit/>
          </a:bodyPr>
          <a:lstStyle/>
          <a:p>
            <a:r>
              <a:rPr lang="en-US" sz="2800" b="1" dirty="0" smtClean="0">
                <a:latin typeface="Arial" pitchFamily="34" charset="0"/>
                <a:cs typeface="Arial" pitchFamily="34" charset="0"/>
              </a:rPr>
              <a:t>Heating Elements</a:t>
            </a:r>
            <a:endParaRPr lang="en-IN" sz="2800" dirty="0" smtClean="0">
              <a:latin typeface="Arial" pitchFamily="34" charset="0"/>
              <a:cs typeface="Arial" pitchFamily="34" charset="0"/>
            </a:endParaRPr>
          </a:p>
        </p:txBody>
      </p:sp>
    </p:spTree>
    <p:extLst>
      <p:ext uri="{BB962C8B-B14F-4D97-AF65-F5344CB8AC3E}">
        <p14:creationId xmlns:p14="http://schemas.microsoft.com/office/powerpoint/2010/main" xmlns="" val="2563554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965</TotalTime>
  <Words>906</Words>
  <Application>Microsoft Office PowerPoint</Application>
  <PresentationFormat>Custom</PresentationFormat>
  <Paragraphs>101</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99</cp:revision>
  <dcterms:created xsi:type="dcterms:W3CDTF">2020-11-02T18:12:10Z</dcterms:created>
  <dcterms:modified xsi:type="dcterms:W3CDTF">2021-07-04T11:23:35Z</dcterms:modified>
</cp:coreProperties>
</file>