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8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6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6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51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7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66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8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4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1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8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4F5C5C-06DA-4BDF-94F2-6985691775D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4283-1B5D-4F09-8058-B313ACEA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4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2CCC3-CC8F-4A05-86C3-6E052BA632F9}"/>
              </a:ext>
            </a:extLst>
          </p:cNvPr>
          <p:cNvSpPr txBox="1"/>
          <p:nvPr/>
        </p:nvSpPr>
        <p:spPr>
          <a:xfrm>
            <a:off x="1603906" y="221296"/>
            <a:ext cx="847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Experiment-4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00C3C-603B-405C-9B25-4C42A44A9278}"/>
              </a:ext>
            </a:extLst>
          </p:cNvPr>
          <p:cNvSpPr txBox="1"/>
          <p:nvPr/>
        </p:nvSpPr>
        <p:spPr>
          <a:xfrm>
            <a:off x="130629" y="806071"/>
            <a:ext cx="1196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Dielectric Behavior of Barium Titanate</a:t>
            </a:r>
            <a:endParaRPr lang="en-IN" sz="3200" b="1" dirty="0"/>
          </a:p>
          <a:p>
            <a:pPr algn="ctr"/>
            <a:r>
              <a:rPr lang="en-US" sz="3200" b="1" dirty="0"/>
              <a:t> </a:t>
            </a:r>
            <a:endParaRPr lang="en-IN" sz="3200" b="1" dirty="0"/>
          </a:p>
        </p:txBody>
      </p:sp>
      <p:pic>
        <p:nvPicPr>
          <p:cNvPr id="7" name="Picture 2" descr="C:\Users\HP\Downloads\download.png">
            <a:extLst>
              <a:ext uri="{FF2B5EF4-FFF2-40B4-BE49-F238E27FC236}">
                <a16:creationId xmlns:a16="http://schemas.microsoft.com/office/drawing/2014/main" id="{7E732973-988C-4573-843F-82D201B9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7" y="2116877"/>
            <a:ext cx="2724830" cy="26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C4992-707E-448E-97F0-7CD6F6176303}"/>
              </a:ext>
            </a:extLst>
          </p:cNvPr>
          <p:cNvSpPr txBox="1"/>
          <p:nvPr/>
        </p:nvSpPr>
        <p:spPr>
          <a:xfrm>
            <a:off x="130629" y="5181601"/>
            <a:ext cx="119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By :- Sheelendra Agnihotri, Course in-charge ESO205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35EE4-F204-4D53-8D0A-386EE2684F70}"/>
              </a:ext>
            </a:extLst>
          </p:cNvPr>
          <p:cNvSpPr txBox="1"/>
          <p:nvPr/>
        </p:nvSpPr>
        <p:spPr>
          <a:xfrm>
            <a:off x="130629" y="370114"/>
            <a:ext cx="929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A981C-D44B-4F99-9887-693FDE89A01C}"/>
              </a:ext>
            </a:extLst>
          </p:cNvPr>
          <p:cNvSpPr txBox="1"/>
          <p:nvPr/>
        </p:nvSpPr>
        <p:spPr>
          <a:xfrm>
            <a:off x="315686" y="1580072"/>
            <a:ext cx="911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study the dielectric behaviour of Barium Titanate upon its phase transformation with heating and cooling cycles and calculate its Curie temperature.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6F6D-394F-44DF-A83D-DF6A03AD334D}"/>
              </a:ext>
            </a:extLst>
          </p:cNvPr>
          <p:cNvSpPr txBox="1"/>
          <p:nvPr/>
        </p:nvSpPr>
        <p:spPr>
          <a:xfrm>
            <a:off x="315686" y="2559198"/>
            <a:ext cx="929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Experiment Design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9FD95-DEA6-467E-A897-D08599B76AFF}"/>
              </a:ext>
            </a:extLst>
          </p:cNvPr>
          <p:cNvSpPr txBox="1"/>
          <p:nvPr/>
        </p:nvSpPr>
        <p:spPr>
          <a:xfrm>
            <a:off x="500742" y="3671303"/>
            <a:ext cx="8926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dielectric behaviour of BaTiO</a:t>
            </a:r>
            <a:r>
              <a:rPr lang="en-IN" baseline="-25000" dirty="0"/>
              <a:t>3</a:t>
            </a:r>
            <a:r>
              <a:rPr lang="en-IN" dirty="0"/>
              <a:t> changes upon phase transition from Cubic to Tetragonal or vice versa. To achieve this, vary the temperature and note down the values of capacitance and after a temperature the capacitance trend starts to change. This change in dielectric behaviour at a temperature is the Curie temperature.</a:t>
            </a:r>
          </a:p>
        </p:txBody>
      </p:sp>
    </p:spTree>
    <p:extLst>
      <p:ext uri="{BB962C8B-B14F-4D97-AF65-F5344CB8AC3E}">
        <p14:creationId xmlns:p14="http://schemas.microsoft.com/office/powerpoint/2010/main" val="161193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7C82D-648F-468A-BAFA-A1B07263E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t="4966" r="2406" b="4538"/>
          <a:stretch/>
        </p:blipFill>
        <p:spPr>
          <a:xfrm>
            <a:off x="505837" y="852073"/>
            <a:ext cx="7734649" cy="54891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3E1BF6-6524-4703-B706-39A644AC34CB}"/>
              </a:ext>
            </a:extLst>
          </p:cNvPr>
          <p:cNvCxnSpPr>
            <a:cxnSpLocks/>
          </p:cNvCxnSpPr>
          <p:nvPr/>
        </p:nvCxnSpPr>
        <p:spPr>
          <a:xfrm flipH="1">
            <a:off x="7837715" y="2024742"/>
            <a:ext cx="7619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587CCE-4393-4A1F-BF42-D6ACA441BA77}"/>
              </a:ext>
            </a:extLst>
          </p:cNvPr>
          <p:cNvCxnSpPr>
            <a:cxnSpLocks/>
          </p:cNvCxnSpPr>
          <p:nvPr/>
        </p:nvCxnSpPr>
        <p:spPr>
          <a:xfrm flipH="1">
            <a:off x="4419601" y="5323114"/>
            <a:ext cx="4180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E504D2-F301-47BD-8D99-C1B2DA0BF6B2}"/>
              </a:ext>
            </a:extLst>
          </p:cNvPr>
          <p:cNvSpPr txBox="1"/>
          <p:nvPr/>
        </p:nvSpPr>
        <p:spPr>
          <a:xfrm>
            <a:off x="8741229" y="1701577"/>
            <a:ext cx="2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Dielectric Constant unit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50CC1-B2EF-4BD4-954A-B338341C290C}"/>
              </a:ext>
            </a:extLst>
          </p:cNvPr>
          <p:cNvSpPr txBox="1"/>
          <p:nvPr/>
        </p:nvSpPr>
        <p:spPr>
          <a:xfrm>
            <a:off x="8741229" y="5178194"/>
            <a:ext cx="19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PID Oven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09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C01DA8-D98A-4C8C-B331-B76BE944E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46475"/>
              </p:ext>
            </p:extLst>
          </p:nvPr>
        </p:nvGraphicFramePr>
        <p:xfrm>
          <a:off x="3516086" y="65831"/>
          <a:ext cx="5845630" cy="6843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560">
                  <a:extLst>
                    <a:ext uri="{9D8B030D-6E8A-4147-A177-3AD203B41FA5}">
                      <a16:colId xmlns:a16="http://schemas.microsoft.com/office/drawing/2014/main" val="3076533207"/>
                    </a:ext>
                  </a:extLst>
                </a:gridCol>
                <a:gridCol w="1144560">
                  <a:extLst>
                    <a:ext uri="{9D8B030D-6E8A-4147-A177-3AD203B41FA5}">
                      <a16:colId xmlns:a16="http://schemas.microsoft.com/office/drawing/2014/main" val="4198835824"/>
                    </a:ext>
                  </a:extLst>
                </a:gridCol>
                <a:gridCol w="1144560">
                  <a:extLst>
                    <a:ext uri="{9D8B030D-6E8A-4147-A177-3AD203B41FA5}">
                      <a16:colId xmlns:a16="http://schemas.microsoft.com/office/drawing/2014/main" val="4086577677"/>
                    </a:ext>
                  </a:extLst>
                </a:gridCol>
                <a:gridCol w="1144560">
                  <a:extLst>
                    <a:ext uri="{9D8B030D-6E8A-4147-A177-3AD203B41FA5}">
                      <a16:colId xmlns:a16="http://schemas.microsoft.com/office/drawing/2014/main" val="3667088958"/>
                    </a:ext>
                  </a:extLst>
                </a:gridCol>
                <a:gridCol w="1267390">
                  <a:extLst>
                    <a:ext uri="{9D8B030D-6E8A-4147-A177-3AD203B41FA5}">
                      <a16:colId xmlns:a16="http://schemas.microsoft.com/office/drawing/2014/main" val="560246634"/>
                    </a:ext>
                  </a:extLst>
                </a:gridCol>
              </a:tblGrid>
              <a:tr h="548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Temperature (</a:t>
                      </a:r>
                      <a:r>
                        <a:rPr lang="en-IN" sz="1200" baseline="30000" dirty="0">
                          <a:effectLst/>
                        </a:rPr>
                        <a:t>0</a:t>
                      </a:r>
                      <a:r>
                        <a:rPr lang="en-IN" sz="1200" dirty="0">
                          <a:effectLst/>
                        </a:rPr>
                        <a:t>C)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Capacitance (pF)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Dielectric constant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Capacitance during cooling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Dielectric constant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extLst>
                  <a:ext uri="{0D108BD9-81ED-4DB2-BD59-A6C34878D82A}">
                    <a16:rowId xmlns:a16="http://schemas.microsoft.com/office/drawing/2014/main" val="1935517466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29.1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638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1448.26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152116705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30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642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1457.34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659683231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35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636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1443.72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05968460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40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629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1427.83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068239331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45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623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1414.21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997707992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50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615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1396.05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625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1418.75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659267028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55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1398.32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627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1423.29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080871611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617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1400.59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630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1430.1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4180260365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65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618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1402.86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635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1441.45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4191254377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625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1418.75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641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1455.07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532004407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631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1432.37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651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1477.77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66040167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642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1457.34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663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1505.01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276478182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659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1495.93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676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1534.52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4290717744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667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1514.09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1570.84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638845649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594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1348.38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709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1609.43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705370517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100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706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1602.62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733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1663.91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4289642009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105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731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1659.37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762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1729.74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475917040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752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1707.04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794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1802.38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88740498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799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1813.73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844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1915.88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068211100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875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1986.25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908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2061.16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582179727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914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2074.78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954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2165.58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503048522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959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2176.93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1000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2270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354844664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999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2267.73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1068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2424.36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258486766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1066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2419.82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1129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2562.83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27833638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1090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2474.3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1151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2612.77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0069400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1119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2540.13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1180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2678.6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874631326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1138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2583.26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1201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2726.27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662256533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131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1152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2615.04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1211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2748.97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119251815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1160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2633.2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1221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2771.67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876419544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1160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2633.2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1223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2776.21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18697517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  <a:highlight>
                            <a:srgbClr val="FFFF00"/>
                          </a:highlight>
                        </a:rPr>
                        <a:t>134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1161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2635.47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1220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2769.4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857448165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1158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2628.66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1215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2758.05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153629549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1152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2615.04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1213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2753.51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952645432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1150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2610.5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2746.7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729882431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1140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2587.8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1192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2705.84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082568331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1131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2567.37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1170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2655.9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715023638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943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2140.61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1150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2610.5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445751661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937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2126.99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990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2247.3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585440212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925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2099.75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951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2158.77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2358874629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913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2072.51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931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2113.37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120342618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899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2040.73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2065.7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698303964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150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884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2006.68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895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2031.65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646182538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155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845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1918.15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850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1929.5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857427885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160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805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1827.35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1852.32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3164679848"/>
                  </a:ext>
                </a:extLst>
              </a:tr>
              <a:tr h="13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165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762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1729.74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739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1677.35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83" marR="35383" marT="0" marB="0" anchor="b"/>
                </a:tc>
                <a:extLst>
                  <a:ext uri="{0D108BD9-81ED-4DB2-BD59-A6C34878D82A}">
                    <a16:rowId xmlns:a16="http://schemas.microsoft.com/office/drawing/2014/main" val="14184025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DA2A3C-3761-46EC-981B-BC7C66E84D5E}"/>
              </a:ext>
            </a:extLst>
          </p:cNvPr>
          <p:cNvSpPr txBox="1"/>
          <p:nvPr/>
        </p:nvSpPr>
        <p:spPr>
          <a:xfrm>
            <a:off x="457201" y="1055914"/>
            <a:ext cx="265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/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E41508B9-FAFB-40A2-893A-05BB6E421369}"/>
              </a:ext>
            </a:extLst>
          </p:cNvPr>
          <p:cNvSpPr/>
          <p:nvPr/>
        </p:nvSpPr>
        <p:spPr>
          <a:xfrm>
            <a:off x="674915" y="301746"/>
            <a:ext cx="2068285" cy="22860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Test Data obtained at Lab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450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657AA3-5FAA-4ACE-A316-E8E971187CA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10726" r="10078" b="4818"/>
          <a:stretch/>
        </p:blipFill>
        <p:spPr bwMode="auto">
          <a:xfrm>
            <a:off x="2933700" y="1534102"/>
            <a:ext cx="6324600" cy="4561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FA9DD-7003-4A50-8B1C-629578A9C326}"/>
              </a:ext>
            </a:extLst>
          </p:cNvPr>
          <p:cNvSpPr txBox="1"/>
          <p:nvPr/>
        </p:nvSpPr>
        <p:spPr>
          <a:xfrm>
            <a:off x="130629" y="576943"/>
            <a:ext cx="1194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Dielectric constant VS Temperature </a:t>
            </a:r>
          </a:p>
        </p:txBody>
      </p:sp>
    </p:spTree>
    <p:extLst>
      <p:ext uri="{BB962C8B-B14F-4D97-AF65-F5344CB8AC3E}">
        <p14:creationId xmlns:p14="http://schemas.microsoft.com/office/powerpoint/2010/main" val="307638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823A1-D5B8-4659-926B-F41B14525DBF}"/>
              </a:ext>
            </a:extLst>
          </p:cNvPr>
          <p:cNvSpPr txBox="1"/>
          <p:nvPr/>
        </p:nvSpPr>
        <p:spPr>
          <a:xfrm>
            <a:off x="261256" y="152400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2C60EF-4716-433E-B752-3380B11E2CF9}"/>
                  </a:ext>
                </a:extLst>
              </p:cNvPr>
              <p:cNvSpPr txBox="1"/>
              <p:nvPr/>
            </p:nvSpPr>
            <p:spPr>
              <a:xfrm>
                <a:off x="1023257" y="1676400"/>
                <a:ext cx="9895114" cy="175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The transition in the Capacitance is observed at 134</a:t>
                </a:r>
                <a:r>
                  <a:rPr lang="en-IN" sz="2000" baseline="30000" dirty="0"/>
                  <a:t>0</a:t>
                </a:r>
                <a:r>
                  <a:rPr lang="en-IN" sz="2000" dirty="0"/>
                  <a:t>C upon heating and 133</a:t>
                </a:r>
                <a:r>
                  <a:rPr lang="en-IN" sz="2000" baseline="30000" dirty="0"/>
                  <a:t>0</a:t>
                </a:r>
                <a:r>
                  <a:rPr lang="en-IN" sz="2000" dirty="0"/>
                  <a:t>C upon cooling. The curie temperature from this temperature is approximately</a:t>
                </a:r>
              </a:p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134 +133 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2 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133.5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Therefore, BaTiO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 has a phase transition temperature at around 133</a:t>
                </a:r>
                <a:r>
                  <a:rPr lang="en-IN" sz="2000" baseline="30000" dirty="0"/>
                  <a:t>0</a:t>
                </a:r>
                <a:r>
                  <a:rPr lang="en-IN" sz="2000" dirty="0"/>
                  <a:t>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2C60EF-4716-433E-B752-3380B11E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7" y="1676400"/>
                <a:ext cx="9895114" cy="1758751"/>
              </a:xfrm>
              <a:prstGeom prst="rect">
                <a:avLst/>
              </a:prstGeom>
              <a:blipFill>
                <a:blip r:embed="rId2"/>
                <a:stretch>
                  <a:fillRect l="-678" t="-1730" b="-48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73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B54B9-4B9E-409D-BF93-C4CEE40CAF39}"/>
              </a:ext>
            </a:extLst>
          </p:cNvPr>
          <p:cNvSpPr txBox="1"/>
          <p:nvPr/>
        </p:nvSpPr>
        <p:spPr>
          <a:xfrm>
            <a:off x="0" y="326572"/>
            <a:ext cx="847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Discussions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067F4-723F-47DA-BCE1-0A906D4EEB13}"/>
              </a:ext>
            </a:extLst>
          </p:cNvPr>
          <p:cNvSpPr/>
          <p:nvPr/>
        </p:nvSpPr>
        <p:spPr>
          <a:xfrm>
            <a:off x="130628" y="1839685"/>
            <a:ext cx="11680372" cy="235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Curie temperature of BaTiO</a:t>
            </a:r>
            <a:r>
              <a:rPr lang="en-IN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120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but the experimental is at 134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This difference in the Curie temperature is may be due to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Impurities present in the sample changes the curie temperature.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Variations in the applied electric field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Inherent errors in setting the temperature which leads to the non-equilibrium temperature between the metal contact and the BaTiO</a:t>
            </a:r>
            <a:r>
              <a:rPr lang="en-IN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6225"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678C1-5657-4DE8-A9A0-915606BD906D}"/>
              </a:ext>
            </a:extLst>
          </p:cNvPr>
          <p:cNvSpPr txBox="1"/>
          <p:nvPr/>
        </p:nvSpPr>
        <p:spPr>
          <a:xfrm>
            <a:off x="3365770" y="2470826"/>
            <a:ext cx="4649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8237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459</Words>
  <Application>Microsoft Office PowerPoint</Application>
  <PresentationFormat>Widescreen</PresentationFormat>
  <Paragraphs>254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 Lab</dc:creator>
  <cp:lastModifiedBy>PM Lab</cp:lastModifiedBy>
  <cp:revision>19</cp:revision>
  <dcterms:created xsi:type="dcterms:W3CDTF">2020-11-23T06:57:58Z</dcterms:created>
  <dcterms:modified xsi:type="dcterms:W3CDTF">2021-07-12T11:12:20Z</dcterms:modified>
</cp:coreProperties>
</file>