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7" r:id="rId2"/>
    <p:sldId id="298" r:id="rId3"/>
    <p:sldId id="359" r:id="rId4"/>
    <p:sldId id="360" r:id="rId5"/>
    <p:sldId id="362" r:id="rId6"/>
    <p:sldId id="361" r:id="rId7"/>
    <p:sldId id="372" r:id="rId8"/>
    <p:sldId id="373" r:id="rId9"/>
    <p:sldId id="364" r:id="rId10"/>
    <p:sldId id="365" r:id="rId11"/>
    <p:sldId id="366" r:id="rId12"/>
    <p:sldId id="370" r:id="rId13"/>
    <p:sldId id="371" r:id="rId14"/>
    <p:sldId id="368" r:id="rId15"/>
    <p:sldId id="367" r:id="rId16"/>
    <p:sldId id="369" r:id="rId17"/>
    <p:sldId id="3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5E036-811A-4921-8C27-6F528E47B31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884B7-DC12-4535-8D4B-CAEDB5DB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1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13E3E-58B0-4B96-9666-1040B68E5C14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3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D142-A8A1-4D42-80CF-0359C479B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23369-5C6C-40EA-BAF3-B58EFB31D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37AD-B754-4348-A380-CA8842E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114B-1454-4BDA-9A45-51426E27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9049-4814-445D-A534-59FC9851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0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260C-37DD-44DD-8FDA-6F8454FA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A5FC4-D104-41BC-8EF6-287A337E4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3EEC-E0F2-4FE5-BDCD-BD3F3DDC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F2CC-5AE4-4D25-85F1-F9B88478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E093-FC9C-422E-AFB8-FCF224DF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7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60EBF-1044-442D-8DA1-D3B3E9A4C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23DC0-3C8C-4416-AD39-DE215A68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7E05-6BA9-4625-BB3F-6B50935B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4EF4-8E2B-43A0-A63E-EAF9B701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C64B-65B4-4C95-935A-7071BF4C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4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8C1-3559-41C8-8D5A-05E4E0BD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5F06-F842-4A48-BF54-2848C651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BC0FD-FE28-47C3-866C-35F5C4B9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2B27-8569-4790-933B-92431071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2081E-E448-4E86-83F2-76F0D828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95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058E-E094-4C35-9C26-17F8CCE2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D71F3-2D31-4BD0-8C39-74164A45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607A-0DAA-4163-919E-E6D29EEE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2585-672D-44FB-A98A-82D832D4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519AD-F9B9-47C0-8D65-BABFCD64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3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6802-1A37-440C-A5DD-23A9D379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B37B-417A-4ADF-8720-D122E9D2E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7242-F9AD-48E5-8607-40D94F335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2319-5204-4A93-9293-9B340B48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4C3F7-C3DA-4760-B0A1-AC144729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42362-8B6C-46E7-A9EF-14C8D51F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A695-A8E5-4FCF-9EB0-2D43CB03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32206-5BBC-4EB3-897F-9F89FE72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1F238-B16D-4031-89B6-2F64B495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C3C9D-7609-4748-B493-C57C57D6A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E010A-BC9F-4196-B5A6-71F46443B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B5F1D-5015-4C86-9168-54FBD729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E377E-0B9E-4A2F-AF0D-58A43BBE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65F6D-D608-4E37-B881-E5494F91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7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773B-F48F-4D02-80CB-76D791E8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FC322-39FA-4DC7-90DC-2B6A7169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43902-2FBC-49A2-AFCF-9645E77C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19A0D-9059-48DD-9238-00F1075F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4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DB1A9-0377-498E-99A2-29F07FB2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C307D-19BB-4A3D-84BB-3F9A3DBA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18E54-6A10-497B-82EE-99C21B1D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3CDE-0A1D-49D7-8697-F53A91C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FF69-3398-442E-8CC3-E0310CBD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0D3E-A35A-49C0-B1CE-FD2742E1A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9A032-CEBA-4DC4-AA69-38C27A2C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1D0B8-DAEC-464D-8F4A-77B542A1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FE20-A0BB-4DDD-B599-F51F63AA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0DC8-CA1E-43FE-9C10-1E8E1404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4105D-DEC5-4502-9C87-B3D9E005B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24846-F8EF-49E3-9CD8-62892FC45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52F3A-F7F6-435C-A4B9-624E0E97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5237-180D-4367-9232-4C81491D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5FFF-B6A7-4C84-BE19-478A1E51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23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C00AA-03F0-4710-A698-D1D01C1B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16288-E501-48CC-83BD-CCDAA9D6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D4C6-B736-48A5-8BF6-C73020BE2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D913-6BB5-40FE-B158-FDF1D61DCD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2BE7-5FDA-4749-A346-C1EF52F7D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914D-8136-4E5A-AD2F-827725FE6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EB7A-7A44-4929-B1F0-89C8860F7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7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AA3qeOYiI&amp;ab_channel=HowToMechatronic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28.emf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etic_doma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075" y="2236917"/>
            <a:ext cx="9277350" cy="15750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9337" tIns="39669" rIns="79337" bIns="39669" rtlCol="0">
            <a:spAutoFit/>
          </a:bodyPr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IN" sz="3200" b="1" kern="0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Module 6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en-IN" sz="1714" b="1" kern="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2400" b="1" kern="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Part A: Magnetic Hysteresis of a Material (Nickel)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en-IN" sz="2400" b="1" kern="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Part B: Electrical Characterization of Semiconductors </a:t>
            </a:r>
          </a:p>
          <a:p>
            <a:endParaRPr lang="en-IN" sz="1714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550" y="101660"/>
            <a:ext cx="10629900" cy="11658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29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ESO205P : Nature and Properties of the Materials </a:t>
            </a:r>
            <a:endParaRPr lang="en-IN" sz="3429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A9F-4029-4679-940E-7D9245747FD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2AC85-2B3E-4602-8652-B6579AAE3E31}"/>
              </a:ext>
            </a:extLst>
          </p:cNvPr>
          <p:cNvSpPr txBox="1"/>
          <p:nvPr/>
        </p:nvSpPr>
        <p:spPr>
          <a:xfrm>
            <a:off x="636552" y="5031998"/>
            <a:ext cx="6450047" cy="1662854"/>
          </a:xfrm>
          <a:prstGeom prst="rect">
            <a:avLst/>
          </a:prstGeom>
          <a:noFill/>
        </p:spPr>
        <p:txBody>
          <a:bodyPr wrap="square" lIns="79337" tIns="39669" rIns="79337" bIns="39669" rtlCol="0">
            <a:spAutoFit/>
          </a:bodyPr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IN" sz="1714" b="1" kern="0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Presented By</a:t>
            </a:r>
          </a:p>
          <a:p>
            <a:pPr algn="ctr" eaLnBrk="0" hangingPunct="0">
              <a:buFont typeface="Wingdings" pitchFamily="2" charset="2"/>
              <a:buNone/>
              <a:defRPr/>
            </a:pPr>
            <a:r>
              <a:rPr lang="en-US" sz="17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Rakesh Potnuru </a:t>
            </a:r>
          </a:p>
          <a:p>
            <a:pPr algn="ctr" eaLnBrk="0" hangingPunct="0">
              <a:buFont typeface="Wingdings" pitchFamily="2" charset="2"/>
              <a:buNone/>
              <a:defRPr/>
            </a:pPr>
            <a:r>
              <a:rPr lang="en-US" sz="17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Department of Materials Science and Engineering</a:t>
            </a:r>
          </a:p>
          <a:p>
            <a:pPr algn="ctr" eaLnBrk="0" hangingPunct="0">
              <a:defRPr/>
            </a:pPr>
            <a:r>
              <a:rPr lang="en-US" sz="17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Indian Institute of Technology Kanpur</a:t>
            </a:r>
            <a:endParaRPr lang="en-IN" sz="171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 eaLnBrk="0" hangingPunct="0">
              <a:buFont typeface="Wingdings" pitchFamily="2" charset="2"/>
              <a:buNone/>
              <a:defRPr/>
            </a:pPr>
            <a:r>
              <a:rPr lang="en-IN" sz="1714" b="1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</a:p>
          <a:p>
            <a:endParaRPr lang="en-IN" sz="1714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54F013D7-E892-4F5F-8415-BC2BD60F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450730"/>
            <a:ext cx="2590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39"/>
    </mc:Choice>
    <mc:Fallback xmlns="">
      <p:transition spd="slow" advTm="277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679" y="81411"/>
            <a:ext cx="8229601" cy="50502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 Part B: Electrical Characterization of Semiconductors </a:t>
            </a:r>
          </a:p>
        </p:txBody>
      </p:sp>
      <p:sp>
        <p:nvSpPr>
          <p:cNvPr id="6" name="Rectangle 5"/>
          <p:cNvSpPr/>
          <p:nvPr/>
        </p:nvSpPr>
        <p:spPr>
          <a:xfrm>
            <a:off x="3626092" y="760882"/>
            <a:ext cx="5366988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14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Band gap of  Metals, Semiconductors, Insulators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A9F-4029-4679-940E-7D9245747FDF}" type="slidenum">
              <a:rPr lang="en-IN" smtClean="0"/>
              <a:t>10</a:t>
            </a:fld>
            <a:endParaRPr lang="en-IN" dirty="0"/>
          </a:p>
        </p:txBody>
      </p:sp>
      <p:pic>
        <p:nvPicPr>
          <p:cNvPr id="1026" name="Picture 2" descr="Band model">
            <a:extLst>
              <a:ext uri="{FF2B5EF4-FFF2-40B4-BE49-F238E27FC236}">
                <a16:creationId xmlns:a16="http://schemas.microsoft.com/office/drawing/2014/main" id="{8CEE5594-35C7-41B1-B883-F14BE1EB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95" y="1774188"/>
            <a:ext cx="5914785" cy="197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156CDE-AE73-4C61-999D-DF27EDE07173}"/>
              </a:ext>
            </a:extLst>
          </p:cNvPr>
          <p:cNvSpPr/>
          <p:nvPr/>
        </p:nvSpPr>
        <p:spPr>
          <a:xfrm>
            <a:off x="3350884" y="4063547"/>
            <a:ext cx="1424360" cy="417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1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n-US" sz="1710" baseline="-25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</a:t>
            </a:r>
            <a:r>
              <a:rPr lang="en-US" sz="17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710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∼</a:t>
            </a:r>
            <a:r>
              <a:rPr lang="en-US" sz="17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5ev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88525-B97C-4771-92AA-E2634DCBB3AE}"/>
              </a:ext>
            </a:extLst>
          </p:cNvPr>
          <p:cNvSpPr/>
          <p:nvPr/>
        </p:nvSpPr>
        <p:spPr>
          <a:xfrm>
            <a:off x="5597406" y="4069199"/>
            <a:ext cx="1424360" cy="417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1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n-US" sz="1710" baseline="-25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</a:t>
            </a:r>
            <a:r>
              <a:rPr lang="en-US" sz="17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710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∼</a:t>
            </a:r>
            <a:r>
              <a:rPr lang="en-US" sz="17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2ev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228E0A-A2F2-4FC1-B2BD-EA875B424BA6}"/>
              </a:ext>
            </a:extLst>
          </p:cNvPr>
          <p:cNvSpPr/>
          <p:nvPr/>
        </p:nvSpPr>
        <p:spPr>
          <a:xfrm>
            <a:off x="7568720" y="3965626"/>
            <a:ext cx="1424360" cy="417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1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n-US" sz="1710" baseline="-25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</a:t>
            </a:r>
            <a:r>
              <a:rPr lang="en-US" sz="17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710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=</a:t>
            </a:r>
            <a:r>
              <a:rPr lang="en-US" sz="17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3983E-ED5C-4238-8BAC-2C1ADA21862F}"/>
              </a:ext>
            </a:extLst>
          </p:cNvPr>
          <p:cNvSpPr/>
          <p:nvPr/>
        </p:nvSpPr>
        <p:spPr>
          <a:xfrm>
            <a:off x="1305017" y="5055915"/>
            <a:ext cx="9490230" cy="1300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Aim:  To find the band gap of a semiconductor, resistivity and mobility of electrons.  </a:t>
            </a:r>
          </a:p>
        </p:txBody>
      </p:sp>
    </p:spTree>
    <p:extLst>
      <p:ext uri="{BB962C8B-B14F-4D97-AF65-F5344CB8AC3E}">
        <p14:creationId xmlns:p14="http://schemas.microsoft.com/office/powerpoint/2010/main" val="388879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C6E6CD-2D57-471B-8490-98BB6870C6EF}"/>
              </a:ext>
            </a:extLst>
          </p:cNvPr>
          <p:cNvSpPr/>
          <p:nvPr/>
        </p:nvSpPr>
        <p:spPr>
          <a:xfrm>
            <a:off x="4309672" y="731697"/>
            <a:ext cx="3435613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14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Hall Effect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1211612-668E-4AD5-8CE3-C3D66F5D4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16" y="2162175"/>
            <a:ext cx="5461909" cy="39641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E2117B-31AE-4E9A-91D1-31E2135973E0}"/>
              </a:ext>
            </a:extLst>
          </p:cNvPr>
          <p:cNvSpPr/>
          <p:nvPr/>
        </p:nvSpPr>
        <p:spPr>
          <a:xfrm>
            <a:off x="249164" y="2088963"/>
            <a:ext cx="5246114" cy="1946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Hall effect is the production of a voltage difference across an electrical conductor that is transverse to an electric current in the conductor and to an applied magnetic field perpendicular to the current.</a:t>
            </a:r>
            <a:endParaRPr lang="en-US" sz="1714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922574-660C-48C2-B88B-91B6C715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79" y="81411"/>
            <a:ext cx="8229601" cy="50502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 Part B: Electrical Characterization of Semiconductors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CEA6A-5653-4D3A-A58C-D0592C0E1877}"/>
              </a:ext>
            </a:extLst>
          </p:cNvPr>
          <p:cNvSpPr txBox="1"/>
          <p:nvPr/>
        </p:nvSpPr>
        <p:spPr>
          <a:xfrm>
            <a:off x="1544715" y="6538912"/>
            <a:ext cx="928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linkClick r:id="rId3"/>
              </a:rPr>
              <a:t>For </a:t>
            </a:r>
            <a:r>
              <a:rPr lang="fr-FR" sz="1200" dirty="0" err="1">
                <a:hlinkClick r:id="rId3"/>
              </a:rPr>
              <a:t>better</a:t>
            </a:r>
            <a:r>
              <a:rPr lang="fr-FR" sz="1200" dirty="0">
                <a:hlinkClick r:id="rId3"/>
              </a:rPr>
              <a:t> </a:t>
            </a:r>
            <a:r>
              <a:rPr lang="fr-FR" sz="1200" dirty="0" err="1">
                <a:hlinkClick r:id="rId3"/>
              </a:rPr>
              <a:t>Understanding</a:t>
            </a:r>
            <a:r>
              <a:rPr lang="fr-FR" sz="1200" dirty="0">
                <a:hlinkClick r:id="rId3"/>
              </a:rPr>
              <a:t>: https://www.youtube.com/watch?v=wpAA3qeOYiI&amp;ab_channel=HowToMechatronics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9327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8F9CF0-E50F-435A-AB5F-9CED96E56998}"/>
              </a:ext>
            </a:extLst>
          </p:cNvPr>
          <p:cNvSpPr/>
          <p:nvPr/>
        </p:nvSpPr>
        <p:spPr>
          <a:xfrm>
            <a:off x="4309672" y="731697"/>
            <a:ext cx="3435613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14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Math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8C5247-9994-4541-BBF4-4A365F263C45}"/>
              </a:ext>
            </a:extLst>
          </p:cNvPr>
          <p:cNvSpPr txBox="1">
            <a:spLocks/>
          </p:cNvSpPr>
          <p:nvPr/>
        </p:nvSpPr>
        <p:spPr>
          <a:xfrm>
            <a:off x="1912679" y="81411"/>
            <a:ext cx="8229601" cy="5050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defRPr/>
            </a:pP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 Part B: Electrical Characterization of Semiconductors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3D9DA-9B04-4914-95F4-A5D040C6F85D}"/>
              </a:ext>
            </a:extLst>
          </p:cNvPr>
          <p:cNvSpPr/>
          <p:nvPr/>
        </p:nvSpPr>
        <p:spPr>
          <a:xfrm>
            <a:off x="399495" y="1495970"/>
            <a:ext cx="3773010" cy="505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Van der </a:t>
            </a:r>
            <a:r>
              <a:rPr lang="en-US" sz="1714" dirty="0" err="1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pauw</a:t>
            </a: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544EE-153F-4A5A-BDBF-D2EEAD9F6F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74" y="1495970"/>
            <a:ext cx="1877695" cy="189103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E54BA9-A47A-4C0D-99A7-76D54D94036A}"/>
                  </a:ext>
                </a:extLst>
              </p:cNvPr>
              <p:cNvSpPr txBox="1"/>
              <p:nvPr/>
            </p:nvSpPr>
            <p:spPr>
              <a:xfrm>
                <a:off x="6081978" y="2166795"/>
                <a:ext cx="2729601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12, 34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E54BA9-A47A-4C0D-99A7-76D54D940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978" y="2166795"/>
                <a:ext cx="2729601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DCAF3C-AF09-4EB9-965B-85249BE58A6A}"/>
                  </a:ext>
                </a:extLst>
              </p:cNvPr>
              <p:cNvSpPr txBox="1"/>
              <p:nvPr/>
            </p:nvSpPr>
            <p:spPr>
              <a:xfrm>
                <a:off x="1644588" y="2441485"/>
                <a:ext cx="2527917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34, 12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21, 43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43,21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DCAF3C-AF09-4EB9-965B-85249BE5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588" y="2441485"/>
                <a:ext cx="2527917" cy="381515"/>
              </a:xfrm>
              <a:prstGeom prst="rect">
                <a:avLst/>
              </a:prstGeom>
              <a:blipFill>
                <a:blip r:embed="rId4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ECB7A5-94CE-4A8E-A4A2-0CB89D3C8F78}"/>
                  </a:ext>
                </a:extLst>
              </p:cNvPr>
              <p:cNvSpPr txBox="1"/>
              <p:nvPr/>
            </p:nvSpPr>
            <p:spPr>
              <a:xfrm>
                <a:off x="1156316" y="3213132"/>
                <a:ext cx="4498759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𝑉𝑒𝑟𝑡𝑖𝑐𝑎𝑙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12, 34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34, 12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21, 43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43,21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ECB7A5-94CE-4A8E-A4A2-0CB89D3C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16" y="3213132"/>
                <a:ext cx="4498759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A53F0B43-311D-4661-8684-B0D16B05CC15}"/>
              </a:ext>
            </a:extLst>
          </p:cNvPr>
          <p:cNvSpPr/>
          <p:nvPr/>
        </p:nvSpPr>
        <p:spPr>
          <a:xfrm>
            <a:off x="9733907" y="3802422"/>
            <a:ext cx="408373" cy="378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8EDB18-9D28-4B9C-BE29-83880058E1AB}"/>
              </a:ext>
            </a:extLst>
          </p:cNvPr>
          <p:cNvSpPr/>
          <p:nvPr/>
        </p:nvSpPr>
        <p:spPr>
          <a:xfrm>
            <a:off x="8895159" y="3382392"/>
            <a:ext cx="838748" cy="609076"/>
          </a:xfrm>
          <a:custGeom>
            <a:avLst/>
            <a:gdLst>
              <a:gd name="connsiteX0" fmla="*/ 9144 w 1038954"/>
              <a:gd name="connsiteY0" fmla="*/ 0 h 603682"/>
              <a:gd name="connsiteX1" fmla="*/ 266 w 1038954"/>
              <a:gd name="connsiteY1" fmla="*/ 53266 h 603682"/>
              <a:gd name="connsiteX2" fmla="*/ 18022 w 1038954"/>
              <a:gd name="connsiteY2" fmla="*/ 88777 h 603682"/>
              <a:gd name="connsiteX3" fmla="*/ 35777 w 1038954"/>
              <a:gd name="connsiteY3" fmla="*/ 142043 h 603682"/>
              <a:gd name="connsiteX4" fmla="*/ 62410 w 1038954"/>
              <a:gd name="connsiteY4" fmla="*/ 230820 h 603682"/>
              <a:gd name="connsiteX5" fmla="*/ 142309 w 1038954"/>
              <a:gd name="connsiteY5" fmla="*/ 355107 h 603682"/>
              <a:gd name="connsiteX6" fmla="*/ 239963 w 1038954"/>
              <a:gd name="connsiteY6" fmla="*/ 435006 h 603682"/>
              <a:gd name="connsiteX7" fmla="*/ 275474 w 1038954"/>
              <a:gd name="connsiteY7" fmla="*/ 461639 h 603682"/>
              <a:gd name="connsiteX8" fmla="*/ 337618 w 1038954"/>
              <a:gd name="connsiteY8" fmla="*/ 479394 h 603682"/>
              <a:gd name="connsiteX9" fmla="*/ 382006 w 1038954"/>
              <a:gd name="connsiteY9" fmla="*/ 497150 h 603682"/>
              <a:gd name="connsiteX10" fmla="*/ 479660 w 1038954"/>
              <a:gd name="connsiteY10" fmla="*/ 532660 h 603682"/>
              <a:gd name="connsiteX11" fmla="*/ 515171 w 1038954"/>
              <a:gd name="connsiteY11" fmla="*/ 559293 h 603682"/>
              <a:gd name="connsiteX12" fmla="*/ 621703 w 1038954"/>
              <a:gd name="connsiteY12" fmla="*/ 577049 h 603682"/>
              <a:gd name="connsiteX13" fmla="*/ 745991 w 1038954"/>
              <a:gd name="connsiteY13" fmla="*/ 603682 h 603682"/>
              <a:gd name="connsiteX14" fmla="*/ 994565 w 1038954"/>
              <a:gd name="connsiteY14" fmla="*/ 594804 h 603682"/>
              <a:gd name="connsiteX15" fmla="*/ 1038954 w 1038954"/>
              <a:gd name="connsiteY15" fmla="*/ 594804 h 60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8954" h="603682">
                <a:moveTo>
                  <a:pt x="9144" y="0"/>
                </a:moveTo>
                <a:cubicBezTo>
                  <a:pt x="6185" y="17755"/>
                  <a:pt x="-1525" y="35355"/>
                  <a:pt x="266" y="53266"/>
                </a:cubicBezTo>
                <a:cubicBezTo>
                  <a:pt x="1583" y="66435"/>
                  <a:pt x="13107" y="76489"/>
                  <a:pt x="18022" y="88777"/>
                </a:cubicBezTo>
                <a:cubicBezTo>
                  <a:pt x="24973" y="106154"/>
                  <a:pt x="30195" y="124179"/>
                  <a:pt x="35777" y="142043"/>
                </a:cubicBezTo>
                <a:cubicBezTo>
                  <a:pt x="44992" y="171532"/>
                  <a:pt x="51562" y="201892"/>
                  <a:pt x="62410" y="230820"/>
                </a:cubicBezTo>
                <a:cubicBezTo>
                  <a:pt x="77586" y="271289"/>
                  <a:pt x="113940" y="326738"/>
                  <a:pt x="142309" y="355107"/>
                </a:cubicBezTo>
                <a:cubicBezTo>
                  <a:pt x="172049" y="384847"/>
                  <a:pt x="207121" y="408732"/>
                  <a:pt x="239963" y="435006"/>
                </a:cubicBezTo>
                <a:cubicBezTo>
                  <a:pt x="251517" y="444249"/>
                  <a:pt x="261247" y="457574"/>
                  <a:pt x="275474" y="461639"/>
                </a:cubicBezTo>
                <a:cubicBezTo>
                  <a:pt x="296189" y="467557"/>
                  <a:pt x="317180" y="472581"/>
                  <a:pt x="337618" y="479394"/>
                </a:cubicBezTo>
                <a:cubicBezTo>
                  <a:pt x="352736" y="484433"/>
                  <a:pt x="366888" y="492111"/>
                  <a:pt x="382006" y="497150"/>
                </a:cubicBezTo>
                <a:cubicBezTo>
                  <a:pt x="440043" y="516496"/>
                  <a:pt x="405079" y="491979"/>
                  <a:pt x="479660" y="532660"/>
                </a:cubicBezTo>
                <a:cubicBezTo>
                  <a:pt x="492650" y="539745"/>
                  <a:pt x="501048" y="554880"/>
                  <a:pt x="515171" y="559293"/>
                </a:cubicBezTo>
                <a:cubicBezTo>
                  <a:pt x="549533" y="570031"/>
                  <a:pt x="621703" y="577049"/>
                  <a:pt x="621703" y="577049"/>
                </a:cubicBezTo>
                <a:cubicBezTo>
                  <a:pt x="674741" y="603567"/>
                  <a:pt x="664436" y="603682"/>
                  <a:pt x="745991" y="603682"/>
                </a:cubicBezTo>
                <a:cubicBezTo>
                  <a:pt x="828902" y="603682"/>
                  <a:pt x="911692" y="597315"/>
                  <a:pt x="994565" y="594804"/>
                </a:cubicBezTo>
                <a:cubicBezTo>
                  <a:pt x="1009355" y="594356"/>
                  <a:pt x="1024158" y="594804"/>
                  <a:pt x="1038954" y="594804"/>
                </a:cubicBezTo>
              </a:path>
            </a:pathLst>
          </a:custGeom>
          <a:noFill/>
          <a:ln w="25400"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3127EF-7345-4747-B81A-4B51027C0C8A}"/>
              </a:ext>
            </a:extLst>
          </p:cNvPr>
          <p:cNvSpPr/>
          <p:nvPr/>
        </p:nvSpPr>
        <p:spPr>
          <a:xfrm>
            <a:off x="10134600" y="3382392"/>
            <a:ext cx="638254" cy="627633"/>
          </a:xfrm>
          <a:custGeom>
            <a:avLst/>
            <a:gdLst>
              <a:gd name="connsiteX0" fmla="*/ 619125 w 666750"/>
              <a:gd name="connsiteY0" fmla="*/ 0 h 609600"/>
              <a:gd name="connsiteX1" fmla="*/ 638175 w 666750"/>
              <a:gd name="connsiteY1" fmla="*/ 114300 h 609600"/>
              <a:gd name="connsiteX2" fmla="*/ 647700 w 666750"/>
              <a:gd name="connsiteY2" fmla="*/ 161925 h 609600"/>
              <a:gd name="connsiteX3" fmla="*/ 666750 w 666750"/>
              <a:gd name="connsiteY3" fmla="*/ 190500 h 609600"/>
              <a:gd name="connsiteX4" fmla="*/ 647700 w 666750"/>
              <a:gd name="connsiteY4" fmla="*/ 304800 h 609600"/>
              <a:gd name="connsiteX5" fmla="*/ 581025 w 666750"/>
              <a:gd name="connsiteY5" fmla="*/ 371475 h 609600"/>
              <a:gd name="connsiteX6" fmla="*/ 571500 w 666750"/>
              <a:gd name="connsiteY6" fmla="*/ 409575 h 609600"/>
              <a:gd name="connsiteX7" fmla="*/ 542925 w 666750"/>
              <a:gd name="connsiteY7" fmla="*/ 419100 h 609600"/>
              <a:gd name="connsiteX8" fmla="*/ 504825 w 666750"/>
              <a:gd name="connsiteY8" fmla="*/ 438150 h 609600"/>
              <a:gd name="connsiteX9" fmla="*/ 466725 w 666750"/>
              <a:gd name="connsiteY9" fmla="*/ 476250 h 609600"/>
              <a:gd name="connsiteX10" fmla="*/ 419100 w 666750"/>
              <a:gd name="connsiteY10" fmla="*/ 495300 h 609600"/>
              <a:gd name="connsiteX11" fmla="*/ 314325 w 666750"/>
              <a:gd name="connsiteY11" fmla="*/ 542925 h 609600"/>
              <a:gd name="connsiteX12" fmla="*/ 266700 w 666750"/>
              <a:gd name="connsiteY12" fmla="*/ 561975 h 609600"/>
              <a:gd name="connsiteX13" fmla="*/ 238125 w 666750"/>
              <a:gd name="connsiteY13" fmla="*/ 581025 h 609600"/>
              <a:gd name="connsiteX14" fmla="*/ 171450 w 666750"/>
              <a:gd name="connsiteY14" fmla="*/ 590550 h 609600"/>
              <a:gd name="connsiteX15" fmla="*/ 123825 w 666750"/>
              <a:gd name="connsiteY15" fmla="*/ 600075 h 609600"/>
              <a:gd name="connsiteX16" fmla="*/ 0 w 666750"/>
              <a:gd name="connsiteY16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6750" h="609600">
                <a:moveTo>
                  <a:pt x="619125" y="0"/>
                </a:moveTo>
                <a:cubicBezTo>
                  <a:pt x="641573" y="112238"/>
                  <a:pt x="614546" y="-27474"/>
                  <a:pt x="638175" y="114300"/>
                </a:cubicBezTo>
                <a:cubicBezTo>
                  <a:pt x="640837" y="130269"/>
                  <a:pt x="642016" y="146766"/>
                  <a:pt x="647700" y="161925"/>
                </a:cubicBezTo>
                <a:cubicBezTo>
                  <a:pt x="651720" y="172644"/>
                  <a:pt x="660400" y="180975"/>
                  <a:pt x="666750" y="190500"/>
                </a:cubicBezTo>
                <a:cubicBezTo>
                  <a:pt x="660400" y="228600"/>
                  <a:pt x="664235" y="269893"/>
                  <a:pt x="647700" y="304800"/>
                </a:cubicBezTo>
                <a:cubicBezTo>
                  <a:pt x="634245" y="333205"/>
                  <a:pt x="581025" y="371475"/>
                  <a:pt x="581025" y="371475"/>
                </a:cubicBezTo>
                <a:cubicBezTo>
                  <a:pt x="577850" y="384175"/>
                  <a:pt x="579678" y="399353"/>
                  <a:pt x="571500" y="409575"/>
                </a:cubicBezTo>
                <a:cubicBezTo>
                  <a:pt x="565228" y="417415"/>
                  <a:pt x="552153" y="415145"/>
                  <a:pt x="542925" y="419100"/>
                </a:cubicBezTo>
                <a:cubicBezTo>
                  <a:pt x="529874" y="424693"/>
                  <a:pt x="516184" y="429631"/>
                  <a:pt x="504825" y="438150"/>
                </a:cubicBezTo>
                <a:cubicBezTo>
                  <a:pt x="490457" y="448926"/>
                  <a:pt x="481669" y="466287"/>
                  <a:pt x="466725" y="476250"/>
                </a:cubicBezTo>
                <a:cubicBezTo>
                  <a:pt x="452499" y="485734"/>
                  <a:pt x="434046" y="486997"/>
                  <a:pt x="419100" y="495300"/>
                </a:cubicBezTo>
                <a:cubicBezTo>
                  <a:pt x="300932" y="560949"/>
                  <a:pt x="485921" y="485726"/>
                  <a:pt x="314325" y="542925"/>
                </a:cubicBezTo>
                <a:cubicBezTo>
                  <a:pt x="298105" y="548332"/>
                  <a:pt x="281993" y="554329"/>
                  <a:pt x="266700" y="561975"/>
                </a:cubicBezTo>
                <a:cubicBezTo>
                  <a:pt x="256461" y="567095"/>
                  <a:pt x="249090" y="577736"/>
                  <a:pt x="238125" y="581025"/>
                </a:cubicBezTo>
                <a:cubicBezTo>
                  <a:pt x="216621" y="587476"/>
                  <a:pt x="193595" y="586859"/>
                  <a:pt x="171450" y="590550"/>
                </a:cubicBezTo>
                <a:cubicBezTo>
                  <a:pt x="155481" y="593212"/>
                  <a:pt x="139903" y="598183"/>
                  <a:pt x="123825" y="600075"/>
                </a:cubicBezTo>
                <a:cubicBezTo>
                  <a:pt x="40621" y="609864"/>
                  <a:pt x="44912" y="609600"/>
                  <a:pt x="0" y="609600"/>
                </a:cubicBezTo>
              </a:path>
            </a:pathLst>
          </a:cu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DD8142-ADE5-44BE-8BFC-679CCDD3D7D5}"/>
              </a:ext>
            </a:extLst>
          </p:cNvPr>
          <p:cNvSpPr/>
          <p:nvPr/>
        </p:nvSpPr>
        <p:spPr>
          <a:xfrm>
            <a:off x="9733907" y="747269"/>
            <a:ext cx="408373" cy="378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BC660B9-2972-43F6-A302-6BAEE2E24B0E}"/>
              </a:ext>
            </a:extLst>
          </p:cNvPr>
          <p:cNvSpPr/>
          <p:nvPr/>
        </p:nvSpPr>
        <p:spPr>
          <a:xfrm flipV="1">
            <a:off x="10142280" y="891502"/>
            <a:ext cx="630574" cy="604468"/>
          </a:xfrm>
          <a:custGeom>
            <a:avLst/>
            <a:gdLst>
              <a:gd name="connsiteX0" fmla="*/ 619125 w 666750"/>
              <a:gd name="connsiteY0" fmla="*/ 0 h 609600"/>
              <a:gd name="connsiteX1" fmla="*/ 638175 w 666750"/>
              <a:gd name="connsiteY1" fmla="*/ 114300 h 609600"/>
              <a:gd name="connsiteX2" fmla="*/ 647700 w 666750"/>
              <a:gd name="connsiteY2" fmla="*/ 161925 h 609600"/>
              <a:gd name="connsiteX3" fmla="*/ 666750 w 666750"/>
              <a:gd name="connsiteY3" fmla="*/ 190500 h 609600"/>
              <a:gd name="connsiteX4" fmla="*/ 647700 w 666750"/>
              <a:gd name="connsiteY4" fmla="*/ 304800 h 609600"/>
              <a:gd name="connsiteX5" fmla="*/ 581025 w 666750"/>
              <a:gd name="connsiteY5" fmla="*/ 371475 h 609600"/>
              <a:gd name="connsiteX6" fmla="*/ 571500 w 666750"/>
              <a:gd name="connsiteY6" fmla="*/ 409575 h 609600"/>
              <a:gd name="connsiteX7" fmla="*/ 542925 w 666750"/>
              <a:gd name="connsiteY7" fmla="*/ 419100 h 609600"/>
              <a:gd name="connsiteX8" fmla="*/ 504825 w 666750"/>
              <a:gd name="connsiteY8" fmla="*/ 438150 h 609600"/>
              <a:gd name="connsiteX9" fmla="*/ 466725 w 666750"/>
              <a:gd name="connsiteY9" fmla="*/ 476250 h 609600"/>
              <a:gd name="connsiteX10" fmla="*/ 419100 w 666750"/>
              <a:gd name="connsiteY10" fmla="*/ 495300 h 609600"/>
              <a:gd name="connsiteX11" fmla="*/ 314325 w 666750"/>
              <a:gd name="connsiteY11" fmla="*/ 542925 h 609600"/>
              <a:gd name="connsiteX12" fmla="*/ 266700 w 666750"/>
              <a:gd name="connsiteY12" fmla="*/ 561975 h 609600"/>
              <a:gd name="connsiteX13" fmla="*/ 238125 w 666750"/>
              <a:gd name="connsiteY13" fmla="*/ 581025 h 609600"/>
              <a:gd name="connsiteX14" fmla="*/ 171450 w 666750"/>
              <a:gd name="connsiteY14" fmla="*/ 590550 h 609600"/>
              <a:gd name="connsiteX15" fmla="*/ 123825 w 666750"/>
              <a:gd name="connsiteY15" fmla="*/ 600075 h 609600"/>
              <a:gd name="connsiteX16" fmla="*/ 0 w 666750"/>
              <a:gd name="connsiteY16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6750" h="609600">
                <a:moveTo>
                  <a:pt x="619125" y="0"/>
                </a:moveTo>
                <a:cubicBezTo>
                  <a:pt x="641573" y="112238"/>
                  <a:pt x="614546" y="-27474"/>
                  <a:pt x="638175" y="114300"/>
                </a:cubicBezTo>
                <a:cubicBezTo>
                  <a:pt x="640837" y="130269"/>
                  <a:pt x="642016" y="146766"/>
                  <a:pt x="647700" y="161925"/>
                </a:cubicBezTo>
                <a:cubicBezTo>
                  <a:pt x="651720" y="172644"/>
                  <a:pt x="660400" y="180975"/>
                  <a:pt x="666750" y="190500"/>
                </a:cubicBezTo>
                <a:cubicBezTo>
                  <a:pt x="660400" y="228600"/>
                  <a:pt x="664235" y="269893"/>
                  <a:pt x="647700" y="304800"/>
                </a:cubicBezTo>
                <a:cubicBezTo>
                  <a:pt x="634245" y="333205"/>
                  <a:pt x="581025" y="371475"/>
                  <a:pt x="581025" y="371475"/>
                </a:cubicBezTo>
                <a:cubicBezTo>
                  <a:pt x="577850" y="384175"/>
                  <a:pt x="579678" y="399353"/>
                  <a:pt x="571500" y="409575"/>
                </a:cubicBezTo>
                <a:cubicBezTo>
                  <a:pt x="565228" y="417415"/>
                  <a:pt x="552153" y="415145"/>
                  <a:pt x="542925" y="419100"/>
                </a:cubicBezTo>
                <a:cubicBezTo>
                  <a:pt x="529874" y="424693"/>
                  <a:pt x="516184" y="429631"/>
                  <a:pt x="504825" y="438150"/>
                </a:cubicBezTo>
                <a:cubicBezTo>
                  <a:pt x="490457" y="448926"/>
                  <a:pt x="481669" y="466287"/>
                  <a:pt x="466725" y="476250"/>
                </a:cubicBezTo>
                <a:cubicBezTo>
                  <a:pt x="452499" y="485734"/>
                  <a:pt x="434046" y="486997"/>
                  <a:pt x="419100" y="495300"/>
                </a:cubicBezTo>
                <a:cubicBezTo>
                  <a:pt x="300932" y="560949"/>
                  <a:pt x="485921" y="485726"/>
                  <a:pt x="314325" y="542925"/>
                </a:cubicBezTo>
                <a:cubicBezTo>
                  <a:pt x="298105" y="548332"/>
                  <a:pt x="281993" y="554329"/>
                  <a:pt x="266700" y="561975"/>
                </a:cubicBezTo>
                <a:cubicBezTo>
                  <a:pt x="256461" y="567095"/>
                  <a:pt x="249090" y="577736"/>
                  <a:pt x="238125" y="581025"/>
                </a:cubicBezTo>
                <a:cubicBezTo>
                  <a:pt x="216621" y="587476"/>
                  <a:pt x="193595" y="586859"/>
                  <a:pt x="171450" y="590550"/>
                </a:cubicBezTo>
                <a:cubicBezTo>
                  <a:pt x="155481" y="593212"/>
                  <a:pt x="139903" y="598183"/>
                  <a:pt x="123825" y="600075"/>
                </a:cubicBezTo>
                <a:cubicBezTo>
                  <a:pt x="40621" y="609864"/>
                  <a:pt x="44912" y="609600"/>
                  <a:pt x="0" y="609600"/>
                </a:cubicBezTo>
              </a:path>
            </a:pathLst>
          </a:cu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E6EE42-D511-4932-9310-C00E7ABFD4EA}"/>
              </a:ext>
            </a:extLst>
          </p:cNvPr>
          <p:cNvSpPr/>
          <p:nvPr/>
        </p:nvSpPr>
        <p:spPr>
          <a:xfrm flipV="1">
            <a:off x="8895159" y="835694"/>
            <a:ext cx="838748" cy="711792"/>
          </a:xfrm>
          <a:custGeom>
            <a:avLst/>
            <a:gdLst>
              <a:gd name="connsiteX0" fmla="*/ 9144 w 1038954"/>
              <a:gd name="connsiteY0" fmla="*/ 0 h 603682"/>
              <a:gd name="connsiteX1" fmla="*/ 266 w 1038954"/>
              <a:gd name="connsiteY1" fmla="*/ 53266 h 603682"/>
              <a:gd name="connsiteX2" fmla="*/ 18022 w 1038954"/>
              <a:gd name="connsiteY2" fmla="*/ 88777 h 603682"/>
              <a:gd name="connsiteX3" fmla="*/ 35777 w 1038954"/>
              <a:gd name="connsiteY3" fmla="*/ 142043 h 603682"/>
              <a:gd name="connsiteX4" fmla="*/ 62410 w 1038954"/>
              <a:gd name="connsiteY4" fmla="*/ 230820 h 603682"/>
              <a:gd name="connsiteX5" fmla="*/ 142309 w 1038954"/>
              <a:gd name="connsiteY5" fmla="*/ 355107 h 603682"/>
              <a:gd name="connsiteX6" fmla="*/ 239963 w 1038954"/>
              <a:gd name="connsiteY6" fmla="*/ 435006 h 603682"/>
              <a:gd name="connsiteX7" fmla="*/ 275474 w 1038954"/>
              <a:gd name="connsiteY7" fmla="*/ 461639 h 603682"/>
              <a:gd name="connsiteX8" fmla="*/ 337618 w 1038954"/>
              <a:gd name="connsiteY8" fmla="*/ 479394 h 603682"/>
              <a:gd name="connsiteX9" fmla="*/ 382006 w 1038954"/>
              <a:gd name="connsiteY9" fmla="*/ 497150 h 603682"/>
              <a:gd name="connsiteX10" fmla="*/ 479660 w 1038954"/>
              <a:gd name="connsiteY10" fmla="*/ 532660 h 603682"/>
              <a:gd name="connsiteX11" fmla="*/ 515171 w 1038954"/>
              <a:gd name="connsiteY11" fmla="*/ 559293 h 603682"/>
              <a:gd name="connsiteX12" fmla="*/ 621703 w 1038954"/>
              <a:gd name="connsiteY12" fmla="*/ 577049 h 603682"/>
              <a:gd name="connsiteX13" fmla="*/ 745991 w 1038954"/>
              <a:gd name="connsiteY13" fmla="*/ 603682 h 603682"/>
              <a:gd name="connsiteX14" fmla="*/ 994565 w 1038954"/>
              <a:gd name="connsiteY14" fmla="*/ 594804 h 603682"/>
              <a:gd name="connsiteX15" fmla="*/ 1038954 w 1038954"/>
              <a:gd name="connsiteY15" fmla="*/ 594804 h 60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8954" h="603682">
                <a:moveTo>
                  <a:pt x="9144" y="0"/>
                </a:moveTo>
                <a:cubicBezTo>
                  <a:pt x="6185" y="17755"/>
                  <a:pt x="-1525" y="35355"/>
                  <a:pt x="266" y="53266"/>
                </a:cubicBezTo>
                <a:cubicBezTo>
                  <a:pt x="1583" y="66435"/>
                  <a:pt x="13107" y="76489"/>
                  <a:pt x="18022" y="88777"/>
                </a:cubicBezTo>
                <a:cubicBezTo>
                  <a:pt x="24973" y="106154"/>
                  <a:pt x="30195" y="124179"/>
                  <a:pt x="35777" y="142043"/>
                </a:cubicBezTo>
                <a:cubicBezTo>
                  <a:pt x="44992" y="171532"/>
                  <a:pt x="51562" y="201892"/>
                  <a:pt x="62410" y="230820"/>
                </a:cubicBezTo>
                <a:cubicBezTo>
                  <a:pt x="77586" y="271289"/>
                  <a:pt x="113940" y="326738"/>
                  <a:pt x="142309" y="355107"/>
                </a:cubicBezTo>
                <a:cubicBezTo>
                  <a:pt x="172049" y="384847"/>
                  <a:pt x="207121" y="408732"/>
                  <a:pt x="239963" y="435006"/>
                </a:cubicBezTo>
                <a:cubicBezTo>
                  <a:pt x="251517" y="444249"/>
                  <a:pt x="261247" y="457574"/>
                  <a:pt x="275474" y="461639"/>
                </a:cubicBezTo>
                <a:cubicBezTo>
                  <a:pt x="296189" y="467557"/>
                  <a:pt x="317180" y="472581"/>
                  <a:pt x="337618" y="479394"/>
                </a:cubicBezTo>
                <a:cubicBezTo>
                  <a:pt x="352736" y="484433"/>
                  <a:pt x="366888" y="492111"/>
                  <a:pt x="382006" y="497150"/>
                </a:cubicBezTo>
                <a:cubicBezTo>
                  <a:pt x="440043" y="516496"/>
                  <a:pt x="405079" y="491979"/>
                  <a:pt x="479660" y="532660"/>
                </a:cubicBezTo>
                <a:cubicBezTo>
                  <a:pt x="492650" y="539745"/>
                  <a:pt x="501048" y="554880"/>
                  <a:pt x="515171" y="559293"/>
                </a:cubicBezTo>
                <a:cubicBezTo>
                  <a:pt x="549533" y="570031"/>
                  <a:pt x="621703" y="577049"/>
                  <a:pt x="621703" y="577049"/>
                </a:cubicBezTo>
                <a:cubicBezTo>
                  <a:pt x="674741" y="603567"/>
                  <a:pt x="664436" y="603682"/>
                  <a:pt x="745991" y="603682"/>
                </a:cubicBezTo>
                <a:cubicBezTo>
                  <a:pt x="828902" y="603682"/>
                  <a:pt x="911692" y="597315"/>
                  <a:pt x="994565" y="594804"/>
                </a:cubicBezTo>
                <a:cubicBezTo>
                  <a:pt x="1009355" y="594356"/>
                  <a:pt x="1024158" y="594804"/>
                  <a:pt x="1038954" y="594804"/>
                </a:cubicBezTo>
              </a:path>
            </a:pathLst>
          </a:custGeom>
          <a:noFill/>
          <a:ln w="25400"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8F752F-7DA2-4ED2-8215-16563CEC9CB7}"/>
                  </a:ext>
                </a:extLst>
              </p:cNvPr>
              <p:cNvSpPr txBox="1"/>
              <p:nvPr/>
            </p:nvSpPr>
            <p:spPr>
              <a:xfrm>
                <a:off x="10118532" y="59912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8F752F-7DA2-4ED2-8215-16563CEC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532" y="599128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3300A2-DCA4-46B8-A349-99B995E94D1B}"/>
                  </a:ext>
                </a:extLst>
              </p:cNvPr>
              <p:cNvSpPr txBox="1"/>
              <p:nvPr/>
            </p:nvSpPr>
            <p:spPr>
              <a:xfrm>
                <a:off x="9472180" y="59319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3300A2-DCA4-46B8-A349-99B995E94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180" y="593197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994D67-F2AE-4F94-948B-67CD22A82486}"/>
              </a:ext>
            </a:extLst>
          </p:cNvPr>
          <p:cNvCxnSpPr>
            <a:stCxn id="27" idx="4"/>
            <a:endCxn id="27" idx="5"/>
          </p:cNvCxnSpPr>
          <p:nvPr/>
        </p:nvCxnSpPr>
        <p:spPr>
          <a:xfrm>
            <a:off x="8945543" y="3615274"/>
            <a:ext cx="64502" cy="1253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70D5DF-1964-46D1-8A34-32AAB65D0E74}"/>
                  </a:ext>
                </a:extLst>
              </p:cNvPr>
              <p:cNvSpPr txBox="1"/>
              <p:nvPr/>
            </p:nvSpPr>
            <p:spPr>
              <a:xfrm>
                <a:off x="133350" y="4840622"/>
                <a:ext cx="6096000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𝐻𝑜𝑟𝑖𝑧𝑜𝑛𝑡𝑎𝑙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23, 41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41, 23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32, 14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14, 32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70D5DF-1964-46D1-8A34-32AAB65D0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4840622"/>
                <a:ext cx="6096000" cy="609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47C719-5A70-45AD-A4CC-4D9CEAF12B99}"/>
                  </a:ext>
                </a:extLst>
              </p:cNvPr>
              <p:cNvSpPr txBox="1"/>
              <p:nvPr/>
            </p:nvSpPr>
            <p:spPr>
              <a:xfrm>
                <a:off x="1644588" y="6185594"/>
                <a:ext cx="1443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𝑡h𝑖𝑐𝑘𝑛𝑒𝑠𝑠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47C719-5A70-45AD-A4CC-4D9CEAF1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588" y="6185594"/>
                <a:ext cx="1443472" cy="276999"/>
              </a:xfrm>
              <a:prstGeom prst="rect">
                <a:avLst/>
              </a:prstGeom>
              <a:blipFill>
                <a:blip r:embed="rId9"/>
                <a:stretch>
                  <a:fillRect l="-3376" r="-379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7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AFE78-415D-4692-9015-A74ABCF2DD43}"/>
              </a:ext>
            </a:extLst>
          </p:cNvPr>
          <p:cNvSpPr/>
          <p:nvPr/>
        </p:nvSpPr>
        <p:spPr>
          <a:xfrm>
            <a:off x="4309672" y="731697"/>
            <a:ext cx="3435613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14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Math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A706C0-0011-4417-9E89-63B03A93FF66}"/>
              </a:ext>
            </a:extLst>
          </p:cNvPr>
          <p:cNvSpPr txBox="1">
            <a:spLocks/>
          </p:cNvSpPr>
          <p:nvPr/>
        </p:nvSpPr>
        <p:spPr>
          <a:xfrm>
            <a:off x="1912679" y="81411"/>
            <a:ext cx="8229601" cy="5050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defRPr/>
            </a:pP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 Part B: Electrical Characterization of Semiconductors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218627-63A1-4EFE-BB7E-D09B9762842D}"/>
                  </a:ext>
                </a:extLst>
              </p:cNvPr>
              <p:cNvSpPr txBox="1"/>
              <p:nvPr/>
            </p:nvSpPr>
            <p:spPr>
              <a:xfrm>
                <a:off x="-266700" y="1718971"/>
                <a:ext cx="6096000" cy="657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𝑉𝑒𝑟𝑡𝑖𝑐𝑎𝑙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𝐻𝑜𝑟𝑖𝑧𝑜𝑛𝑡𝑎𝑙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𝐻𝑜𝑟𝑖𝑧𝑜𝑛𝑡𝑎𝑙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𝑉𝑒𝑟𝑡𝑖𝑐𝑎𝑙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 ≥1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218627-63A1-4EFE-BB7E-D09B9762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700" y="1718971"/>
                <a:ext cx="6096000" cy="657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9DC0D0A-8737-4CCB-8612-5388D6B4632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1" r="7994"/>
          <a:stretch/>
        </p:blipFill>
        <p:spPr bwMode="auto">
          <a:xfrm>
            <a:off x="5112445" y="1318764"/>
            <a:ext cx="6336605" cy="5457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459E01-BA22-4FFE-BE1A-433A4D77B088}"/>
                  </a:ext>
                </a:extLst>
              </p:cNvPr>
              <p:cNvSpPr txBox="1"/>
              <p:nvPr/>
            </p:nvSpPr>
            <p:spPr>
              <a:xfrm>
                <a:off x="-266700" y="3151976"/>
                <a:ext cx="609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func>
                            <m:func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(2)</m:t>
                              </m:r>
                            </m:e>
                          </m:fun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𝑉𝑒𝑟𝑡𝑖𝑐𝑎𝑙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𝐻𝑜𝑟𝑖𝑧𝑜𝑛𝑡𝑎𝑙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459E01-BA22-4FFE-BE1A-433A4D77B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700" y="3151976"/>
                <a:ext cx="609600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94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65591F-94D6-4AFA-A83D-90F8AA9ACE70}"/>
              </a:ext>
            </a:extLst>
          </p:cNvPr>
          <p:cNvSpPr/>
          <p:nvPr/>
        </p:nvSpPr>
        <p:spPr>
          <a:xfrm>
            <a:off x="4309672" y="731697"/>
            <a:ext cx="3435613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14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Math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07011F-0385-4596-A775-5B983E5301D2}"/>
              </a:ext>
            </a:extLst>
          </p:cNvPr>
          <p:cNvSpPr txBox="1">
            <a:spLocks/>
          </p:cNvSpPr>
          <p:nvPr/>
        </p:nvSpPr>
        <p:spPr>
          <a:xfrm>
            <a:off x="1912679" y="81411"/>
            <a:ext cx="8229601" cy="5050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defRPr/>
            </a:pP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 Part B: Electrical Characterization of Semiconductors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62F33E-3146-45B0-A516-ACFEA06A966A}"/>
                  </a:ext>
                </a:extLst>
              </p:cNvPr>
              <p:cNvSpPr txBox="1"/>
              <p:nvPr/>
            </p:nvSpPr>
            <p:spPr>
              <a:xfrm>
                <a:off x="1397316" y="2386929"/>
                <a:ext cx="2330847" cy="618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𝐼𝐻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62F33E-3146-45B0-A516-ACFEA06A9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16" y="2386929"/>
                <a:ext cx="2330847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B4A1AE-7387-4DCA-80FC-8735A389132B}"/>
                  </a:ext>
                </a:extLst>
              </p:cNvPr>
              <p:cNvSpPr txBox="1"/>
              <p:nvPr/>
            </p:nvSpPr>
            <p:spPr>
              <a:xfrm>
                <a:off x="1539817" y="1531296"/>
                <a:ext cx="2188346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B4A1AE-7387-4DCA-80FC-8735A3891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17" y="1531296"/>
                <a:ext cx="2188346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5CB49D-35D5-4CD4-BD23-47A9CC831137}"/>
                  </a:ext>
                </a:extLst>
              </p:cNvPr>
              <p:cNvSpPr txBox="1"/>
              <p:nvPr/>
            </p:nvSpPr>
            <p:spPr>
              <a:xfrm>
                <a:off x="2188692" y="3156640"/>
                <a:ext cx="1102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5CB49D-35D5-4CD4-BD23-47A9CC831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692" y="3156640"/>
                <a:ext cx="1102353" cy="276999"/>
              </a:xfrm>
              <a:prstGeom prst="rect">
                <a:avLst/>
              </a:prstGeom>
              <a:blipFill>
                <a:blip r:embed="rId4"/>
                <a:stretch>
                  <a:fillRect l="-7182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CE00A9-BD84-4312-B024-782ADAE8B268}"/>
                  </a:ext>
                </a:extLst>
              </p:cNvPr>
              <p:cNvSpPr txBox="1"/>
              <p:nvPr/>
            </p:nvSpPr>
            <p:spPr>
              <a:xfrm>
                <a:off x="3870664" y="1531296"/>
                <a:ext cx="7590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𝑟𝑒𝑠𝑖𝑠𝑡𝑖𝑣𝑖𝑡𝑦</m:t>
                    </m:r>
                  </m:oMath>
                </a14:m>
                <a:r>
                  <a:rPr lang="en-IN" dirty="0"/>
                  <a:t> 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𝑑𝑢𝑐𝑡𝑖𝑣𝑖𝑡𝑦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CE00A9-BD84-4312-B024-782ADAE8B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664" y="1531296"/>
                <a:ext cx="759040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DFE42-5CA2-4C9C-8EAB-6002CC82D3B7}"/>
                  </a:ext>
                </a:extLst>
              </p:cNvPr>
              <p:cNvSpPr txBox="1"/>
              <p:nvPr/>
            </p:nvSpPr>
            <p:spPr>
              <a:xfrm>
                <a:off x="3870664" y="2386929"/>
                <a:ext cx="3018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𝑒𝑓𝑓𝑖𝑐𝑖𝑒𝑛𝑡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DFE42-5CA2-4C9C-8EAB-6002CC82D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664" y="2386929"/>
                <a:ext cx="301840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8F543C-44BC-4F86-B415-267ABCB0F437}"/>
                  </a:ext>
                </a:extLst>
              </p:cNvPr>
              <p:cNvSpPr txBox="1"/>
              <p:nvPr/>
            </p:nvSpPr>
            <p:spPr>
              <a:xfrm>
                <a:off x="3990076" y="3004758"/>
                <a:ext cx="2898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𝑚𝑜𝑏𝑖𝑙𝑖𝑡𝑦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8F543C-44BC-4F86-B415-267ABCB0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76" y="3004758"/>
                <a:ext cx="289899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18D2C-EE77-43D9-BEA1-443DF0DC89D9}"/>
                  </a:ext>
                </a:extLst>
              </p:cNvPr>
              <p:cNvSpPr txBox="1"/>
              <p:nvPr/>
            </p:nvSpPr>
            <p:spPr>
              <a:xfrm>
                <a:off x="-1135321" y="386199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𝑆𝑢𝑝𝑝𝑜𝑟𝑡𝑖𝑛𝑔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𝑒𝑞𝑢𝑎𝑡𝑖𝑜𝑛𝑠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18D2C-EE77-43D9-BEA1-443DF0DC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5321" y="3861995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4C894-EB22-4191-8B6D-B83A27BF18BF}"/>
                  </a:ext>
                </a:extLst>
              </p:cNvPr>
              <p:cNvSpPr txBox="1"/>
              <p:nvPr/>
            </p:nvSpPr>
            <p:spPr>
              <a:xfrm>
                <a:off x="853465" y="1148844"/>
                <a:ext cx="10348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𝑎𝑝𝑝𝑙𝑖𝑒𝑑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𝑚𝑎𝑔𝑛𝑒𝑡𝑖𝑐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𝑓𝑖𝑒𝑙𝑑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𝑡h𝑖𝑐𝑘𝑛𝑒𝑠𝑠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4C894-EB22-4191-8B6D-B83A27BF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5" y="1148844"/>
                <a:ext cx="10348026" cy="276999"/>
              </a:xfrm>
              <a:prstGeom prst="rect">
                <a:avLst/>
              </a:prstGeom>
              <a:blipFill>
                <a:blip r:embed="rId9"/>
                <a:stretch>
                  <a:fillRect l="-59" t="-2174" r="-294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DBB8468-7E5A-4A1C-86CA-B7A11741ED7A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72" y="4231327"/>
            <a:ext cx="4218305" cy="22377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346870-C359-45B5-ACC9-79EFE973E756}"/>
                  </a:ext>
                </a:extLst>
              </p:cNvPr>
              <p:cNvSpPr txBox="1"/>
              <p:nvPr/>
            </p:nvSpPr>
            <p:spPr>
              <a:xfrm>
                <a:off x="853465" y="4336780"/>
                <a:ext cx="2023085" cy="496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𝐼𝐻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               </a:t>
                </a:r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346870-C359-45B5-ACC9-79EFE973E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65" y="4336780"/>
                <a:ext cx="2023085" cy="496354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62946E-64F6-47D8-9200-2F6CDFE574B3}"/>
                  </a:ext>
                </a:extLst>
              </p:cNvPr>
              <p:cNvSpPr txBox="1"/>
              <p:nvPr/>
            </p:nvSpPr>
            <p:spPr>
              <a:xfrm>
                <a:off x="3453613" y="4348296"/>
                <a:ext cx="1712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                      </a:t>
                </a:r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62946E-64F6-47D8-9200-2F6CDFE5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613" y="4348296"/>
                <a:ext cx="1712118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10CB26-36FE-4A1F-8F20-DFAEBCBE3906}"/>
                  </a:ext>
                </a:extLst>
              </p:cNvPr>
              <p:cNvSpPr txBox="1"/>
              <p:nvPr/>
            </p:nvSpPr>
            <p:spPr>
              <a:xfrm>
                <a:off x="658708" y="4957373"/>
                <a:ext cx="15299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                   </a:t>
                </a:r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10CB26-36FE-4A1F-8F20-DFAEBCBE3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8" y="4957373"/>
                <a:ext cx="15299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9B3E0-D0A9-48C4-B616-09E920E05A05}"/>
                  </a:ext>
                </a:extLst>
              </p:cNvPr>
              <p:cNvSpPr txBox="1"/>
              <p:nvPr/>
            </p:nvSpPr>
            <p:spPr>
              <a:xfrm>
                <a:off x="2633990" y="4922857"/>
                <a:ext cx="3233410" cy="516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𝐼𝐻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𝑣𝐻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𝑛𝑞𝑣𝐻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𝑛𝑞</m:t>
                        </m:r>
                      </m:den>
                    </m:f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</a:t>
                </a:r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9B3E0-D0A9-48C4-B616-09E920E0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990" y="4922857"/>
                <a:ext cx="3233410" cy="516103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57FDCB-3718-4A08-B361-7214BA846F0A}"/>
                  </a:ext>
                </a:extLst>
              </p:cNvPr>
              <p:cNvSpPr txBox="1"/>
              <p:nvPr/>
            </p:nvSpPr>
            <p:spPr>
              <a:xfrm>
                <a:off x="539296" y="5941637"/>
                <a:ext cx="15299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 </a:t>
                </a:r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57FDCB-3718-4A08-B361-7214BA846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6" y="5941637"/>
                <a:ext cx="1529985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361AD1-D900-4C5B-A21F-C1F4309D224E}"/>
                  </a:ext>
                </a:extLst>
              </p:cNvPr>
              <p:cNvSpPr txBox="1"/>
              <p:nvPr/>
            </p:nvSpPr>
            <p:spPr>
              <a:xfrm>
                <a:off x="2794068" y="6094607"/>
                <a:ext cx="3233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       </a:t>
                </a:r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361AD1-D900-4C5B-A21F-C1F4309D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68" y="6094607"/>
                <a:ext cx="3233410" cy="369332"/>
              </a:xfrm>
              <a:prstGeom prst="rect">
                <a:avLst/>
              </a:prstGeom>
              <a:blipFill>
                <a:blip r:embed="rId1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35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E7E3F4-8766-413C-A87F-3A33EFBF5CD4}"/>
              </a:ext>
            </a:extLst>
          </p:cNvPr>
          <p:cNvSpPr/>
          <p:nvPr/>
        </p:nvSpPr>
        <p:spPr>
          <a:xfrm>
            <a:off x="4309672" y="731697"/>
            <a:ext cx="3435613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14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Math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7DC7CA-013B-4F37-981D-5687720197E9}"/>
              </a:ext>
            </a:extLst>
          </p:cNvPr>
          <p:cNvSpPr txBox="1">
            <a:spLocks/>
          </p:cNvSpPr>
          <p:nvPr/>
        </p:nvSpPr>
        <p:spPr>
          <a:xfrm>
            <a:off x="1912679" y="81411"/>
            <a:ext cx="8229601" cy="5050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defRPr/>
            </a:pP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 Part B: Electrical Characterization of Semiconductors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9F6804-CC54-4058-833E-59B2F5BB5AB6}"/>
                  </a:ext>
                </a:extLst>
              </p:cNvPr>
              <p:cNvSpPr txBox="1"/>
              <p:nvPr/>
            </p:nvSpPr>
            <p:spPr>
              <a:xfrm>
                <a:off x="723574" y="1376129"/>
                <a:ext cx="10348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𝑎𝑝𝑝𝑙𝑖𝑒𝑑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𝑚𝑎𝑔𝑛𝑒𝑡𝑖𝑐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𝑓𝑖𝑒𝑙𝑑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𝑡h𝑖𝑐𝑘𝑛𝑒𝑠𝑠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9F6804-CC54-4058-833E-59B2F5BB5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74" y="1376129"/>
                <a:ext cx="10348026" cy="276999"/>
              </a:xfrm>
              <a:prstGeom prst="rect">
                <a:avLst/>
              </a:prstGeom>
              <a:blipFill>
                <a:blip r:embed="rId2"/>
                <a:stretch>
                  <a:fillRect l="-118" t="-4444" r="-354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DFF4E-54F4-498C-984E-A1A42C4D5FCD}"/>
                  </a:ext>
                </a:extLst>
              </p:cNvPr>
              <p:cNvSpPr txBox="1"/>
              <p:nvPr/>
            </p:nvSpPr>
            <p:spPr>
              <a:xfrm>
                <a:off x="1526959" y="2059638"/>
                <a:ext cx="10928412" cy="514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=4.532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den>
                    </m:f>
                  </m:oMath>
                </a14:m>
                <a:r>
                  <a:rPr lang="en-IN" dirty="0"/>
                  <a:t>  ; constant 4.532 depends upon various factors such as sample thickness, sample edges etc.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DFF4E-54F4-498C-984E-A1A42C4D5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59" y="2059638"/>
                <a:ext cx="10928412" cy="514115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5A501E-8D55-47E2-8CAC-6D85C1143051}"/>
                  </a:ext>
                </a:extLst>
              </p:cNvPr>
              <p:cNvSpPr txBox="1"/>
              <p:nvPr/>
            </p:nvSpPr>
            <p:spPr>
              <a:xfrm>
                <a:off x="3278910" y="2946654"/>
                <a:ext cx="4221018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⇒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I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5A501E-8D55-47E2-8CAC-6D85C114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10" y="2946654"/>
                <a:ext cx="4221018" cy="509820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5D0039-1736-4F57-83E6-B849FE60BF2B}"/>
                  </a:ext>
                </a:extLst>
              </p:cNvPr>
              <p:cNvSpPr txBox="1"/>
              <p:nvPr/>
            </p:nvSpPr>
            <p:spPr>
              <a:xfrm>
                <a:off x="1835453" y="3644709"/>
                <a:ext cx="85210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𝑑𝑖𝑓𝑓𝑒𝑟𝑒𝑛𝑡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𝑣𝑎𝑟𝑦𝑖𝑛𝑔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𝐸𝑔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5D0039-1736-4F57-83E6-B849FE60B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3" y="3644709"/>
                <a:ext cx="852109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19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53BFF-275D-4948-B46E-DB9F383208D5}"/>
              </a:ext>
            </a:extLst>
          </p:cNvPr>
          <p:cNvSpPr/>
          <p:nvPr/>
        </p:nvSpPr>
        <p:spPr>
          <a:xfrm>
            <a:off x="4309672" y="731697"/>
            <a:ext cx="3435613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14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Solar cells </a:t>
            </a:r>
            <a:endParaRPr lang="en-IN" sz="1714" b="1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ABC7D-385E-4418-B2BD-B2524D3861E3}"/>
              </a:ext>
            </a:extLst>
          </p:cNvPr>
          <p:cNvSpPr txBox="1">
            <a:spLocks/>
          </p:cNvSpPr>
          <p:nvPr/>
        </p:nvSpPr>
        <p:spPr>
          <a:xfrm>
            <a:off x="1912679" y="81411"/>
            <a:ext cx="8229601" cy="5050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defRPr/>
            </a:pP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 Part B: Electrical Characterization of Semiconductors </a:t>
            </a:r>
          </a:p>
        </p:txBody>
      </p:sp>
      <p:pic>
        <p:nvPicPr>
          <p:cNvPr id="1026" name="Picture 2" descr="The Practical Full-Spectrum Solar Cell Comes Closer | Berkeley Lab">
            <a:extLst>
              <a:ext uri="{FF2B5EF4-FFF2-40B4-BE49-F238E27FC236}">
                <a16:creationId xmlns:a16="http://schemas.microsoft.com/office/drawing/2014/main" id="{2EC22C06-FD12-4B0E-B150-E61897A37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62" y="1255052"/>
            <a:ext cx="4233068" cy="289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de-band-gap semiconductors could harvest sunlight underwater – Physics  World">
            <a:extLst>
              <a:ext uri="{FF2B5EF4-FFF2-40B4-BE49-F238E27FC236}">
                <a16:creationId xmlns:a16="http://schemas.microsoft.com/office/drawing/2014/main" id="{E7580DE0-9778-4554-BEFF-064D6EBE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26" y="3971925"/>
            <a:ext cx="4215424" cy="280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0FC75A-843B-4E8C-9965-CF5D65AF0A6D}"/>
              </a:ext>
            </a:extLst>
          </p:cNvPr>
          <p:cNvSpPr/>
          <p:nvPr/>
        </p:nvSpPr>
        <p:spPr>
          <a:xfrm>
            <a:off x="5838825" y="1890639"/>
            <a:ext cx="5470771" cy="1300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Solar energy of visible region (VIBGYOR) will excite the electrons from valence band to conduction band if incoming solar energy is greater than the band gap.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71413E-79DF-46DE-B479-2A1C239218C0}"/>
              </a:ext>
            </a:extLst>
          </p:cNvPr>
          <p:cNvSpPr/>
          <p:nvPr/>
        </p:nvSpPr>
        <p:spPr>
          <a:xfrm>
            <a:off x="895350" y="4802821"/>
            <a:ext cx="5470771" cy="1300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Tandem Solar cells are used to capture both lower energy and higher energy to get optimized output of current and voltage.  </a:t>
            </a:r>
          </a:p>
        </p:txBody>
      </p:sp>
    </p:spTree>
    <p:extLst>
      <p:ext uri="{BB962C8B-B14F-4D97-AF65-F5344CB8AC3E}">
        <p14:creationId xmlns:p14="http://schemas.microsoft.com/office/powerpoint/2010/main" val="371336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4A526-CD5D-4E68-81B1-08EFAE5E6A1A}"/>
              </a:ext>
            </a:extLst>
          </p:cNvPr>
          <p:cNvSpPr txBox="1"/>
          <p:nvPr/>
        </p:nvSpPr>
        <p:spPr>
          <a:xfrm>
            <a:off x="2611225" y="1244338"/>
            <a:ext cx="81353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5764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8"/>
    </mc:Choice>
    <mc:Fallback xmlns="">
      <p:transition spd="slow" advTm="5258"/>
    </mc:Fallback>
  </mc:AlternateContent>
  <p:extLst>
    <p:ext uri="{3A86A75C-4F4B-4683-9AE1-C65F6400EC91}">
      <p14:laserTraceLst xmlns:p14="http://schemas.microsoft.com/office/powerpoint/2010/main">
        <p14:tracePtLst>
          <p14:tracePt t="562" x="9609138" y="3144838"/>
          <p14:tracePt t="570" x="9591675" y="3144838"/>
          <p14:tracePt t="586" x="9591675" y="3160713"/>
          <p14:tracePt t="594" x="9583738" y="3178175"/>
          <p14:tracePt t="602" x="9583738" y="3186113"/>
          <p14:tracePt t="610" x="9566275" y="3221038"/>
          <p14:tracePt t="618" x="9558338" y="3228975"/>
          <p14:tracePt t="626" x="9558338" y="3238500"/>
          <p14:tracePt t="634" x="9550400" y="3263900"/>
          <p14:tracePt t="642" x="9540875" y="3289300"/>
          <p14:tracePt t="659" x="9540875" y="3297238"/>
          <p14:tracePt t="666" x="9523413" y="3305175"/>
          <p14:tracePt t="674" x="9523413" y="3322638"/>
          <p14:tracePt t="682" x="9523413" y="3330575"/>
          <p14:tracePt t="698" x="9523413" y="3340100"/>
          <p14:tracePt t="706" x="9515475" y="3355975"/>
          <p14:tracePt t="714" x="9498013" y="3373438"/>
          <p14:tracePt t="722" x="9482138" y="3398838"/>
          <p14:tracePt t="730" x="9472613" y="3416300"/>
          <p14:tracePt t="738" x="9456738" y="3449638"/>
          <p14:tracePt t="746" x="9447213" y="3459163"/>
          <p14:tracePt t="754" x="9431338" y="3475038"/>
          <p14:tracePt t="762" x="9413875" y="3502025"/>
          <p14:tracePt t="770" x="9396413" y="3517900"/>
          <p14:tracePt t="778" x="9396413" y="3535363"/>
          <p14:tracePt t="786" x="9388475" y="3560763"/>
          <p14:tracePt t="794" x="9380538" y="3578225"/>
          <p14:tracePt t="802" x="9363075" y="3594100"/>
          <p14:tracePt t="810" x="9353550" y="3611563"/>
          <p14:tracePt t="818" x="9337675" y="3619500"/>
          <p14:tracePt t="826" x="9320213" y="3629025"/>
          <p14:tracePt t="834" x="9302750" y="3654425"/>
          <p14:tracePt t="842" x="9261475" y="3671888"/>
          <p14:tracePt t="850" x="9251950" y="3687763"/>
          <p14:tracePt t="859" x="9244013" y="3697288"/>
          <p14:tracePt t="882" x="9236075" y="3705225"/>
          <p14:tracePt t="938" x="9226550" y="3713163"/>
          <p14:tracePt t="2306" x="9226550" y="3722688"/>
          <p14:tracePt t="2362" x="9218613" y="3722688"/>
          <p14:tracePt t="2370" x="9218613" y="3730625"/>
          <p14:tracePt t="2458" x="9209088" y="3738563"/>
          <p14:tracePt t="2466" x="9209088" y="3748088"/>
          <p14:tracePt t="2482" x="9201150" y="3748088"/>
          <p14:tracePt t="2498" x="9183688" y="3748088"/>
          <p14:tracePt t="2506" x="9158288" y="3756025"/>
          <p14:tracePt t="2514" x="9082088" y="3781425"/>
          <p14:tracePt t="2522" x="8997950" y="3781425"/>
          <p14:tracePt t="2530" x="8921750" y="3790950"/>
          <p14:tracePt t="2538" x="8785225" y="3790950"/>
          <p14:tracePt t="2546" x="8640763" y="3790950"/>
          <p14:tracePt t="2554" x="8529638" y="3790950"/>
          <p14:tracePt t="2562" x="8174038" y="3730625"/>
          <p14:tracePt t="2570" x="7723188" y="3636963"/>
          <p14:tracePt t="2578" x="7170738" y="3441700"/>
          <p14:tracePt t="2586" x="6711950" y="3322638"/>
          <p14:tracePt t="2594" x="6278563" y="3170238"/>
          <p14:tracePt t="2602" x="5794375" y="3041650"/>
          <p14:tracePt t="2610" x="5353050" y="2889250"/>
          <p14:tracePt t="2618" x="5029200" y="2778125"/>
          <p14:tracePt t="2625" x="4910138" y="2727325"/>
          <p14:tracePt t="2634" x="4595813" y="2600325"/>
          <p14:tracePt t="2642" x="4060825" y="2344738"/>
          <p14:tracePt t="2650" x="3721100" y="2260600"/>
          <p14:tracePt t="2659" x="3449638" y="2141538"/>
          <p14:tracePt t="2666" x="3194050" y="2005013"/>
          <p14:tracePt t="2675" x="2998788" y="1903413"/>
          <p14:tracePt t="2682" x="2838450" y="1751013"/>
          <p14:tracePt t="2690" x="2719388" y="1622425"/>
          <p14:tracePt t="2698" x="2540000" y="1470025"/>
          <p14:tracePt t="2706" x="2379663" y="1325563"/>
          <p14:tracePt t="2714" x="2276475" y="1257300"/>
          <p14:tracePt t="2722" x="2149475" y="1155700"/>
          <p14:tracePt t="2730" x="2098675" y="1112838"/>
          <p14:tracePt t="2738" x="2055813" y="1036638"/>
          <p14:tracePt t="2746" x="2022475" y="985838"/>
          <p14:tracePt t="2754" x="1971675" y="925513"/>
          <p14:tracePt t="2762" x="1903413" y="841375"/>
          <p14:tracePt t="2770" x="1852613" y="808038"/>
          <p14:tracePt t="2778" x="1801813" y="773113"/>
          <p14:tracePt t="2786" x="1766888" y="739775"/>
          <p14:tracePt t="2794" x="1724025" y="696913"/>
          <p14:tracePt t="2802" x="1690688" y="671513"/>
          <p14:tracePt t="2811" x="1647825" y="628650"/>
          <p14:tracePt t="2818" x="1571625" y="552450"/>
          <p14:tracePt t="2825" x="1503363" y="484188"/>
          <p14:tracePt t="2834" x="1427163" y="415925"/>
          <p14:tracePt t="2842" x="1376363" y="365125"/>
          <p14:tracePt t="2850" x="1325563" y="314325"/>
          <p14:tracePt t="2859" x="1265238" y="220663"/>
          <p14:tracePt t="2866" x="1198563" y="177800"/>
          <p14:tracePt t="2875" x="1120775" y="101600"/>
          <p14:tracePt t="2882" x="1054100" y="3333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679" y="81411"/>
            <a:ext cx="8229601" cy="50502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en-IN" sz="1714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Part A: Magnetic Hysteresis of a Material (Nickel)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9672" y="731697"/>
            <a:ext cx="3435613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Transformers</a:t>
            </a:r>
            <a:endParaRPr lang="en-IN" sz="1714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A9F-4029-4679-940E-7D9245747FDF}" type="slidenum">
              <a:rPr lang="en-IN" smtClean="0"/>
              <a:t>2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936555" y="1240260"/>
            <a:ext cx="8618164" cy="19468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Why started with a transformer?</a:t>
            </a:r>
          </a:p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Transformers do have Hysteresis losses.</a:t>
            </a:r>
          </a:p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Since they are many number of transformers from generating end to consumer end these losses play a crucial role.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09CCE0CD-9B99-445E-BA0E-C1ADF2A20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54" y="3317555"/>
            <a:ext cx="6781342" cy="34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8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679" y="81411"/>
            <a:ext cx="8229601" cy="50502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en-IN" sz="1714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Part A: Magnetic Hysteresis of a Material (Nickel)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9672" y="731697"/>
            <a:ext cx="3435613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14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en-US" sz="1714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Theory</a:t>
            </a:r>
            <a:endParaRPr lang="en-IN" sz="1714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A9F-4029-4679-940E-7D9245747FDF}" type="slidenum">
              <a:rPr lang="en-IN" smtClean="0"/>
              <a:t>3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786918" y="1292350"/>
            <a:ext cx="8618164" cy="15624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 domain is a small region in a magnetic material, within which the local magnetization is saturated, i.e. spins on all the atoms are parallel.</a:t>
            </a:r>
          </a:p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In below figure: Number of lines indicates the strength of magnetic field</a:t>
            </a:r>
            <a:r>
              <a:rPr lang="en-US" sz="17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A3DC2F-A581-4CAB-A41C-B41DA8D9E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73" y="2676968"/>
            <a:ext cx="10079854" cy="3679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B2AA3-6A9D-4833-A052-15240BD0E74E}"/>
              </a:ext>
            </a:extLst>
          </p:cNvPr>
          <p:cNvSpPr txBox="1"/>
          <p:nvPr/>
        </p:nvSpPr>
        <p:spPr>
          <a:xfrm>
            <a:off x="1544715" y="6538912"/>
            <a:ext cx="928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3"/>
              </a:rPr>
              <a:t>Source: https://en.wikipedia.org/wiki/Magnetic_domain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2013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679" y="81411"/>
            <a:ext cx="8229601" cy="50502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en-IN" sz="1714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Part A: Magnetic Hysteresis of a Material (Nickel)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9672" y="731697"/>
            <a:ext cx="3840029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14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Parameters related to Hysteresis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A9F-4029-4679-940E-7D9245747FDF}" type="slidenum">
              <a:rPr lang="en-IN" smtClean="0"/>
              <a:t>4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392652" y="1869277"/>
            <a:ext cx="3598448" cy="21095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Saturation(B</a:t>
            </a:r>
            <a:r>
              <a:rPr lang="en-US" sz="1714" baseline="-250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Coercivity (</a:t>
            </a:r>
            <a:r>
              <a:rPr lang="en-US" sz="1714" dirty="0" err="1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714" baseline="-25000" dirty="0" err="1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Retentivity (B</a:t>
            </a:r>
            <a:r>
              <a:rPr lang="en-US" sz="1714" baseline="-250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9FFED5-6B37-48DA-96F8-BA4CBCB09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06" y="5673865"/>
            <a:ext cx="3143250" cy="904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20004B-339E-4174-AC5A-F31D7125A0EB}"/>
              </a:ext>
            </a:extLst>
          </p:cNvPr>
          <p:cNvSpPr/>
          <p:nvPr/>
        </p:nvSpPr>
        <p:spPr>
          <a:xfrm>
            <a:off x="1392652" y="4137880"/>
            <a:ext cx="2686256" cy="1085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Permeability (</a:t>
            </a:r>
            <a:r>
              <a:rPr lang="en-US" sz="1714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𝜇) = B/H </a:t>
            </a:r>
            <a:endParaRPr lang="en-US" sz="1714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diagram, radar chart&#10;&#10;Description automatically generated">
            <a:extLst>
              <a:ext uri="{FF2B5EF4-FFF2-40B4-BE49-F238E27FC236}">
                <a16:creationId xmlns:a16="http://schemas.microsoft.com/office/drawing/2014/main" id="{B1D73C84-DE18-49DA-BE3A-50D0EA93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40" y="1248394"/>
            <a:ext cx="5715000" cy="3695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DFDCF0-785C-4F5F-93AA-0894BBD3894C}"/>
              </a:ext>
            </a:extLst>
          </p:cNvPr>
          <p:cNvSpPr/>
          <p:nvPr/>
        </p:nvSpPr>
        <p:spPr>
          <a:xfrm>
            <a:off x="1392652" y="5485217"/>
            <a:ext cx="2686256" cy="1085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Magnetostriction</a:t>
            </a:r>
          </a:p>
        </p:txBody>
      </p:sp>
    </p:spTree>
    <p:extLst>
      <p:ext uri="{BB962C8B-B14F-4D97-AF65-F5344CB8AC3E}">
        <p14:creationId xmlns:p14="http://schemas.microsoft.com/office/powerpoint/2010/main" val="41965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679" y="81411"/>
            <a:ext cx="8229601" cy="50502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en-IN" sz="1714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Part A: Magnetic Hysteresis of a Material (Nickel)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A9F-4029-4679-940E-7D9245747FDF}" type="slidenum">
              <a:rPr lang="en-IN" smtClean="0"/>
              <a:t>5</a:t>
            </a:fld>
            <a:endParaRPr lang="en-IN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83E06CA-A90A-48A9-9C28-B227D075F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9" y="1173646"/>
            <a:ext cx="7924717" cy="49993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F71006-89D6-476D-BA91-67AD30778158}"/>
              </a:ext>
            </a:extLst>
          </p:cNvPr>
          <p:cNvSpPr/>
          <p:nvPr/>
        </p:nvSpPr>
        <p:spPr>
          <a:xfrm>
            <a:off x="346817" y="1573278"/>
            <a:ext cx="3131723" cy="3570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Energy Loss: Area of the hysteresis loop</a:t>
            </a:r>
          </a:p>
        </p:txBody>
      </p:sp>
    </p:spTree>
    <p:extLst>
      <p:ext uri="{BB962C8B-B14F-4D97-AF65-F5344CB8AC3E}">
        <p14:creationId xmlns:p14="http://schemas.microsoft.com/office/powerpoint/2010/main" val="19810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D8CCF90-C175-4B30-839C-D72770CB0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5150657" y="1912994"/>
            <a:ext cx="6188548" cy="33213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B8726E-A420-4431-9609-32084A08EFAD}"/>
              </a:ext>
            </a:extLst>
          </p:cNvPr>
          <p:cNvSpPr/>
          <p:nvPr/>
        </p:nvSpPr>
        <p:spPr>
          <a:xfrm>
            <a:off x="249163" y="2115596"/>
            <a:ext cx="4180795" cy="1946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Hard Ferromagnetic Material</a:t>
            </a:r>
          </a:p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Soft Ferromagnetic Material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951A30-E8EF-4CB3-B2BE-0705D62E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79" y="81411"/>
            <a:ext cx="8229601" cy="50502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en-IN" sz="1714" b="1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2400" b="1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Part A: Magnetic Hysteresis of a Material (Nickel)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4161A-3B09-492F-8B01-7B32764CF10B}"/>
              </a:ext>
            </a:extLst>
          </p:cNvPr>
          <p:cNvSpPr/>
          <p:nvPr/>
        </p:nvSpPr>
        <p:spPr>
          <a:xfrm>
            <a:off x="249163" y="4194450"/>
            <a:ext cx="4278449" cy="1194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Q) Which one has higher energy losses?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E51C691-1EAC-4165-8A0C-6479F397B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39"/>
          <a:stretch/>
        </p:blipFill>
        <p:spPr>
          <a:xfrm>
            <a:off x="5989472" y="5628442"/>
            <a:ext cx="4543425" cy="3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4C10B28-34DE-4C01-A32B-85E5A6BB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79" y="81411"/>
            <a:ext cx="8229601" cy="50502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en-IN" sz="1714" b="1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2400" b="1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Part A: Magnetic Hysteresis of a Material (Nickel)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76CD9-7080-4148-8253-79588C663C60}"/>
              </a:ext>
            </a:extLst>
          </p:cNvPr>
          <p:cNvSpPr/>
          <p:nvPr/>
        </p:nvSpPr>
        <p:spPr>
          <a:xfrm>
            <a:off x="4309672" y="731697"/>
            <a:ext cx="3435613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14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84682-E41F-4839-B071-CD4CF920F0A2}"/>
              </a:ext>
            </a:extLst>
          </p:cNvPr>
          <p:cNvSpPr/>
          <p:nvPr/>
        </p:nvSpPr>
        <p:spPr>
          <a:xfrm>
            <a:off x="399495" y="1495970"/>
            <a:ext cx="3773010" cy="505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Coercivity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289E59-E376-4325-84B9-CE838E38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5074"/>
            <a:ext cx="4956398" cy="4057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AB0017-41A2-4319-81AB-0F5BEA4359B4}"/>
              </a:ext>
            </a:extLst>
          </p:cNvPr>
          <p:cNvSpPr txBox="1"/>
          <p:nvPr/>
        </p:nvSpPr>
        <p:spPr>
          <a:xfrm>
            <a:off x="5822674" y="3105834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Take </a:t>
            </a:r>
            <a:r>
              <a:rPr lang="en-IN" dirty="0" err="1"/>
              <a:t>Hc</a:t>
            </a:r>
            <a:r>
              <a:rPr lang="en-IN" dirty="0"/>
              <a:t> as half the value of  intercept(at zero field)  to the asymptote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EC59A-27A9-4C28-BC9C-4CA84C69E6F4}"/>
              </a:ext>
            </a:extLst>
          </p:cNvPr>
          <p:cNvSpPr txBox="1"/>
          <p:nvPr/>
        </p:nvSpPr>
        <p:spPr>
          <a:xfrm>
            <a:off x="6027478" y="2000992"/>
            <a:ext cx="472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Draw a asymptote to the curve</a:t>
            </a:r>
          </a:p>
        </p:txBody>
      </p:sp>
    </p:spTree>
    <p:extLst>
      <p:ext uri="{BB962C8B-B14F-4D97-AF65-F5344CB8AC3E}">
        <p14:creationId xmlns:p14="http://schemas.microsoft.com/office/powerpoint/2010/main" val="425115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329FE2-5AAB-47FE-895F-914E92A3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79" y="81411"/>
            <a:ext cx="8229601" cy="50502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en-IN" sz="1714" b="1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2400" b="1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Part A: Magnetic Hysteresis of a Material (Nickel)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043F93-4BB7-45F5-BA53-A6673AFA0619}"/>
              </a:ext>
            </a:extLst>
          </p:cNvPr>
          <p:cNvSpPr/>
          <p:nvPr/>
        </p:nvSpPr>
        <p:spPr>
          <a:xfrm>
            <a:off x="4309672" y="731697"/>
            <a:ext cx="3435613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14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FCB9C-8EE7-4F58-A59B-45BEC57D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08" y="1255052"/>
            <a:ext cx="4384894" cy="5148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E7CD2-291C-482A-9BF1-BB10607BB972}"/>
              </a:ext>
            </a:extLst>
          </p:cNvPr>
          <p:cNvSpPr txBox="1"/>
          <p:nvPr/>
        </p:nvSpPr>
        <p:spPr>
          <a:xfrm>
            <a:off x="1457325" y="6403522"/>
            <a:ext cx="3362325" cy="37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Magnetic field(G)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3EFC2-86FB-4FC0-9687-4600D2F1748C}"/>
              </a:ext>
            </a:extLst>
          </p:cNvPr>
          <p:cNvSpPr txBox="1"/>
          <p:nvPr/>
        </p:nvSpPr>
        <p:spPr>
          <a:xfrm rot="16200000">
            <a:off x="-54233" y="4412992"/>
            <a:ext cx="15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(a)Y-Intercept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94EC4-8067-4176-BDC8-050F81D79E47}"/>
              </a:ext>
            </a:extLst>
          </p:cNvPr>
          <p:cNvSpPr txBox="1"/>
          <p:nvPr/>
        </p:nvSpPr>
        <p:spPr>
          <a:xfrm rot="16200000">
            <a:off x="-244732" y="2266177"/>
            <a:ext cx="19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(b)Tip to tip height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BFBA5-088E-4D75-90A3-F23A12A2693F}"/>
              </a:ext>
            </a:extLst>
          </p:cNvPr>
          <p:cNvSpPr txBox="1"/>
          <p:nvPr/>
        </p:nvSpPr>
        <p:spPr>
          <a:xfrm>
            <a:off x="6572249" y="2581275"/>
            <a:ext cx="50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Retentivity: asymptotic value of the y-axis intercept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04DB5-EE16-4922-AAA4-CD13F07FBC8E}"/>
              </a:ext>
            </a:extLst>
          </p:cNvPr>
          <p:cNvSpPr txBox="1"/>
          <p:nvPr/>
        </p:nvSpPr>
        <p:spPr>
          <a:xfrm>
            <a:off x="6539948" y="3907394"/>
            <a:ext cx="565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Saturation: half the asymptotic value of the tip- tip height  </a:t>
            </a:r>
          </a:p>
        </p:txBody>
      </p:sp>
    </p:spTree>
    <p:extLst>
      <p:ext uri="{BB962C8B-B14F-4D97-AF65-F5344CB8AC3E}">
        <p14:creationId xmlns:p14="http://schemas.microsoft.com/office/powerpoint/2010/main" val="359893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679" y="81411"/>
            <a:ext cx="8229601" cy="50502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en-IN" sz="2400" b="1" kern="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 Part B: Electrical Characterization of Semiconductors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9672" y="731697"/>
            <a:ext cx="3435613" cy="37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14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Bands and Energy Levels</a:t>
            </a:r>
            <a:endParaRPr lang="en-IN" sz="1714" b="1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EA9F-4029-4679-940E-7D9245747FDF}" type="slidenum">
              <a:rPr lang="en-IN" smtClean="0"/>
              <a:t>9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9442" y="1109788"/>
            <a:ext cx="3932760" cy="5116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1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The solid has N atoms, each atomic level must split into N sub-levels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1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The energy gap between the allowed energy bands is the forbidden energy gap or band gap </a:t>
            </a:r>
            <a:r>
              <a:rPr lang="en-US" sz="1710" dirty="0" err="1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710" baseline="-25000" dirty="0" err="1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710" dirty="0" err="1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</a:t>
            </a:r>
            <a:endParaRPr lang="en-US" sz="171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The highest completely filled [i.e. occupied with electrons] energy band at 0K is called valence band.</a:t>
            </a:r>
          </a:p>
          <a:p>
            <a:pPr marL="272148" indent="-272148">
              <a:buFont typeface="Arial" panose="020B0604020202020204" pitchFamily="34" charset="0"/>
              <a:buChar char="•"/>
            </a:pPr>
            <a:r>
              <a:rPr lang="en-US" sz="171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The next higher band is called the conduction band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CDA95-530E-43F6-8B77-72E82C54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97" y="1451499"/>
            <a:ext cx="7051633" cy="5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818</Words>
  <Application>Microsoft Office PowerPoint</Application>
  <PresentationFormat>Widescreen</PresentationFormat>
  <Paragraphs>111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Cambria Math</vt:lpstr>
      <vt:lpstr>Microsoft Sans Serif</vt:lpstr>
      <vt:lpstr>Tahoma</vt:lpstr>
      <vt:lpstr>Times New Roman</vt:lpstr>
      <vt:lpstr>Wingdings</vt:lpstr>
      <vt:lpstr>Office Theme</vt:lpstr>
      <vt:lpstr>PowerPoint Presentation</vt:lpstr>
      <vt:lpstr> Part A: Magnetic Hysteresis of a Material (Nickel)</vt:lpstr>
      <vt:lpstr> Part A: Magnetic Hysteresis of a Material (Nickel)</vt:lpstr>
      <vt:lpstr> Part A: Magnetic Hysteresis of a Material (Nickel)</vt:lpstr>
      <vt:lpstr> Part A: Magnetic Hysteresis of a Material (Nickel)</vt:lpstr>
      <vt:lpstr> Part A: Magnetic Hysteresis of a Material (Nickel)</vt:lpstr>
      <vt:lpstr> Part A: Magnetic Hysteresis of a Material (Nickel)</vt:lpstr>
      <vt:lpstr> Part A: Magnetic Hysteresis of a Material (Nickel)</vt:lpstr>
      <vt:lpstr>  Part B: Electrical Characterization of Semiconductors </vt:lpstr>
      <vt:lpstr>  Part B: Electrical Characterization of Semiconductors </vt:lpstr>
      <vt:lpstr>  Part B: Electrical Characterization of Semiconductors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potnuru rakesh</dc:creator>
  <cp:lastModifiedBy>potnuru rakesh</cp:lastModifiedBy>
  <cp:revision>64</cp:revision>
  <dcterms:created xsi:type="dcterms:W3CDTF">2021-07-07T17:27:17Z</dcterms:created>
  <dcterms:modified xsi:type="dcterms:W3CDTF">2021-07-22T11:18:18Z</dcterms:modified>
</cp:coreProperties>
</file>