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D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10/30/2018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3" y="770467"/>
            <a:ext cx="11588495" cy="3352800"/>
          </a:xfrm>
        </p:spPr>
        <p:txBody>
          <a:bodyPr/>
          <a:lstStyle/>
          <a:p>
            <a:r>
              <a:rPr lang="en-US" dirty="0"/>
              <a:t>Attack of the Clones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GCD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2069432"/>
            <a:ext cx="11938645" cy="4788568"/>
          </a:xfrm>
        </p:spPr>
        <p:txBody>
          <a:bodyPr>
            <a:normAutofit/>
          </a:bodyPr>
          <a:lstStyle/>
          <a:p>
            <a:r>
              <a:rPr lang="en-IN" dirty="0" smtClean="0"/>
              <a:t>The theorem follows from the following two </a:t>
            </a:r>
            <a:r>
              <a:rPr lang="en-IN" dirty="0" err="1" smtClean="0"/>
              <a:t>lemmata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We will first assume these </a:t>
            </a:r>
            <a:r>
              <a:rPr lang="en-IN" dirty="0" err="1" smtClean="0"/>
              <a:t>lemmata</a:t>
            </a:r>
            <a:r>
              <a:rPr lang="en-IN" dirty="0" smtClean="0"/>
              <a:t> and prove Theorem 1 and then prove </a:t>
            </a:r>
            <a:r>
              <a:rPr lang="en-IN" dirty="0"/>
              <a:t>L</a:t>
            </a:r>
            <a:r>
              <a:rPr lang="en-IN" dirty="0" smtClean="0"/>
              <a:t>emma 1.</a:t>
            </a:r>
          </a:p>
          <a:p>
            <a:r>
              <a:rPr lang="en-IN" dirty="0"/>
              <a:t>The proof of L</a:t>
            </a:r>
            <a:r>
              <a:rPr lang="en-IN" dirty="0" smtClean="0"/>
              <a:t>emma </a:t>
            </a:r>
            <a:r>
              <a:rPr lang="en-IN" dirty="0"/>
              <a:t>2 is left as an </a:t>
            </a:r>
            <a:r>
              <a:rPr lang="en-IN" dirty="0" smtClean="0"/>
              <a:t>easy exercise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21" y="1111623"/>
            <a:ext cx="8746992" cy="8754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653" y="2651665"/>
            <a:ext cx="8451933" cy="21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4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 of Theorem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2087142"/>
            <a:ext cx="11938646" cy="4583165"/>
          </a:xfrm>
        </p:spPr>
        <p:txBody>
          <a:bodyPr/>
          <a:lstStyle/>
          <a:p>
            <a:r>
              <a:rPr lang="en-IN" dirty="0" smtClean="0"/>
              <a:t>Suppose k is the largest positive integer </a:t>
            </a:r>
            <a:r>
              <a:rPr lang="en-IN" dirty="0" err="1" smtClean="0"/>
              <a:t>s.t.</a:t>
            </a:r>
            <a:r>
              <a:rPr lang="en-IN" dirty="0" smtClean="0"/>
              <a:t> </a:t>
            </a:r>
          </a:p>
          <a:p>
            <a:r>
              <a:rPr lang="en-IN" dirty="0" smtClean="0"/>
              <a:t>Then repeatedly applying lemma 1 gives us</a:t>
            </a:r>
            <a:endParaRPr lang="en-IN" dirty="0"/>
          </a:p>
          <a:p>
            <a:r>
              <a:rPr lang="en-IN" dirty="0" err="1" smtClean="0"/>
              <a:t>gcd</a:t>
            </a:r>
            <a:r>
              <a:rPr lang="en-IN" dirty="0" smtClean="0"/>
              <a:t>(</a:t>
            </a:r>
            <a:r>
              <a:rPr lang="en-IN" dirty="0" err="1" smtClean="0"/>
              <a:t>a,b</a:t>
            </a:r>
            <a:r>
              <a:rPr lang="en-IN" dirty="0" smtClean="0"/>
              <a:t>) = </a:t>
            </a:r>
            <a:r>
              <a:rPr lang="en-IN" dirty="0" err="1" smtClean="0"/>
              <a:t>gcd</a:t>
            </a:r>
            <a:r>
              <a:rPr lang="en-IN" dirty="0" smtClean="0"/>
              <a:t>(a – b, b) = </a:t>
            </a:r>
            <a:r>
              <a:rPr lang="en-IN" dirty="0" err="1" smtClean="0"/>
              <a:t>gcd</a:t>
            </a:r>
            <a:r>
              <a:rPr lang="en-IN" dirty="0" smtClean="0"/>
              <a:t>(a - 2b, b) = </a:t>
            </a:r>
            <a:r>
              <a:rPr lang="en-IN" dirty="0" err="1" smtClean="0"/>
              <a:t>gcd</a:t>
            </a:r>
            <a:r>
              <a:rPr lang="en-IN" dirty="0" smtClean="0"/>
              <a:t>(a – 3b, b) = … = </a:t>
            </a:r>
            <a:r>
              <a:rPr lang="en-IN" dirty="0" err="1" smtClean="0"/>
              <a:t>gcd</a:t>
            </a:r>
            <a:r>
              <a:rPr lang="en-IN" dirty="0" smtClean="0"/>
              <a:t>(a – k * b, b)</a:t>
            </a:r>
          </a:p>
          <a:p>
            <a:r>
              <a:rPr lang="en-IN" dirty="0" smtClean="0"/>
              <a:t>However, by the definition of k, a – k * b = a % b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Now applying Lemma 2 gives us</a:t>
            </a:r>
          </a:p>
          <a:p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(</a:t>
            </a:r>
            <a:r>
              <a:rPr lang="en-IN" dirty="0" err="1" smtClean="0">
                <a:sym typeface="Wingdings" panose="05000000000000000000" pitchFamily="2" charset="2"/>
              </a:rPr>
              <a:t>a,b</a:t>
            </a:r>
            <a:r>
              <a:rPr lang="en-IN" dirty="0" smtClean="0">
                <a:sym typeface="Wingdings" panose="05000000000000000000" pitchFamily="2" charset="2"/>
              </a:rPr>
              <a:t>) =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(a % b, b) =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(b, a % b)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This proves Theorem 1. QED (quod </a:t>
            </a:r>
            <a:r>
              <a:rPr lang="en-IN" dirty="0" err="1" smtClean="0">
                <a:sym typeface="Wingdings" panose="05000000000000000000" pitchFamily="2" charset="2"/>
              </a:rPr>
              <a:t>erat</a:t>
            </a:r>
            <a:r>
              <a:rPr lang="en-IN" dirty="0" smtClean="0">
                <a:sym typeface="Wingdings" panose="05000000000000000000" pitchFamily="2" charset="2"/>
              </a:rPr>
              <a:t> demonstrandum)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898" y="2154989"/>
            <a:ext cx="2109324" cy="336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21" y="1111623"/>
            <a:ext cx="8746992" cy="8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Proof of Lemma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2223436"/>
            <a:ext cx="11938645" cy="4634564"/>
          </a:xfrm>
        </p:spPr>
        <p:txBody>
          <a:bodyPr>
            <a:normAutofit/>
          </a:bodyPr>
          <a:lstStyle/>
          <a:p>
            <a:r>
              <a:rPr lang="en-IN" dirty="0" smtClean="0"/>
              <a:t>Suppose </a:t>
            </a:r>
            <a:r>
              <a:rPr lang="en-IN" dirty="0" err="1" smtClean="0"/>
              <a:t>gcd</a:t>
            </a:r>
            <a:r>
              <a:rPr lang="en-IN" dirty="0" smtClean="0"/>
              <a:t>(a, b) = g &gt; 0 and say, a = g * m, b = g * n</a:t>
            </a:r>
          </a:p>
          <a:p>
            <a:r>
              <a:rPr lang="en-IN" dirty="0" smtClean="0"/>
              <a:t>Then m and n must be coprime. If m, n have a common factor other than 1 then g will not be the </a:t>
            </a:r>
            <a:r>
              <a:rPr lang="en-IN" dirty="0" err="1" smtClean="0"/>
              <a:t>gcd</a:t>
            </a:r>
            <a:r>
              <a:rPr lang="en-IN" dirty="0" smtClean="0"/>
              <a:t> of a and b</a:t>
            </a:r>
          </a:p>
          <a:p>
            <a:r>
              <a:rPr lang="en-IN" dirty="0" smtClean="0"/>
              <a:t>E.g., if m and n have 2 as common factor i.e. m = 2 * r and n = 2 * s, then this means that a = 2g * r and b = 2g * s i.e. 2g is a larger common factor of a, b</a:t>
            </a:r>
          </a:p>
          <a:p>
            <a:r>
              <a:rPr lang="en-IN" dirty="0" smtClean="0"/>
              <a:t>The proof is compete after noticing that a – b = (m – n) * g and that (m – n) and n must be coprime which means</a:t>
            </a:r>
            <a:r>
              <a:rPr lang="en-US" dirty="0" smtClean="0"/>
              <a:t> g must be </a:t>
            </a:r>
            <a:r>
              <a:rPr lang="en-US" dirty="0" err="1" smtClean="0"/>
              <a:t>gcd</a:t>
            </a:r>
            <a:r>
              <a:rPr lang="en-US" dirty="0" smtClean="0"/>
              <a:t> of (m – n)* g and n * g i.e. </a:t>
            </a:r>
            <a:r>
              <a:rPr lang="en-US" dirty="0" err="1" smtClean="0"/>
              <a:t>gcd</a:t>
            </a:r>
            <a:r>
              <a:rPr lang="en-US" dirty="0" smtClean="0"/>
              <a:t> of (a-b) and b</a:t>
            </a: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550" y="1111624"/>
            <a:ext cx="8451933" cy="8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7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Partitions of a number are the different ways in which we can write the number as a sum of smaller numbers</a:t>
            </a:r>
          </a:p>
          <a:p>
            <a:r>
              <a:rPr lang="en-IN" dirty="0" smtClean="0"/>
              <a:t>For example, the partitions of 4 are</a:t>
            </a:r>
          </a:p>
          <a:p>
            <a:r>
              <a:rPr lang="en-IN" dirty="0" smtClean="0"/>
              <a:t>1 + 1 + 1 + 1</a:t>
            </a:r>
          </a:p>
          <a:p>
            <a:r>
              <a:rPr lang="en-IN" dirty="0" smtClean="0"/>
              <a:t>1 + 1 + 2</a:t>
            </a:r>
          </a:p>
          <a:p>
            <a:r>
              <a:rPr lang="en-IN" dirty="0" smtClean="0"/>
              <a:t>1 + 3</a:t>
            </a:r>
          </a:p>
          <a:p>
            <a:r>
              <a:rPr lang="en-IN" dirty="0" smtClean="0"/>
              <a:t>2 + 2</a:t>
            </a:r>
          </a:p>
          <a:p>
            <a:r>
              <a:rPr lang="en-IN" dirty="0" smtClean="0"/>
              <a:t>4</a:t>
            </a:r>
          </a:p>
          <a:p>
            <a:r>
              <a:rPr lang="en-IN" dirty="0" smtClean="0"/>
              <a:t>We can generate partitions of n using partitions of n-1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Need to be a bit careful to ensure that we do not repeat partitions i.e. we do not write both 1 + 3 and 3 + 1 since they are the same partition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77256" y="2550695"/>
            <a:ext cx="1714070" cy="180955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3142970" y="3010116"/>
            <a:ext cx="3132701" cy="974696"/>
          </a:xfrm>
          <a:prstGeom prst="wedgeRectCallout">
            <a:avLst>
              <a:gd name="adj1" fmla="val -69284"/>
              <a:gd name="adj2" fmla="val 13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these are all the partitions of 3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169795" y="4360245"/>
            <a:ext cx="5428648" cy="1145360"/>
          </a:xfrm>
          <a:prstGeom prst="wedgeRectCallout">
            <a:avLst>
              <a:gd name="adj1" fmla="val -62524"/>
              <a:gd name="adj2" fmla="val 10207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way of ensuring this – make sure that numbers are writing in increasing order so that 3 + 1 is disqualified 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1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3"/>
            <a:ext cx="11600328" cy="5934069"/>
          </a:xfrm>
        </p:spPr>
        <p:txBody>
          <a:bodyPr>
            <a:normAutofit/>
          </a:bodyPr>
          <a:lstStyle/>
          <a:p>
            <a:r>
              <a:rPr lang="en-IN" dirty="0" smtClean="0"/>
              <a:t>Process of solving a problem using solutions to “smaller” versions of the same problem!</a:t>
            </a:r>
          </a:p>
          <a:p>
            <a:r>
              <a:rPr lang="en-IN" dirty="0" smtClean="0"/>
              <a:t>You have already encountered recursion in mathematics</a:t>
            </a:r>
          </a:p>
          <a:p>
            <a:r>
              <a:rPr lang="en-IN" dirty="0" smtClean="0"/>
              <a:t>Factorial function is defined in terms of factorial itself!</a:t>
            </a:r>
          </a:p>
          <a:p>
            <a:endParaRPr lang="en-IN" dirty="0" smtClean="0"/>
          </a:p>
          <a:p>
            <a:r>
              <a:rPr lang="en-IN" dirty="0" smtClean="0"/>
              <a:t>Proof by induction is basically a </a:t>
            </a:r>
            <a:r>
              <a:rPr lang="en-IN" i="1" dirty="0" smtClean="0"/>
              <a:t>recursive proof</a:t>
            </a:r>
          </a:p>
          <a:p>
            <a:pPr lvl="1"/>
            <a:r>
              <a:rPr lang="en-IN" b="1" dirty="0" smtClean="0"/>
              <a:t>Claim</a:t>
            </a:r>
            <a:r>
              <a:rPr lang="en-IN" dirty="0" smtClean="0"/>
              <a:t>: 1 + 2 + 3 + … + n = n(n+1)/2</a:t>
            </a:r>
          </a:p>
          <a:p>
            <a:pPr lvl="1"/>
            <a:r>
              <a:rPr lang="en-IN" b="1" dirty="0" smtClean="0"/>
              <a:t>Proof</a:t>
            </a:r>
            <a:r>
              <a:rPr lang="en-IN" dirty="0" smtClean="0"/>
              <a:t>: </a:t>
            </a:r>
            <a:r>
              <a:rPr lang="en-IN" i="1" dirty="0" smtClean="0"/>
              <a:t>Base case</a:t>
            </a:r>
            <a:r>
              <a:rPr lang="en-IN" dirty="0" smtClean="0"/>
              <a:t>: for n = 1 true by inspection</a:t>
            </a:r>
          </a:p>
          <a:p>
            <a:pPr lvl="1"/>
            <a:r>
              <a:rPr lang="en-IN" i="1" dirty="0" smtClean="0"/>
              <a:t>Inductive case</a:t>
            </a:r>
            <a:r>
              <a:rPr lang="en-IN" dirty="0" smtClean="0"/>
              <a:t>: (1 + … + n) = (1 + … + n-1) + n = (n-1)n/2 + n = n(n+1)/2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r>
              <a:rPr lang="en-IN" dirty="0" smtClean="0"/>
              <a:t>Notice that we need a base case and recursive case</a:t>
            </a:r>
          </a:p>
          <a:p>
            <a:pPr lvl="1"/>
            <a:r>
              <a:rPr lang="en-IN" dirty="0" smtClean="0"/>
              <a:t>In case of factorial, </a:t>
            </a:r>
            <a:r>
              <a:rPr lang="en-IN" dirty="0" err="1" smtClean="0"/>
              <a:t>fac</a:t>
            </a:r>
            <a:r>
              <a:rPr lang="en-IN" dirty="0" smtClean="0"/>
              <a:t>(0) was the </a:t>
            </a:r>
            <a:r>
              <a:rPr lang="en-IN" i="1" dirty="0" smtClean="0"/>
              <a:t>base case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This is true when writing recursive functions in C language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22" y="3271523"/>
            <a:ext cx="8481189" cy="404795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7901801" y="3841316"/>
            <a:ext cx="4121039" cy="800258"/>
          </a:xfrm>
          <a:prstGeom prst="wedgeRectCallout">
            <a:avLst>
              <a:gd name="adj1" fmla="val -57505"/>
              <a:gd name="adj2" fmla="val 11207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used the proof for the case n-1 to prove the case 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938645" cy="5300823"/>
          </a:xfrm>
        </p:spPr>
        <p:txBody>
          <a:bodyPr>
            <a:normAutofit/>
          </a:bodyPr>
          <a:lstStyle/>
          <a:p>
            <a:r>
              <a:rPr lang="en-IN" dirty="0" smtClean="0"/>
              <a:t>Recursion can allow us to write very elegant code</a:t>
            </a:r>
          </a:p>
          <a:p>
            <a:pPr lvl="1"/>
            <a:r>
              <a:rPr lang="en-IN" dirty="0" smtClean="0"/>
              <a:t>Very easy to understand what is going on by just reading function definition</a:t>
            </a:r>
          </a:p>
          <a:p>
            <a:pPr lvl="1"/>
            <a:r>
              <a:rPr lang="en-IN" dirty="0" smtClean="0"/>
              <a:t>Sometimes you can just copy the function definition into code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Careful: do not forget to write down the base case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Will go into something like an infinite loop if you forget the base case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May end up exceeding time and memory limits 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IN" dirty="0" smtClean="0">
              <a:sym typeface="Wingdings" panose="05000000000000000000" pitchFamily="2" charset="2"/>
            </a:endParaRPr>
          </a:p>
          <a:p>
            <a:pPr lvl="1"/>
            <a:r>
              <a:rPr lang="en-IN" dirty="0">
                <a:sym typeface="Wingdings" panose="05000000000000000000" pitchFamily="2" charset="2"/>
              </a:rPr>
              <a:t>Will get a TLE/runtime error message on </a:t>
            </a:r>
            <a:r>
              <a:rPr lang="en-IN" dirty="0" err="1" smtClean="0">
                <a:sym typeface="Wingdings" panose="05000000000000000000" pitchFamily="2" charset="2"/>
              </a:rPr>
              <a:t>Prutor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Careful: problems that can be solved using recursion can always be solved using loops too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Fundamental result in computer science: Church-Turing thesis</a:t>
            </a:r>
          </a:p>
          <a:p>
            <a:pPr lvl="1"/>
            <a:r>
              <a:rPr lang="en-IN" u="sng" dirty="0" smtClean="0">
                <a:sym typeface="Wingdings" panose="05000000000000000000" pitchFamily="2" charset="2"/>
              </a:rPr>
              <a:t>Disadvantage</a:t>
            </a:r>
            <a:r>
              <a:rPr lang="en-IN" dirty="0" smtClean="0">
                <a:sym typeface="Wingdings" panose="05000000000000000000" pitchFamily="2" charset="2"/>
              </a:rPr>
              <a:t>: loop solutions sometimes very difficult to write and read</a:t>
            </a:r>
          </a:p>
          <a:p>
            <a:pPr lvl="1"/>
            <a:r>
              <a:rPr lang="en-IN" u="sng" dirty="0" smtClean="0">
                <a:sym typeface="Wingdings" panose="05000000000000000000" pitchFamily="2" charset="2"/>
              </a:rPr>
              <a:t>Advantage</a:t>
            </a:r>
            <a:r>
              <a:rPr lang="en-IN" dirty="0" smtClean="0">
                <a:sym typeface="Wingdings" panose="05000000000000000000" pitchFamily="2" charset="2"/>
              </a:rPr>
              <a:t>: loop solutions can be much faster than recursion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Recognizing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Sometimes it is very easy to see that the problem can be solved using recursion – example factorial, Fibonacci</a:t>
            </a:r>
          </a:p>
          <a:p>
            <a:r>
              <a:rPr lang="en-IN" dirty="0" smtClean="0"/>
              <a:t>Sometimes it is harder to see that recursion can be used to solve the problem – example </a:t>
            </a:r>
            <a:r>
              <a:rPr lang="en-IN" dirty="0" err="1" smtClean="0"/>
              <a:t>gcd</a:t>
            </a:r>
            <a:r>
              <a:rPr lang="en-IN" dirty="0" smtClean="0"/>
              <a:t>, partition</a:t>
            </a:r>
          </a:p>
          <a:p>
            <a:r>
              <a:rPr lang="en-IN" dirty="0" smtClean="0"/>
              <a:t>No small set of golden rules on how to find out when and if a problem can be solved using recursion </a:t>
            </a:r>
            <a:r>
              <a:rPr lang="en-IN" dirty="0" smtClean="0">
                <a:sym typeface="Wingdings" panose="05000000000000000000" pitchFamily="2" charset="2"/>
              </a:rPr>
              <a:t>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Need to look at the problem carefully and see if it can be solved using smaller versions of the same problem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Will see several examples of this in ESC101. More examples in advanced courses e.g. ESO207, CS345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2452004" y="5623207"/>
            <a:ext cx="1214175" cy="1117600"/>
          </a:xfrm>
          <a:prstGeom prst="rect">
            <a:avLst/>
          </a:prstGeom>
          <a:solidFill>
            <a:srgbClr val="AFD8F8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1: Factorial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3" y="905379"/>
            <a:ext cx="38387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fact(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a</a:t>
            </a:r>
            <a:r>
              <a:rPr lang="en-US" sz="3200" dirty="0" smtClean="0">
                <a:latin typeface="Arial Narrow" panose="020B0606020202030204" pitchFamily="34" charset="0"/>
              </a:rPr>
              <a:t>){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    if(a </a:t>
            </a:r>
            <a:r>
              <a:rPr lang="en-US" sz="3200" dirty="0">
                <a:latin typeface="Arial Narrow" panose="020B0606020202030204" pitchFamily="34" charset="0"/>
              </a:rPr>
              <a:t>== 0) return 1</a:t>
            </a:r>
            <a:r>
              <a:rPr lang="en-US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    </a:t>
            </a:r>
            <a:r>
              <a:rPr lang="en-US" sz="3200" dirty="0">
                <a:latin typeface="Arial Narrow" panose="020B0606020202030204" pitchFamily="34" charset="0"/>
              </a:rPr>
              <a:t>return a * fact(a - 1</a:t>
            </a:r>
            <a:r>
              <a:rPr lang="en-US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("%d", fact(1+1));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04775" y="4170510"/>
            <a:ext cx="2956819" cy="2653747"/>
            <a:chOff x="8896863" y="4966935"/>
            <a:chExt cx="2956819" cy="2653747"/>
          </a:xfrm>
        </p:grpSpPr>
        <p:sp>
          <p:nvSpPr>
            <p:cNvPr id="8" name="Rectangle 7"/>
            <p:cNvSpPr/>
            <p:nvPr/>
          </p:nvSpPr>
          <p:spPr>
            <a:xfrm>
              <a:off x="8896863" y="5175325"/>
              <a:ext cx="2956819" cy="24453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799650" y="4966935"/>
              <a:ext cx="1858617" cy="904461"/>
              <a:chOff x="3286682" y="2526287"/>
              <a:chExt cx="1858617" cy="90446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286682" y="2526287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60560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352929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0141004" y="5877995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main()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98366" y="4651054"/>
            <a:ext cx="7455318" cy="1990825"/>
            <a:chOff x="4398366" y="4732998"/>
            <a:chExt cx="7455318" cy="1990825"/>
          </a:xfrm>
        </p:grpSpPr>
        <p:sp>
          <p:nvSpPr>
            <p:cNvPr id="16" name="Rectangle 15"/>
            <p:cNvSpPr/>
            <p:nvPr/>
          </p:nvSpPr>
          <p:spPr>
            <a:xfrm>
              <a:off x="4398366" y="4974536"/>
              <a:ext cx="7455318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08541" y="4967734"/>
            <a:ext cx="1214175" cy="1808322"/>
            <a:chOff x="4529194" y="2865736"/>
            <a:chExt cx="1214175" cy="1808322"/>
          </a:xfrm>
        </p:grpSpPr>
        <p:sp>
          <p:nvSpPr>
            <p:cNvPr id="37" name="Rectangle 36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5820915" y="4967734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135204" y="4967734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398366" y="2470159"/>
            <a:ext cx="7455317" cy="1990825"/>
            <a:chOff x="4398366" y="4732998"/>
            <a:chExt cx="7455317" cy="1990825"/>
          </a:xfrm>
        </p:grpSpPr>
        <p:sp>
          <p:nvSpPr>
            <p:cNvPr id="42" name="Rectangle 41"/>
            <p:cNvSpPr/>
            <p:nvPr/>
          </p:nvSpPr>
          <p:spPr>
            <a:xfrm>
              <a:off x="4398366" y="4974536"/>
              <a:ext cx="7455317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98366" y="324601"/>
            <a:ext cx="7455317" cy="1990825"/>
            <a:chOff x="4398366" y="4732998"/>
            <a:chExt cx="7455317" cy="1990825"/>
          </a:xfrm>
        </p:grpSpPr>
        <p:sp>
          <p:nvSpPr>
            <p:cNvPr id="49" name="Rectangle 48"/>
            <p:cNvSpPr/>
            <p:nvPr/>
          </p:nvSpPr>
          <p:spPr>
            <a:xfrm>
              <a:off x="4398366" y="4974536"/>
              <a:ext cx="7455317" cy="17492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508541" y="2815820"/>
            <a:ext cx="1214175" cy="1808322"/>
            <a:chOff x="4529194" y="2865736"/>
            <a:chExt cx="1214175" cy="1808322"/>
          </a:xfrm>
        </p:grpSpPr>
        <p:sp>
          <p:nvSpPr>
            <p:cNvPr id="56" name="Rectangle 55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5820915" y="2815820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7135204" y="2815820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4508541" y="637875"/>
            <a:ext cx="1214175" cy="1808322"/>
            <a:chOff x="4529194" y="2865736"/>
            <a:chExt cx="1214175" cy="1808322"/>
          </a:xfrm>
        </p:grpSpPr>
        <p:sp>
          <p:nvSpPr>
            <p:cNvPr id="64" name="Rectangle 63"/>
            <p:cNvSpPr/>
            <p:nvPr/>
          </p:nvSpPr>
          <p:spPr>
            <a:xfrm>
              <a:off x="4529194" y="2865736"/>
              <a:ext cx="1214175" cy="1117600"/>
            </a:xfrm>
            <a:prstGeom prst="rect">
              <a:avLst/>
            </a:prstGeom>
            <a:solidFill>
              <a:srgbClr val="AFD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903685" y="3843061"/>
              <a:ext cx="46519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4800" dirty="0">
                  <a:latin typeface="Arial Narrow" panose="020B0606020202030204" pitchFamily="34" charset="0"/>
                </a:rPr>
                <a:t>a</a:t>
              </a:r>
              <a:endParaRPr lang="en-US" sz="4800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077139" y="5623767"/>
            <a:ext cx="1214175" cy="1117600"/>
          </a:xfrm>
          <a:prstGeom prst="rect">
            <a:avLst/>
          </a:prstGeom>
          <a:solidFill>
            <a:srgbClr val="AFD8F8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469642" y="5784241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468841" y="578424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01591" y="514181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01590" y="5141812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01589" y="298475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99626" y="2984753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0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8449493" y="2815820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826716" y="2989899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826715" y="2989899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449493" y="4967732"/>
            <a:ext cx="1214175" cy="1117600"/>
          </a:xfrm>
          <a:prstGeom prst="rect">
            <a:avLst/>
          </a:prstGeom>
          <a:solidFill>
            <a:schemeClr val="accent3">
              <a:alpha val="5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8827516" y="5124456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826715" y="5124455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2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83" name="Rectangular Callout 82"/>
          <p:cNvSpPr/>
          <p:nvPr/>
        </p:nvSpPr>
        <p:spPr>
          <a:xfrm>
            <a:off x="1091653" y="4781798"/>
            <a:ext cx="571001" cy="599544"/>
          </a:xfrm>
          <a:prstGeom prst="wedgeRectCallout">
            <a:avLst>
              <a:gd name="adj1" fmla="val 129359"/>
              <a:gd name="adj2" fmla="val -3182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820915" y="637875"/>
            <a:ext cx="1214175" cy="1117600"/>
          </a:xfrm>
          <a:prstGeom prst="rect">
            <a:avLst/>
          </a:prstGeom>
          <a:solidFill>
            <a:srgbClr val="AFD8F8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199627" y="80427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99626" y="804270"/>
            <a:ext cx="387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Arial Narrow" panose="020B0606020202030204" pitchFamily="34" charset="0"/>
              </a:rPr>
              <a:t>1</a:t>
            </a:r>
            <a:endParaRPr lang="en-US" sz="4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0.27838 -0.08982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-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10807 -0.31273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-0.10807 -0.31273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4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0.10729 0.31875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1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85185E-6 L -0.10468 0.31829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4" y="1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-0.49114 0.09792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57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5" grpId="0"/>
      <p:bldP spid="39" grpId="0" animBg="1"/>
      <p:bldP spid="39" grpId="1" animBg="1"/>
      <p:bldP spid="40" grpId="0" animBg="1"/>
      <p:bldP spid="40" grpId="1" animBg="1"/>
      <p:bldP spid="58" grpId="0" animBg="1"/>
      <p:bldP spid="58" grpId="1" animBg="1"/>
      <p:bldP spid="59" grpId="0" animBg="1"/>
      <p:bldP spid="59" grpId="1" animBg="1"/>
      <p:bldP spid="66" grpId="0" animBg="1"/>
      <p:bldP spid="67" grpId="0"/>
      <p:bldP spid="68" grpId="0"/>
      <p:bldP spid="68" grpId="1"/>
      <p:bldP spid="68" grpId="2"/>
      <p:bldP spid="69" grpId="0"/>
      <p:bldP spid="69" grpId="1"/>
      <p:bldP spid="70" grpId="0"/>
      <p:bldP spid="70" grpId="1"/>
      <p:bldP spid="70" grpId="2"/>
      <p:bldP spid="72" grpId="0"/>
      <p:bldP spid="72" grpId="1"/>
      <p:bldP spid="73" grpId="0"/>
      <p:bldP spid="73" grpId="1"/>
      <p:bldP spid="73" grpId="2"/>
      <p:bldP spid="76" grpId="0" animBg="1"/>
      <p:bldP spid="76" grpId="1" animBg="1"/>
      <p:bldP spid="77" grpId="0"/>
      <p:bldP spid="77" grpId="1"/>
      <p:bldP spid="78" grpId="0"/>
      <p:bldP spid="78" grpId="1"/>
      <p:bldP spid="78" grpId="2"/>
      <p:bldP spid="79" grpId="0" animBg="1"/>
      <p:bldP spid="79" grpId="1" animBg="1"/>
      <p:bldP spid="80" grpId="0"/>
      <p:bldP spid="80" grpId="1"/>
      <p:bldP spid="81" grpId="0"/>
      <p:bldP spid="81" grpId="1"/>
      <p:bldP spid="83" grpId="0" animBg="1"/>
      <p:bldP spid="86" grpId="0" animBg="1"/>
      <p:bldP spid="86" grpId="1" animBg="1"/>
      <p:bldP spid="74" grpId="0"/>
      <p:bldP spid="74" grpId="1"/>
      <p:bldP spid="74" grpId="2"/>
      <p:bldP spid="75" grpId="0"/>
      <p:bldP spid="75" grpId="1"/>
      <p:bldP spid="7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1: Factorial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353" y="905379"/>
            <a:ext cx="38387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fact(</a:t>
            </a:r>
            <a:r>
              <a:rPr lang="en-US" sz="3200" dirty="0" err="1">
                <a:latin typeface="Arial Narrow" panose="020B0606020202030204" pitchFamily="34" charset="0"/>
              </a:rPr>
              <a:t>int</a:t>
            </a:r>
            <a:r>
              <a:rPr lang="en-US" sz="3200" dirty="0">
                <a:latin typeface="Arial Narrow" panose="020B0606020202030204" pitchFamily="34" charset="0"/>
              </a:rPr>
              <a:t> a</a:t>
            </a:r>
            <a:r>
              <a:rPr lang="en-US" sz="3200" dirty="0" smtClean="0">
                <a:latin typeface="Arial Narrow" panose="020B0606020202030204" pitchFamily="34" charset="0"/>
              </a:rPr>
              <a:t>){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    if(a </a:t>
            </a:r>
            <a:r>
              <a:rPr lang="en-US" sz="3200" dirty="0">
                <a:latin typeface="Arial Narrow" panose="020B0606020202030204" pitchFamily="34" charset="0"/>
              </a:rPr>
              <a:t>== 0) return 1</a:t>
            </a:r>
            <a:r>
              <a:rPr lang="en-US" sz="32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    </a:t>
            </a:r>
            <a:r>
              <a:rPr lang="en-US" sz="3200" dirty="0">
                <a:latin typeface="Arial Narrow" panose="020B0606020202030204" pitchFamily="34" charset="0"/>
              </a:rPr>
              <a:t>return a * fact(a - 1</a:t>
            </a:r>
            <a:r>
              <a:rPr lang="en-US" sz="32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US" sz="32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printf</a:t>
            </a:r>
            <a:r>
              <a:rPr lang="en-IN" sz="3200" dirty="0" smtClean="0">
                <a:latin typeface="Arial Narrow" panose="020B0606020202030204" pitchFamily="34" charset="0"/>
              </a:rPr>
              <a:t>("%d", fact(2*3));</a:t>
            </a:r>
          </a:p>
          <a:p>
            <a:r>
              <a:rPr lang="en-IN" sz="3200" dirty="0">
                <a:latin typeface="Arial Narrow" panose="020B0606020202030204" pitchFamily="34" charset="0"/>
              </a:rPr>
              <a:t>}</a:t>
            </a:r>
            <a:endParaRPr lang="en-US" sz="3200" dirty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4984" y="5018948"/>
            <a:ext cx="1858617" cy="1434280"/>
            <a:chOff x="9799650" y="4966935"/>
            <a:chExt cx="1858617" cy="1434280"/>
          </a:xfrm>
        </p:grpSpPr>
        <p:grpSp>
          <p:nvGrpSpPr>
            <p:cNvPr id="9" name="Group 8"/>
            <p:cNvGrpSpPr/>
            <p:nvPr/>
          </p:nvGrpSpPr>
          <p:grpSpPr>
            <a:xfrm>
              <a:off x="9799650" y="4966935"/>
              <a:ext cx="1858617" cy="904461"/>
              <a:chOff x="3286682" y="2526287"/>
              <a:chExt cx="1858617" cy="904461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3286682" y="2526287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560560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352929" y="2734677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10141004" y="5877995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main()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83" name="Rectangular Callout 82"/>
          <p:cNvSpPr/>
          <p:nvPr/>
        </p:nvSpPr>
        <p:spPr>
          <a:xfrm>
            <a:off x="2827184" y="4444809"/>
            <a:ext cx="850910" cy="599544"/>
          </a:xfrm>
          <a:prstGeom prst="wedgeRectCallout">
            <a:avLst>
              <a:gd name="adj1" fmla="val -109609"/>
              <a:gd name="adj2" fmla="val 7413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720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284426" y="5018948"/>
            <a:ext cx="1858617" cy="1434280"/>
            <a:chOff x="9799650" y="4732998"/>
            <a:chExt cx="1858617" cy="1434280"/>
          </a:xfrm>
        </p:grpSpPr>
        <p:grpSp>
          <p:nvGrpSpPr>
            <p:cNvPr id="85" name="Group 84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88" name="Rounded Rectangle 87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fact(6)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139746" y="5018948"/>
            <a:ext cx="1858617" cy="1434280"/>
            <a:chOff x="9799650" y="4732998"/>
            <a:chExt cx="1858617" cy="1434280"/>
          </a:xfrm>
        </p:grpSpPr>
        <p:grpSp>
          <p:nvGrpSpPr>
            <p:cNvPr id="92" name="Group 91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fact(5)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995065" y="5018948"/>
            <a:ext cx="1858617" cy="1434280"/>
            <a:chOff x="9799650" y="4732998"/>
            <a:chExt cx="1858617" cy="1434280"/>
          </a:xfrm>
        </p:grpSpPr>
        <p:grpSp>
          <p:nvGrpSpPr>
            <p:cNvPr id="98" name="Group 97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00" name="Rounded Rectangle 99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fact(4)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9995065" y="3010529"/>
            <a:ext cx="1858617" cy="1434280"/>
            <a:chOff x="9799650" y="4732998"/>
            <a:chExt cx="1858617" cy="1434280"/>
          </a:xfrm>
        </p:grpSpPr>
        <p:grpSp>
          <p:nvGrpSpPr>
            <p:cNvPr id="104" name="Group 103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06" name="Rounded Rectangle 105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fact(3)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138598" y="3010529"/>
            <a:ext cx="1858617" cy="1434280"/>
            <a:chOff x="9799650" y="4732998"/>
            <a:chExt cx="1858617" cy="1434280"/>
          </a:xfrm>
        </p:grpSpPr>
        <p:grpSp>
          <p:nvGrpSpPr>
            <p:cNvPr id="110" name="Group 109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12" name="Rounded Rectangle 111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fact(2)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282131" y="3010529"/>
            <a:ext cx="1858617" cy="1434280"/>
            <a:chOff x="9799650" y="4732998"/>
            <a:chExt cx="1858617" cy="1434280"/>
          </a:xfrm>
        </p:grpSpPr>
        <p:grpSp>
          <p:nvGrpSpPr>
            <p:cNvPr id="116" name="Group 115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18" name="Rounded Rectangle 117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fact(1)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282131" y="1111624"/>
            <a:ext cx="1858617" cy="1434280"/>
            <a:chOff x="9799650" y="4732998"/>
            <a:chExt cx="1858617" cy="1434280"/>
          </a:xfrm>
        </p:grpSpPr>
        <p:grpSp>
          <p:nvGrpSpPr>
            <p:cNvPr id="122" name="Group 121"/>
            <p:cNvGrpSpPr/>
            <p:nvPr/>
          </p:nvGrpSpPr>
          <p:grpSpPr>
            <a:xfrm>
              <a:off x="9799650" y="4732998"/>
              <a:ext cx="1858617" cy="904461"/>
              <a:chOff x="3286682" y="2292350"/>
              <a:chExt cx="1858617" cy="904461"/>
            </a:xfrm>
          </p:grpSpPr>
          <p:sp>
            <p:nvSpPr>
              <p:cNvPr id="124" name="Rounded Rectangle 123"/>
              <p:cNvSpPr/>
              <p:nvPr/>
            </p:nvSpPr>
            <p:spPr>
              <a:xfrm>
                <a:off x="3286682" y="2292350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560560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4352929" y="2500740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920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TextBox 122"/>
            <p:cNvSpPr txBox="1"/>
            <p:nvPr/>
          </p:nvSpPr>
          <p:spPr>
            <a:xfrm>
              <a:off x="10141004" y="5644058"/>
              <a:ext cx="11759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 smtClean="0">
                  <a:latin typeface="Arial Narrow" panose="020B0606020202030204" pitchFamily="34" charset="0"/>
                </a:rPr>
                <a:t>fact(0)</a:t>
              </a:r>
              <a:endParaRPr lang="en-US" sz="28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42122" y="2029283"/>
            <a:ext cx="822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= 1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282131" y="6334780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6 * fact(5)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38596" y="6334780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5 * fact(4)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995061" y="6334780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4 * fact(3)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995061" y="4389968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3 * fact(2)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138596" y="4389968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2 * fact(1)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282129" y="4389968"/>
            <a:ext cx="185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>
                <a:latin typeface="Arial Narrow" panose="020B0606020202030204" pitchFamily="34" charset="0"/>
              </a:rPr>
              <a:t>= 1 * fact(0)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9133" y="4379615"/>
            <a:ext cx="92288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1 = 1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903651" y="4379615"/>
            <a:ext cx="92288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1 = 2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0760117" y="4379615"/>
            <a:ext cx="92288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2 = 6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10762061" y="6334780"/>
            <a:ext cx="109161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6 = 24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900156" y="6334780"/>
            <a:ext cx="140525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24 = 120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038029" y="6334780"/>
            <a:ext cx="16309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ial Narrow" panose="020B0606020202030204" pitchFamily="34" charset="0"/>
              </a:rPr>
              <a:t>120 = 720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pic>
        <p:nvPicPr>
          <p:cNvPr id="154" name="Picture 1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216" y="-7217"/>
            <a:ext cx="2129790" cy="1925330"/>
          </a:xfrm>
          <a:prstGeom prst="rect">
            <a:avLst/>
          </a:prstGeom>
        </p:spPr>
      </p:pic>
      <p:sp>
        <p:nvSpPr>
          <p:cNvPr id="155" name="Rectangular Callout 154"/>
          <p:cNvSpPr/>
          <p:nvPr/>
        </p:nvSpPr>
        <p:spPr>
          <a:xfrm>
            <a:off x="7900156" y="80085"/>
            <a:ext cx="2818890" cy="814295"/>
          </a:xfrm>
          <a:prstGeom prst="wedgeRectCallout">
            <a:avLst>
              <a:gd name="adj1" fmla="val 69154"/>
              <a:gd name="adj2" fmla="val 471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how many clones got created!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Rectangular Callout 155"/>
          <p:cNvSpPr/>
          <p:nvPr/>
        </p:nvSpPr>
        <p:spPr>
          <a:xfrm>
            <a:off x="6481530" y="963287"/>
            <a:ext cx="3401305" cy="795114"/>
          </a:xfrm>
          <a:prstGeom prst="wedgeRectCallout">
            <a:avLst>
              <a:gd name="adj1" fmla="val 88453"/>
              <a:gd name="adj2" fmla="val -4813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each clone takes time and memory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ular Callout 156"/>
          <p:cNvSpPr/>
          <p:nvPr/>
        </p:nvSpPr>
        <p:spPr>
          <a:xfrm>
            <a:off x="7900156" y="1829664"/>
            <a:ext cx="3133534" cy="1075105"/>
          </a:xfrm>
          <a:prstGeom prst="wedgeRectCallout">
            <a:avLst>
              <a:gd name="adj1" fmla="val 63267"/>
              <a:gd name="adj2" fmla="val -11680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why recursive programs can be a bit slower – be careful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95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3" grpId="0" animBg="1"/>
      <p:bldP spid="3" grpId="0"/>
      <p:bldP spid="3" grpId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45" grpId="0"/>
      <p:bldP spid="145" grpId="1"/>
      <p:bldP spid="6" grpId="0" animBg="1"/>
      <p:bldP spid="6" grpId="1" animBg="1"/>
      <p:bldP spid="146" grpId="0" animBg="1"/>
      <p:bldP spid="146" grpId="1" animBg="1"/>
      <p:bldP spid="149" grpId="0" animBg="1"/>
      <p:bldP spid="149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5" grpId="0" animBg="1"/>
      <p:bldP spid="156" grpId="0" animBg="1"/>
      <p:bldP spid="1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 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300823"/>
          </a:xfrm>
        </p:spPr>
        <p:txBody>
          <a:bodyPr/>
          <a:lstStyle/>
          <a:p>
            <a:r>
              <a:rPr lang="en-IN" dirty="0" smtClean="0"/>
              <a:t>There are two base cases for Fibonacci numbers</a:t>
            </a:r>
          </a:p>
          <a:p>
            <a:pPr lvl="1"/>
            <a:r>
              <a:rPr lang="en-IN" dirty="0"/>
              <a:t>The first Fibonacci number is defined to be 0</a:t>
            </a:r>
          </a:p>
          <a:p>
            <a:pPr lvl="1"/>
            <a:r>
              <a:rPr lang="en-IN" dirty="0"/>
              <a:t>The second Fibonacci number is defined to be </a:t>
            </a:r>
            <a:r>
              <a:rPr lang="en-IN" dirty="0" smtClean="0"/>
              <a:t>1</a:t>
            </a:r>
          </a:p>
          <a:p>
            <a:r>
              <a:rPr lang="en-IN" dirty="0" smtClean="0"/>
              <a:t>Recursive case: for n &gt; 2, n-</a:t>
            </a:r>
            <a:r>
              <a:rPr lang="en-IN" dirty="0" err="1" smtClean="0"/>
              <a:t>th</a:t>
            </a:r>
            <a:r>
              <a:rPr lang="en-IN" dirty="0" smtClean="0"/>
              <a:t> Fibonacci number is  the sum of the previous two Fibonacci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353" y="3318570"/>
            <a:ext cx="36063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fib(</a:t>
            </a:r>
            <a:r>
              <a:rPr lang="en-US" sz="2800" dirty="0" err="1">
                <a:latin typeface="Arial Narrow" panose="020B0606020202030204" pitchFamily="34" charset="0"/>
              </a:rPr>
              <a:t>int</a:t>
            </a:r>
            <a:r>
              <a:rPr lang="en-US" sz="2800" dirty="0">
                <a:latin typeface="Arial Narrow" panose="020B0606020202030204" pitchFamily="34" charset="0"/>
              </a:rPr>
              <a:t> n</a:t>
            </a:r>
            <a:r>
              <a:rPr lang="en-US" sz="2800" dirty="0" smtClean="0">
                <a:latin typeface="Arial Narrow" panose="020B0606020202030204" pitchFamily="34" charset="0"/>
              </a:rPr>
              <a:t>){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latin typeface="Arial Narrow" panose="020B0606020202030204" pitchFamily="34" charset="0"/>
              </a:rPr>
              <a:t>if(n == 1) return 0</a:t>
            </a:r>
            <a:r>
              <a:rPr lang="en-US" sz="28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latin typeface="Arial Narrow" panose="020B0606020202030204" pitchFamily="34" charset="0"/>
              </a:rPr>
              <a:t>if(n == 2) return 1</a:t>
            </a:r>
            <a:r>
              <a:rPr lang="en-US" sz="2800" dirty="0" smtClean="0">
                <a:latin typeface="Arial Narrow" panose="020B0606020202030204" pitchFamily="34" charset="0"/>
              </a:rPr>
              <a:t>;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    </a:t>
            </a:r>
            <a:r>
              <a:rPr lang="en-US" sz="2800" dirty="0">
                <a:latin typeface="Arial Narrow" panose="020B0606020202030204" pitchFamily="34" charset="0"/>
              </a:rPr>
              <a:t>return fib(n-1) + fib(n-2</a:t>
            </a:r>
            <a:r>
              <a:rPr lang="en-US" sz="2800" dirty="0" smtClean="0">
                <a:latin typeface="Arial Narrow" panose="020B0606020202030204" pitchFamily="34" charset="0"/>
              </a:rPr>
              <a:t>);</a:t>
            </a:r>
          </a:p>
          <a:p>
            <a:r>
              <a:rPr lang="en-US" sz="2800" dirty="0" smtClean="0">
                <a:latin typeface="Arial Narrow" panose="020B0606020202030204" pitchFamily="34" charset="0"/>
              </a:rPr>
              <a:t>}</a:t>
            </a:r>
          </a:p>
          <a:p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main(){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("%d", fib(5));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}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644584" y="3318570"/>
            <a:ext cx="1344828" cy="1059320"/>
            <a:chOff x="4929725" y="3392279"/>
            <a:chExt cx="1858617" cy="1464031"/>
          </a:xfrm>
        </p:grpSpPr>
        <p:grpSp>
          <p:nvGrpSpPr>
            <p:cNvPr id="12" name="Group 1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95972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fib(5)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50263" y="3817338"/>
            <a:ext cx="1344828" cy="1059320"/>
            <a:chOff x="4929725" y="3392279"/>
            <a:chExt cx="1858617" cy="1464031"/>
          </a:xfrm>
        </p:grpSpPr>
        <p:grpSp>
          <p:nvGrpSpPr>
            <p:cNvPr id="28" name="Group 2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fib(4)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696008" y="3816595"/>
            <a:ext cx="1344828" cy="1059320"/>
            <a:chOff x="4929725" y="3392279"/>
            <a:chExt cx="1858617" cy="1464031"/>
          </a:xfrm>
        </p:grpSpPr>
        <p:grpSp>
          <p:nvGrpSpPr>
            <p:cNvPr id="34" name="Group 33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fib(3)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634118" y="4529384"/>
            <a:ext cx="1344828" cy="1059320"/>
            <a:chOff x="4929725" y="3392279"/>
            <a:chExt cx="1858617" cy="1464031"/>
          </a:xfrm>
        </p:grpSpPr>
        <p:grpSp>
          <p:nvGrpSpPr>
            <p:cNvPr id="46" name="Group 4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623187" y="4554944"/>
            <a:ext cx="1344828" cy="1059320"/>
            <a:chOff x="4929725" y="3392279"/>
            <a:chExt cx="1858617" cy="1464031"/>
          </a:xfrm>
        </p:grpSpPr>
        <p:grpSp>
          <p:nvGrpSpPr>
            <p:cNvPr id="52" name="Group 5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0768828" y="4554120"/>
            <a:ext cx="1344828" cy="1059320"/>
            <a:chOff x="4929725" y="3392279"/>
            <a:chExt cx="1858617" cy="1464031"/>
          </a:xfrm>
        </p:grpSpPr>
        <p:grpSp>
          <p:nvGrpSpPr>
            <p:cNvPr id="58" name="Group 5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60" name="Rounded Rectangle 5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fib(1)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522336" y="4543275"/>
            <a:ext cx="1344828" cy="1059320"/>
            <a:chOff x="4929725" y="3392279"/>
            <a:chExt cx="1858617" cy="1464031"/>
          </a:xfrm>
        </p:grpSpPr>
        <p:grpSp>
          <p:nvGrpSpPr>
            <p:cNvPr id="95" name="Group 94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97" name="Rounded Rectangle 96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fib(3)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449515" y="5281624"/>
            <a:ext cx="1344828" cy="1059320"/>
            <a:chOff x="4929725" y="3392279"/>
            <a:chExt cx="1858617" cy="1464031"/>
          </a:xfrm>
        </p:grpSpPr>
        <p:grpSp>
          <p:nvGrpSpPr>
            <p:cNvPr id="101" name="Group 100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595156" y="5280800"/>
            <a:ext cx="1344828" cy="1059320"/>
            <a:chOff x="4929725" y="3392279"/>
            <a:chExt cx="1858617" cy="1464031"/>
          </a:xfrm>
        </p:grpSpPr>
        <p:grpSp>
          <p:nvGrpSpPr>
            <p:cNvPr id="107" name="Group 106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09" name="Rounded Rectangle 108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TextBox 107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fib(1)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216" y="-7217"/>
            <a:ext cx="2129790" cy="1925330"/>
          </a:xfrm>
          <a:prstGeom prst="rect">
            <a:avLst/>
          </a:prstGeom>
        </p:spPr>
      </p:pic>
      <p:sp>
        <p:nvSpPr>
          <p:cNvPr id="113" name="Rectangular Callout 112"/>
          <p:cNvSpPr/>
          <p:nvPr/>
        </p:nvSpPr>
        <p:spPr>
          <a:xfrm>
            <a:off x="9129884" y="112958"/>
            <a:ext cx="1599075" cy="814295"/>
          </a:xfrm>
          <a:prstGeom prst="wedgeRectCallout">
            <a:avLst>
              <a:gd name="adj1" fmla="val 81193"/>
              <a:gd name="adj2" fmla="val 471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Explosion of clones!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ular Callout 113"/>
          <p:cNvSpPr/>
          <p:nvPr/>
        </p:nvSpPr>
        <p:spPr>
          <a:xfrm>
            <a:off x="5073373" y="101569"/>
            <a:ext cx="3617740" cy="1591994"/>
          </a:xfrm>
          <a:prstGeom prst="wedgeRectCallout">
            <a:avLst>
              <a:gd name="adj1" fmla="val 68448"/>
              <a:gd name="adj2" fmla="val -2017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Wasted effort too!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fib(1) calculated twice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fib(2) calculated 3 times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fib(3) calculated twice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ular Callout 114"/>
          <p:cNvSpPr/>
          <p:nvPr/>
        </p:nvSpPr>
        <p:spPr>
          <a:xfrm>
            <a:off x="253352" y="101569"/>
            <a:ext cx="4600635" cy="1160838"/>
          </a:xfrm>
          <a:prstGeom prst="wedgeRectCallout">
            <a:avLst>
              <a:gd name="adj1" fmla="val 58529"/>
              <a:gd name="adj2" fmla="val 3650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Imagine the number of clones to calculate fib(100). 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don’t imagine – find out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930" y="1693563"/>
            <a:ext cx="1904337" cy="1904337"/>
          </a:xfrm>
          <a:prstGeom prst="rect">
            <a:avLst/>
          </a:prstGeom>
        </p:spPr>
      </p:pic>
      <p:sp>
        <p:nvSpPr>
          <p:cNvPr id="117" name="Rectangular Callout 116"/>
          <p:cNvSpPr/>
          <p:nvPr/>
        </p:nvSpPr>
        <p:spPr>
          <a:xfrm>
            <a:off x="1915614" y="1836680"/>
            <a:ext cx="4032573" cy="1160838"/>
          </a:xfrm>
          <a:prstGeom prst="wedgeRectCallout">
            <a:avLst>
              <a:gd name="adj1" fmla="val -71795"/>
              <a:gd name="adj2" fmla="val 290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could have easily solved this problem using a for loop – much faster and no clones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437" y="1835395"/>
            <a:ext cx="1905608" cy="1905608"/>
          </a:xfrm>
          <a:prstGeom prst="rect">
            <a:avLst/>
          </a:prstGeom>
        </p:spPr>
      </p:pic>
      <p:sp>
        <p:nvSpPr>
          <p:cNvPr id="119" name="Rectangular Callout 118"/>
          <p:cNvSpPr/>
          <p:nvPr/>
        </p:nvSpPr>
        <p:spPr>
          <a:xfrm>
            <a:off x="6075482" y="1785769"/>
            <a:ext cx="4600635" cy="1160838"/>
          </a:xfrm>
          <a:prstGeom prst="wedgeRectCallout">
            <a:avLst>
              <a:gd name="adj1" fmla="val 62923"/>
              <a:gd name="adj2" fmla="val 6055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That’s why we were warned. Recursion allows neat code but sometimes can be slower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13" grpId="0" animBg="1"/>
      <p:bldP spid="114" grpId="0" animBg="1"/>
      <p:bldP spid="115" grpId="0" animBg="1"/>
      <p:bldP spid="117" grpId="0" animBg="1"/>
      <p:bldP spid="1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Attack of the Clones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999815" y="1029834"/>
            <a:ext cx="1344828" cy="1059320"/>
            <a:chOff x="4929725" y="3392279"/>
            <a:chExt cx="1858617" cy="1464031"/>
          </a:xfrm>
        </p:grpSpPr>
        <p:grpSp>
          <p:nvGrpSpPr>
            <p:cNvPr id="6" name="Group 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995972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fib(6)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48577" y="2128071"/>
            <a:ext cx="1344828" cy="1059320"/>
            <a:chOff x="4929725" y="3392279"/>
            <a:chExt cx="1858617" cy="1464031"/>
          </a:xfrm>
        </p:grpSpPr>
        <p:grpSp>
          <p:nvGrpSpPr>
            <p:cNvPr id="12" name="Group 1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995972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fib(5)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50951" y="3187391"/>
            <a:ext cx="1344828" cy="1059320"/>
            <a:chOff x="4929725" y="3392279"/>
            <a:chExt cx="1858617" cy="1464031"/>
          </a:xfrm>
        </p:grpSpPr>
        <p:grpSp>
          <p:nvGrpSpPr>
            <p:cNvPr id="18" name="Group 1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fib(4)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26450" y="3198333"/>
            <a:ext cx="1344828" cy="1059320"/>
            <a:chOff x="4929725" y="3392279"/>
            <a:chExt cx="1858617" cy="1464031"/>
          </a:xfrm>
        </p:grpSpPr>
        <p:grpSp>
          <p:nvGrpSpPr>
            <p:cNvPr id="24" name="Group 23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fib(3)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77078" y="4264648"/>
            <a:ext cx="1344828" cy="1059320"/>
            <a:chOff x="4929725" y="3392279"/>
            <a:chExt cx="1858617" cy="1464031"/>
          </a:xfrm>
        </p:grpSpPr>
        <p:grpSp>
          <p:nvGrpSpPr>
            <p:cNvPr id="30" name="Group 29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96047" y="4262428"/>
            <a:ext cx="1344828" cy="1059320"/>
            <a:chOff x="4929725" y="3392279"/>
            <a:chExt cx="1858617" cy="1464031"/>
          </a:xfrm>
        </p:grpSpPr>
        <p:grpSp>
          <p:nvGrpSpPr>
            <p:cNvPr id="36" name="Group 3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21142" y="4276319"/>
            <a:ext cx="1344828" cy="1059320"/>
            <a:chOff x="4929725" y="3392279"/>
            <a:chExt cx="1858617" cy="1464031"/>
          </a:xfrm>
        </p:grpSpPr>
        <p:grpSp>
          <p:nvGrpSpPr>
            <p:cNvPr id="42" name="Group 4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fib(1)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65901" y="4250650"/>
            <a:ext cx="1344828" cy="1059320"/>
            <a:chOff x="4929725" y="3392279"/>
            <a:chExt cx="1858617" cy="1464031"/>
          </a:xfrm>
        </p:grpSpPr>
        <p:grpSp>
          <p:nvGrpSpPr>
            <p:cNvPr id="96" name="Group 9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98" name="Rounded Rectangle 9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fib(3)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53353" y="5317955"/>
            <a:ext cx="1344828" cy="1059320"/>
            <a:chOff x="4929725" y="3392279"/>
            <a:chExt cx="1858617" cy="1464031"/>
          </a:xfrm>
        </p:grpSpPr>
        <p:grpSp>
          <p:nvGrpSpPr>
            <p:cNvPr id="102" name="Group 10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1678448" y="5331846"/>
            <a:ext cx="1344828" cy="1059320"/>
            <a:chOff x="4929725" y="3392279"/>
            <a:chExt cx="1858617" cy="1464031"/>
          </a:xfrm>
        </p:grpSpPr>
        <p:grpSp>
          <p:nvGrpSpPr>
            <p:cNvPr id="108" name="Group 10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fib(1)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8638478" y="2102061"/>
            <a:ext cx="1344828" cy="1059320"/>
            <a:chOff x="4929725" y="3392279"/>
            <a:chExt cx="1858617" cy="1464031"/>
          </a:xfrm>
        </p:grpSpPr>
        <p:grpSp>
          <p:nvGrpSpPr>
            <p:cNvPr id="144" name="Group 143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46" name="Rounded Rectangle 145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fib(4)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9364605" y="3179318"/>
            <a:ext cx="1344828" cy="1059320"/>
            <a:chOff x="4929725" y="3392279"/>
            <a:chExt cx="1858617" cy="1464031"/>
          </a:xfrm>
        </p:grpSpPr>
        <p:grpSp>
          <p:nvGrpSpPr>
            <p:cNvPr id="150" name="Group 149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52" name="Rounded Rectangle 151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7953428" y="3165320"/>
            <a:ext cx="1344828" cy="1059320"/>
            <a:chOff x="4929725" y="3392279"/>
            <a:chExt cx="1858617" cy="1464031"/>
          </a:xfrm>
        </p:grpSpPr>
        <p:grpSp>
          <p:nvGrpSpPr>
            <p:cNvPr id="156" name="Group 155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58" name="Rounded Rectangle 157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TextBox 156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fib(3)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7240880" y="4232625"/>
            <a:ext cx="1344828" cy="1059320"/>
            <a:chOff x="4929725" y="3392279"/>
            <a:chExt cx="1858617" cy="1464031"/>
          </a:xfrm>
        </p:grpSpPr>
        <p:grpSp>
          <p:nvGrpSpPr>
            <p:cNvPr id="162" name="Group 161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fib(2)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8665975" y="4246516"/>
            <a:ext cx="1344828" cy="1059320"/>
            <a:chOff x="4929725" y="3392279"/>
            <a:chExt cx="1858617" cy="1464031"/>
          </a:xfrm>
        </p:grpSpPr>
        <p:grpSp>
          <p:nvGrpSpPr>
            <p:cNvPr id="168" name="Group 167"/>
            <p:cNvGrpSpPr/>
            <p:nvPr/>
          </p:nvGrpSpPr>
          <p:grpSpPr>
            <a:xfrm>
              <a:off x="4929725" y="3392279"/>
              <a:ext cx="1858617" cy="904461"/>
              <a:chOff x="4929725" y="3392279"/>
              <a:chExt cx="1858617" cy="904461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4929725" y="3392279"/>
                <a:ext cx="1858617" cy="904461"/>
              </a:xfrm>
              <a:prstGeom prst="roundRect">
                <a:avLst>
                  <a:gd name="adj" fmla="val 391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889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5203603" y="3600669"/>
                <a:ext cx="487680" cy="487680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5995974" y="3600670"/>
                <a:ext cx="487681" cy="487679"/>
              </a:xfrm>
              <a:prstGeom prst="ellipse">
                <a:avLst/>
              </a:prstGeom>
              <a:solidFill>
                <a:schemeClr val="tx1"/>
              </a:solidFill>
              <a:ln w="666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TextBox 168"/>
            <p:cNvSpPr txBox="1"/>
            <p:nvPr/>
          </p:nvSpPr>
          <p:spPr>
            <a:xfrm>
              <a:off x="5271078" y="4303339"/>
              <a:ext cx="1175907" cy="552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>
                  <a:latin typeface="Arial Narrow" panose="020B0606020202030204" pitchFamily="34" charset="0"/>
                </a:rPr>
                <a:t>fib(1)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73" name="TextBox 172"/>
          <p:cNvSpPr txBox="1"/>
          <p:nvPr/>
        </p:nvSpPr>
        <p:spPr>
          <a:xfrm>
            <a:off x="7913293" y="317634"/>
            <a:ext cx="3504876" cy="15696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fib(1) calculated 3 times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fib(2) calculated 5 times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fib(3) calculated 3 times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fib(4) calculated 2 times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6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Greatest common divisor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Sometimes recursion can make code faster too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One of the fastest algorithms for computing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 is called the Euclid’s algorithm and it defines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 recursively!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dirty="0" smtClean="0">
                <a:sym typeface="Wingdings" panose="05000000000000000000" pitchFamily="2" charset="2"/>
              </a:rPr>
              <a:t>Note that since a % b is always less than b, this indeed defines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 in terms of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 on “smaller” inputs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What is the base case here?</a:t>
            </a: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When b divides a i.e. when a % b = 0, then we have </a:t>
            </a:r>
            <a:r>
              <a:rPr lang="en-IN" dirty="0" err="1" smtClean="0">
                <a:sym typeface="Wingdings" panose="05000000000000000000" pitchFamily="2" charset="2"/>
              </a:rPr>
              <a:t>gcd</a:t>
            </a:r>
            <a:r>
              <a:rPr lang="en-IN" dirty="0" smtClean="0">
                <a:sym typeface="Wingdings" panose="05000000000000000000" pitchFamily="2" charset="2"/>
              </a:rPr>
              <a:t>(a, b) = b 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We will prove this theorem in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21" y="2751756"/>
            <a:ext cx="8746992" cy="8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739.089"/>
  <p:tag name="LATEXADDIN" val="\documentclass{article}&#10;\usepackage{amsmath,amssymb}&#10;\usepackage{olo}&#10;\usepackage[dvipsnames]{xcolor}&#10;\pagestyle{empty}&#10;\begin{document}&#10;&#10;\[&#10;\text{fac}(0) = 1 \text{ and }&#10;\text{fac}(n) = n \cdot \text{fac}(n-1), \text{ for } n &gt; 0&#10;\]&#10;&#10;\end{document}"/>
  <p:tag name="IGUANATEXSIZE" val="32"/>
  <p:tag name="IGUANATEXCURSOR" val="2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9.5092"/>
  <p:tag name="ORIGINALWIDTH" val="1793.592"/>
  <p:tag name="LATEXADDIN" val="\documentclass{article}&#10;\usepackage{amsmath,amssymb,amsthm}&#10;\usepackage{olo}&#10;\usepackage[dvipsnames]{xcolor}&#10;\newtheorem{thm}{Theorem}&#10;\pagestyle{empty}&#10;\begin{document}&#10;\begin{thm}&#10;Suppose $a \geq b &gt; 0$ are two numbers.\newline&#10;Then we always have $\text{gcd}(a,b) = \text{gcd}(b, a\ \%\ b)$.&#10;\end{thm}&#10;\end{document}"/>
  <p:tag name="IGUANATEXSIZE" val="32"/>
  <p:tag name="IGUANATEXCURSOR" val="2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9.5092"/>
  <p:tag name="ORIGINALWIDTH" val="1793.592"/>
  <p:tag name="LATEXADDIN" val="\documentclass{article}&#10;\usepackage{amsmath,amssymb,amsthm}&#10;\usepackage{olo}&#10;\usepackage[dvipsnames]{xcolor}&#10;\newtheorem{thm}{Theorem}&#10;\pagestyle{empty}&#10;\begin{document}&#10;\begin{thm}&#10;Suppose $a \geq b &gt; 0$ are two numbers.\newline&#10;Then we always have $\text{gcd}(a,b) = \text{gcd}(b, a\ \%\ b)$.&#10;\end{thm}&#10;\end{document}"/>
  <p:tag name="IGUANATEXSIZE" val="32"/>
  <p:tag name="IGUANATEXCURSOR" val="2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5.5229"/>
  <p:tag name="ORIGINALWIDTH" val="1733.089"/>
  <p:tag name="LATEXADDIN" val="\documentclass{article}&#10;\usepackage{amsmath,amssymb,amsthm}&#10;\usepackage{olo}&#10;\usepackage[dvipsnames]{xcolor}&#10;\newtheorem{lem}{Lemma}&#10;\pagestyle{empty}&#10;\begin{document}&#10;\begin{lem}&#10;Suppose $a \geq b &gt; 0$ are two numbers.\newline&#10;Then we always have $\text{gcd}(a,b) = \text{gcd}(a-b,b)$.&#10;\end{lem}&#10;\begin{lem}&#10;Suppose $p, q &gt; 0$ are two numbers.\newline&#10;Then we always have $\text{gcd}(p,q) = \text{gcd}(q,p)$.&#10;\end{lem}&#10;\end{document}"/>
  <p:tag name="IGUANATEXSIZE" val="32"/>
  <p:tag name="IGUANATEXCURSOR" val="2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9.00354"/>
  <p:tag name="ORIGINALWIDTH" val="432.5222"/>
  <p:tag name="LATEXADDIN" val="\documentclass{article}&#10;\usepackage{amsmath,amssymb}&#10;\usepackage{olo}&#10;\usepackage[dvipsnames]{xcolor}&#10;\pagestyle{empty}&#10;\begin{document}&#10;&#10;\[&#10;a - k\cdot b \geq 0&#10;\]&#10;&#10;\end{document}"/>
  <p:tag name="IGUANATEXSIZE" val="32"/>
  <p:tag name="IGUANATEXCURSOR" val="1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9.5092"/>
  <p:tag name="ORIGINALWIDTH" val="1793.592"/>
  <p:tag name="LATEXADDIN" val="\documentclass{article}&#10;\usepackage{amsmath,amssymb,amsthm}&#10;\usepackage{olo}&#10;\usepackage[dvipsnames]{xcolor}&#10;\newtheorem{thm}{Theorem}&#10;\pagestyle{empty}&#10;\begin{document}&#10;\begin{thm}&#10;Suppose $a \geq b &gt; 0$ are two numbers.\newline&#10;Then we always have $\text{gcd}(a,b) = \text{gcd}(b, a\ \%\ b)$.&#10;\end{thm}&#10;\end{document}"/>
  <p:tag name="IGUANATEXSIZE" val="32"/>
  <p:tag name="IGUANATEXCURSOR" val="28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9.5092"/>
  <p:tag name="ORIGINALWIDTH" val="1733.089"/>
  <p:tag name="LATEXADDIN" val="\documentclass{article}&#10;\usepackage{amsmath,amssymb,amsthm}&#10;\usepackage{olo}&#10;\usepackage[dvipsnames]{xcolor}&#10;\newtheorem{lem}{Lemma}&#10;\pagestyle{empty}&#10;\begin{document}&#10;\begin{lem}&#10;Suppose $a \geq b &gt; 0$ are two numbers.\newline&#10;Then we always have $\text{gcd}(a,b) = \text{gcd}(a-b,b)$.&#10;\end{lem}&#10;\end{document}"/>
  <p:tag name="IGUANATEXSIZE" val="32"/>
  <p:tag name="IGUANATEXCURSOR" val="297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269</TotalTime>
  <Words>1348</Words>
  <Application>Microsoft Office PowerPoint</Application>
  <PresentationFormat>Widescreen</PresentationFormat>
  <Paragraphs>199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Attack of the Clones</vt:lpstr>
      <vt:lpstr>Recursion</vt:lpstr>
      <vt:lpstr>About Recursion</vt:lpstr>
      <vt:lpstr>Recognizing Recursion</vt:lpstr>
      <vt:lpstr>Example 1: Factorial</vt:lpstr>
      <vt:lpstr>Example 1: Factorial</vt:lpstr>
      <vt:lpstr>Example 2: Fibonacci Numbers</vt:lpstr>
      <vt:lpstr>Attack of the Clones</vt:lpstr>
      <vt:lpstr>Greatest common divisor</vt:lpstr>
      <vt:lpstr>The GCD Theorem</vt:lpstr>
      <vt:lpstr>Proof of Theorem 1 </vt:lpstr>
      <vt:lpstr>Proof of Lemma 1</vt:lpstr>
      <vt:lpstr>Partitions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</cp:lastModifiedBy>
  <cp:revision>61</cp:revision>
  <dcterms:created xsi:type="dcterms:W3CDTF">2018-07-30T05:08:11Z</dcterms:created>
  <dcterms:modified xsi:type="dcterms:W3CDTF">2018-10-30T10:42:44Z</dcterms:modified>
</cp:coreProperties>
</file>