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8" r:id="rId4"/>
    <p:sldId id="289" r:id="rId5"/>
    <p:sldId id="257" r:id="rId6"/>
    <p:sldId id="291" r:id="rId7"/>
    <p:sldId id="292" r:id="rId8"/>
    <p:sldId id="293" r:id="rId9"/>
    <p:sldId id="29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99" r:id="rId21"/>
    <p:sldId id="300" r:id="rId22"/>
    <p:sldId id="301" r:id="rId23"/>
    <p:sldId id="302" r:id="rId24"/>
    <p:sldId id="270" r:id="rId25"/>
    <p:sldId id="269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bhas@iitk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iitk.ac.in/~rajeshs/ErrorsInFirstEditionNM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459" y="492496"/>
            <a:ext cx="7851078" cy="181527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9" y="2747914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Abhas Singh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" dirty="0"/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8" y="4795329"/>
            <a:ext cx="1167589" cy="116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5"/>
            <a:ext cx="7942695" cy="52256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Analysis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Mathematical method to analyze whether the solution obtained from a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represents the solution of the original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problem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way to test for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convergence!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Convergence can be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unconditional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method cannot be used for a given problem without the analysis!</a:t>
            </a:r>
          </a:p>
        </p:txBody>
      </p:sp>
    </p:spTree>
    <p:extLst>
      <p:ext uri="{BB962C8B-B14F-4D97-AF65-F5344CB8AC3E}">
        <p14:creationId xmlns:p14="http://schemas.microsoft.com/office/powerpoint/2010/main" val="25242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55" y="951345"/>
                <a:ext cx="8035636" cy="55141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1: Calculate the square root of 2.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Problem: 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? or Calculate the root of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 = 0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irrational number.  It cannot be computed using simple arithmetic operations!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a 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Cauchy sequence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converges to the square root of 2.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Numerical Methods: </a:t>
                </a:r>
              </a:p>
              <a:p>
                <a:pPr marL="919163" lvl="1" indent="-461963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9163" lvl="1" indent="-461963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9163" lvl="1" indent="-461963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55" y="951345"/>
                <a:ext cx="8035636" cy="5514110"/>
              </a:xfrm>
              <a:blipFill>
                <a:blip r:embed="rId2"/>
                <a:stretch>
                  <a:fillRect l="-1420" t="-2759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903" y="592214"/>
                <a:ext cx="8240194" cy="56735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start all the methods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compute for five iterations:</a:t>
                </a:r>
              </a:p>
              <a:p>
                <a:pPr marL="461963" indent="-461963">
                  <a:lnSpc>
                    <a:spcPct val="17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7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1.5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1.416667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1.414216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.414214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1.414214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7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=1.5,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=1.4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=1.41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6667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=1.41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3793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=1.414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Could we have predicted this without having to perform computations?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903" y="592214"/>
                <a:ext cx="8240194" cy="5673572"/>
              </a:xfrm>
              <a:blipFill>
                <a:blip r:embed="rId2"/>
                <a:stretch>
                  <a:fillRect l="-96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0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for convergence of sequence (MTH 101):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root is real,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is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bounded!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≥2,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monotonically decreasing sequence!</a:t>
                </a:r>
              </a:p>
              <a:p>
                <a:pPr marL="461963" indent="-4619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Monotonically decreasing sequence and bounded:- a 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Cauchy sequence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converges to the lower bound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>
                <a:blip r:embed="rId2"/>
                <a:stretch>
                  <a:fillRect l="-1366" t="-1657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7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 Solve the problem of the radioactive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Solution: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Numerical Method: Euler Method (MTH 102)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time step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two different elements with </a:t>
                </a:r>
                <a:r>
                  <a:rPr lang="el-GR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 and 2.2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compare true analytical solutions with the numerical solutions for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for these two elements.</a:t>
                </a:r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825839"/>
                <a:ext cx="8035636" cy="5514110"/>
              </a:xfrm>
              <a:blipFill>
                <a:blip r:embed="rId2"/>
                <a:stretch>
                  <a:fillRect l="-1264" t="-1609" r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8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9" y="574828"/>
            <a:ext cx="8035636" cy="5514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 /day,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solution for 25 days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 error but the numerical solution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true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E841D98-D786-44E6-841F-4C2FF8C3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35977"/>
            <a:ext cx="5979982" cy="39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4" y="677107"/>
            <a:ext cx="8124197" cy="550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2.2 /day,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solution for 25 days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can grow to make the solution unacceptable!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 could have told me this, saving much time of programming and computation!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180A684-E0C7-498A-9157-E9F60254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4" y="1689820"/>
            <a:ext cx="4407246" cy="2949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CA4CC8E-BA6D-4557-9354-D8FB30B1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56" y="1703294"/>
            <a:ext cx="3704237" cy="25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8" y="574827"/>
            <a:ext cx="8141039" cy="5808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 /day,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solution for 25 days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 could have told me this, saving much time of programming and computation!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C7946B-8764-4004-BE4B-A836A295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7" y="1335134"/>
            <a:ext cx="5839597" cy="39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DD898D-45A8-4BF3-A5FF-2E8960C2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627529"/>
            <a:ext cx="7932644" cy="554943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Take away message: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 important as the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you to be able to apply the method for a given problem!!  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true irrespective of whether you are writing the program or using an existing program or package or software!</a:t>
            </a:r>
          </a:p>
        </p:txBody>
      </p:sp>
    </p:spTree>
    <p:extLst>
      <p:ext uri="{BB962C8B-B14F-4D97-AF65-F5344CB8AC3E}">
        <p14:creationId xmlns:p14="http://schemas.microsoft.com/office/powerpoint/2010/main" val="42645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D6B9B-AE76-48FC-8518-51E0ECD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44" y="2401328"/>
            <a:ext cx="5458386" cy="2055344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and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14997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49C0-B355-CF4F-968B-633F4A2B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99" y="633790"/>
            <a:ext cx="7627257" cy="248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Abhas Singh</a:t>
            </a:r>
            <a:endParaRPr lang="en-I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Office: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FB 306;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Phone: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7665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e-mail: </a:t>
            </a:r>
            <a:r>
              <a:rPr lang="en-IN" sz="24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abhas@iitk.ac.in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Course Website: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home.iitk.ac.in/~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abhas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Tutors: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9099" y="2582193"/>
            <a:ext cx="82274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Section	Rm	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Name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Dept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Email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1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T103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Arghya Das	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CE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arghya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T104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Pradhi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Rajeev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pradhi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T105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Anamika Maurya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anamikak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>
              <a:buAutoNum type="arabicPlain" startAt="4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		T106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Mohammad Khalid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mkhalid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lain" startAt="4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T107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Soukat Kumar Das	CE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soukat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T108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Abhishek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Savarnya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CE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T109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Rahul Yadav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yrahul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Siva Krishna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svsiva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9	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T111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Arshad Afzal	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aafzal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/>
        </p:nvSpPr>
        <p:spPr bwMode="auto">
          <a:xfrm>
            <a:off x="152400" y="1295400"/>
            <a:ext cx="89154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Accuracy -</a:t>
            </a:r>
            <a:r>
              <a:rPr lang="en-US" altLang="en-US" sz="2400" dirty="0">
                <a:latin typeface="Verdana" panose="020B0604030504040204" pitchFamily="34" charset="0"/>
                <a:cs typeface="Times New Roman" panose="02020603050405020304" pitchFamily="18" charset="0"/>
              </a:rPr>
              <a:t> How closely a measured/computed value agrees with the true value</a:t>
            </a: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en-US" altLang="en-US" sz="2400" dirty="0">
                <a:latin typeface="Verdana" panose="020B0604030504040204" pitchFamily="34" charset="0"/>
              </a:rPr>
              <a:t>opposite sense: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 Inaccuracy</a:t>
            </a:r>
            <a:r>
              <a:rPr lang="en-US" altLang="en-US" sz="2400" dirty="0" smtClean="0">
                <a:latin typeface="Verdan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(or </a:t>
            </a:r>
            <a:r>
              <a:rPr lang="en-US" altLang="en-US" sz="2400" i="1" dirty="0">
                <a:solidFill>
                  <a:srgbClr val="3333FF"/>
                </a:solidFill>
                <a:latin typeface="Verdana" panose="020B0604030504040204" pitchFamily="34" charset="0"/>
              </a:rPr>
              <a:t>bias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2400" dirty="0">
                <a:latin typeface="Verdana" panose="020B0604030504040204" pitchFamily="34" charset="0"/>
              </a:rPr>
              <a:t> A systematic deviation from the actual </a:t>
            </a:r>
            <a:r>
              <a:rPr lang="en-US" altLang="en-US" sz="2400" dirty="0" smtClean="0">
                <a:latin typeface="Verdana" panose="020B0604030504040204" pitchFamily="34" charset="0"/>
              </a:rPr>
              <a:t>value</a:t>
            </a: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endParaRPr lang="en-US" altLang="en-US" sz="2400" dirty="0">
              <a:latin typeface="Verdana" panose="020B0604030504040204" pitchFamily="34" charset="0"/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Precision (or </a:t>
            </a:r>
            <a:r>
              <a:rPr lang="en-US" altLang="en-US" sz="2400" i="1" dirty="0">
                <a:solidFill>
                  <a:srgbClr val="3333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reproducibility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)-</a:t>
            </a:r>
            <a:r>
              <a:rPr lang="en-US" altLang="en-US" sz="2400" dirty="0">
                <a:latin typeface="Verdana" panose="020B0604030504040204" pitchFamily="34" charset="0"/>
                <a:cs typeface="Times New Roman" panose="02020603050405020304" pitchFamily="18" charset="0"/>
              </a:rPr>
              <a:t> How closely individual computed/measured values agree with each other</a:t>
            </a: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en-US" altLang="en-US" sz="2400" dirty="0">
                <a:latin typeface="Verdana" panose="020B0604030504040204" pitchFamily="34" charset="0"/>
              </a:rPr>
              <a:t>opposite sense: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 Imprecision</a:t>
            </a:r>
            <a:r>
              <a:rPr lang="en-US" altLang="en-US" sz="2400" dirty="0" smtClean="0">
                <a:latin typeface="Verdan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(or </a:t>
            </a:r>
            <a:r>
              <a:rPr lang="en-US" altLang="en-US" sz="2400" i="1" dirty="0">
                <a:solidFill>
                  <a:srgbClr val="3333FF"/>
                </a:solidFill>
                <a:latin typeface="Verdana" panose="020B0604030504040204" pitchFamily="34" charset="0"/>
              </a:rPr>
              <a:t>uncertainty</a:t>
            </a:r>
            <a:r>
              <a:rPr lang="en-US" altLang="en-US" sz="2400" dirty="0">
                <a:solidFill>
                  <a:srgbClr val="3333FF"/>
                </a:solidFill>
                <a:latin typeface="Verdana" panose="020B0604030504040204" pitchFamily="34" charset="0"/>
              </a:rPr>
              <a:t>).</a:t>
            </a:r>
            <a:r>
              <a:rPr lang="en-US" altLang="en-US" sz="2400" dirty="0">
                <a:latin typeface="Verdana" panose="020B0604030504040204" pitchFamily="34" charset="0"/>
              </a:rPr>
              <a:t> Magnitude of scatter</a:t>
            </a:r>
          </a:p>
          <a:p>
            <a:pPr eaLnBrk="1" hangingPunct="1">
              <a:spcBef>
                <a:spcPts val="1200"/>
              </a:spcBef>
            </a:pPr>
            <a:endParaRPr lang="en-US" altLang="en-US" sz="2200" dirty="0">
              <a:solidFill>
                <a:srgbClr val="3333FF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vs Precision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Fig0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15" y="983512"/>
            <a:ext cx="5879968" cy="552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Errors and Error Analysis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6409854" y="6532563"/>
            <a:ext cx="27254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Source: </a:t>
            </a:r>
            <a:r>
              <a:rPr lang="en-US" altLang="en-US" sz="1600" dirty="0" err="1"/>
              <a:t>Chapra</a:t>
            </a:r>
            <a:r>
              <a:rPr lang="en-US" altLang="en-US" sz="1600" dirty="0"/>
              <a:t> and </a:t>
            </a:r>
            <a:r>
              <a:rPr lang="en-US" altLang="en-US" sz="1600" dirty="0" err="1"/>
              <a:t>Canale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4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288" y="1489075"/>
          <a:ext cx="8353425" cy="4151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103"/>
                <a:gridCol w="2185575"/>
                <a:gridCol w="4392747"/>
              </a:tblGrid>
              <a:tr h="761938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Number</a:t>
                      </a:r>
                      <a:endParaRPr lang="en-US" sz="2200" b="1" dirty="0"/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Significant digits</a:t>
                      </a:r>
                      <a:endParaRPr lang="en-US" sz="2200" b="1" dirty="0"/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Rule</a:t>
                      </a:r>
                      <a:endParaRPr lang="en-US" sz="2200" b="1" dirty="0"/>
                    </a:p>
                  </a:txBody>
                  <a:tcPr marL="91445" marR="91445" marT="45712" marB="45712"/>
                </a:tc>
              </a:tr>
              <a:tr h="4897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228.18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non-zero digits are significant</a:t>
                      </a:r>
                    </a:p>
                  </a:txBody>
                  <a:tcPr marL="91445" marR="91445" marT="45712" marB="45712"/>
                </a:tc>
              </a:tr>
              <a:tr h="64002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10.08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Zeros between non-zero digits are significant.</a:t>
                      </a:r>
                    </a:p>
                  </a:txBody>
                  <a:tcPr marL="91445" marR="91445" marT="45712" marB="45712"/>
                </a:tc>
              </a:tr>
              <a:tr h="4897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0034.5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Leading zeros are not significant.</a:t>
                      </a:r>
                    </a:p>
                  </a:txBody>
                  <a:tcPr marL="91445" marR="91445" marT="45712" marB="45712"/>
                </a:tc>
              </a:tr>
              <a:tr h="64002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34.500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 a decimal number trailing zeros are significant.</a:t>
                      </a:r>
                    </a:p>
                  </a:txBody>
                  <a:tcPr marL="91445" marR="91445" marT="45712" marB="45712"/>
                </a:tc>
              </a:tr>
              <a:tr h="64002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34500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 or 4 or 5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 a non-decimal</a:t>
                      </a:r>
                      <a:r>
                        <a:rPr lang="en-IN" sz="1800" b="0" i="0" baseline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number </a:t>
                      </a: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trailing zeros may or may not be significant</a:t>
                      </a:r>
                      <a:endParaRPr lang="en-IN" sz="1800" b="0" i="0" dirty="0">
                        <a:solidFill>
                          <a:srgbClr val="252525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</a:tr>
              <a:tr h="4897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3.450 x 10</a:t>
                      </a:r>
                      <a:r>
                        <a:rPr lang="en-US" sz="1800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1800" baseline="30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sz="1800" b="0" i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 ambiguity in scientif</a:t>
                      </a:r>
                      <a:r>
                        <a:rPr lang="en-IN" sz="1800" b="0" i="0" baseline="0" dirty="0" smtClean="0">
                          <a:solidFill>
                            <a:srgbClr val="252525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ic notation </a:t>
                      </a:r>
                      <a:endParaRPr lang="en-IN" sz="1800" b="0" i="0" dirty="0">
                        <a:solidFill>
                          <a:srgbClr val="252525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5" marR="91445" marT="45712" marB="45712"/>
                </a:tc>
              </a:tr>
            </a:tbl>
          </a:graphicData>
        </a:graphic>
      </p:graphicFrame>
      <p:sp>
        <p:nvSpPr>
          <p:cNvPr id="9252" name="Rectangle 8"/>
          <p:cNvSpPr txBox="1">
            <a:spLocks noChangeArrowheads="1"/>
          </p:cNvSpPr>
          <p:nvPr/>
        </p:nvSpPr>
        <p:spPr bwMode="auto">
          <a:xfrm>
            <a:off x="0" y="503238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Significant digits</a:t>
            </a:r>
            <a:endParaRPr lang="en-US" alt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Fig0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3163"/>
            <a:ext cx="825976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8"/>
          <p:cNvSpPr txBox="1">
            <a:spLocks noChangeArrowheads="1"/>
          </p:cNvSpPr>
          <p:nvPr/>
        </p:nvSpPr>
        <p:spPr bwMode="auto">
          <a:xfrm>
            <a:off x="0" y="152400"/>
            <a:ext cx="9067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Truncation error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015163" y="6532563"/>
            <a:ext cx="2084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Source: Chapra and Canale</a:t>
            </a:r>
          </a:p>
        </p:txBody>
      </p:sp>
    </p:spTree>
    <p:extLst>
      <p:ext uri="{BB962C8B-B14F-4D97-AF65-F5344CB8AC3E}">
        <p14:creationId xmlns:p14="http://schemas.microsoft.com/office/powerpoint/2010/main" val="19212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79" y="556897"/>
                <a:ext cx="8006568" cy="585286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Error: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True Value (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= Approximate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+ Error (</a:t>
                </a:r>
                <a:r>
                  <a:rPr lang="el-G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Error: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 Error: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 error is often expressed as (%) by multiplying (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with 100.</a:t>
                </a: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error can have sign as well as | . |</a:t>
                </a: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error is computed with respect to the true value (if known), a prefix ‘True’ is added.</a:t>
                </a:r>
              </a:p>
              <a:p>
                <a:pPr marL="461963" indent="-4619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 iterative process, the true value ‘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 is replaced with the previous iteration value and a prefix ‘approximate’ is added. This is used for testing convergence of the iterative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79" y="556897"/>
                <a:ext cx="8006568" cy="5852868"/>
              </a:xfrm>
              <a:blipFill rotWithShape="0">
                <a:blip r:embed="rId2"/>
                <a:stretch>
                  <a:fillRect l="-761" t="-1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9" y="825839"/>
            <a:ext cx="8035636" cy="5514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of Error in computation?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Errors in the Input data: initial and boundary conditions, measured values of the parameters and constants in the model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Round-off error: irrational numbers, product and division of two numbers, limited by the machine capability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Truncation error: truncation of an infinite series, often arises in the design of the numerical method through approximation of the mathematical problem.</a:t>
            </a:r>
          </a:p>
        </p:txBody>
      </p:sp>
    </p:spTree>
    <p:extLst>
      <p:ext uri="{BB962C8B-B14F-4D97-AF65-F5344CB8AC3E}">
        <p14:creationId xmlns:p14="http://schemas.microsoft.com/office/powerpoint/2010/main" val="15440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Integer Representation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430338"/>
          <a:ext cx="7848598" cy="3657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5153"/>
                <a:gridCol w="1355153"/>
                <a:gridCol w="1774606"/>
                <a:gridCol w="1521668"/>
                <a:gridCol w="1842018"/>
              </a:tblGrid>
              <a:tr h="674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Binary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Unsigned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Signed </a:t>
                      </a:r>
                      <a:r>
                        <a:rPr lang="en-US" sz="1800" b="1" u="none" strike="noStrike" dirty="0">
                          <a:effectLst/>
                        </a:rPr>
                        <a:t>bit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Excess-p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2’s complement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28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83F607-8252-CC4E-8502-0FB7FB7B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643467"/>
            <a:ext cx="7950906" cy="55334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Text Book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Guha, S. and Srivastava, R. 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Numerical Method for Engineering and Science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3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Reprint 2015, Oxford University Press.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Corrections to the 1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Edition (2010) and 2</a:t>
            </a:r>
            <a:r>
              <a:rPr lang="en-I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Reprint (2012) are available here: </a:t>
            </a:r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http://home.iitk.ac.in/~rajeshs/ErrorsInFirstEditionNM.pdf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Chapra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S. C.,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Canale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R. P. (2012). Numerical Methods for Engineers, 6th Edition, McGraw-Hill Education (India).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Atkinson, K. E. (2008). An Introduction to Numerical Analysis, 2nd Edition, John Wiley &amp; Sons.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9433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DCD54-593D-0D47-9E32-99482AC2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643467"/>
            <a:ext cx="7950906" cy="5533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038" lvl="1" indent="-350838">
              <a:buFont typeface="Wingdings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Final Exam: 40%</a:t>
            </a:r>
          </a:p>
          <a:p>
            <a:pPr marL="808038" lvl="1" indent="-350838">
              <a:buFont typeface="Wingdings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Exam: 25%</a:t>
            </a:r>
          </a:p>
          <a:p>
            <a:pPr marL="808038" lvl="1" indent="-350838">
              <a:buFont typeface="Wingdings" pitchFamily="2" charset="2"/>
              <a:buChar char="ü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Quizzes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(2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038" lvl="1" indent="-350838">
              <a:buFont typeface="Wingdings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Assignments: 10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808038" lvl="1" indent="-350838">
              <a:buFont typeface="Wingdings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Quizzes in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10 %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038" lvl="1" indent="-350838">
              <a:buFont typeface="Wingdings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(attendance, occasional class problems):  3% + 2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457200" lvl="1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your calendar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for the </a:t>
            </a: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Dates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3588" lvl="1" indent="-306388">
              <a:buFont typeface="Wingdings" pitchFamily="2" charset="2"/>
              <a:buChar char="ü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I: Saturday, August 31, 2019, 10:00-10:40 am</a:t>
            </a:r>
          </a:p>
          <a:p>
            <a:pPr marL="763588" lvl="1" indent="-306388">
              <a:buFont typeface="Wingdings" pitchFamily="2" charset="2"/>
              <a:buChar char="ü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II: Saturday, November 2, 2019, 10:00-10:40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indent="-403225">
              <a:buFont typeface="Wingdings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Assignments: MATLAB,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C, Python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5"/>
            <a:ext cx="7942695" cy="52256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Engineering?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Formulation of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problems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such a way that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answers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computed using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computer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can only perform:    +   -   ×    /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kinds of problems can be solved: linear and non-linear systems of equations; approximation and interpolation of data; differentiation and integration, ODE, PDE</a:t>
            </a:r>
          </a:p>
        </p:txBody>
      </p:sp>
    </p:spTree>
    <p:extLst>
      <p:ext uri="{BB962C8B-B14F-4D97-AF65-F5344CB8AC3E}">
        <p14:creationId xmlns:p14="http://schemas.microsoft.com/office/powerpoint/2010/main" val="36880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 txBox="1">
            <a:spLocks noChangeArrowheads="1"/>
          </p:cNvSpPr>
          <p:nvPr/>
        </p:nvSpPr>
        <p:spPr bwMode="auto">
          <a:xfrm>
            <a:off x="76200" y="1889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62050"/>
            <a:ext cx="8763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Introduce you to computational methods and algorithms for the solution of engineering problems. </a:t>
            </a:r>
          </a:p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Familiarize you to the algorithms behind the software packages so that you don’t use them as black boxes.</a:t>
            </a:r>
          </a:p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Expose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IN" sz="2400" smtClean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analysis of these algorithms so that, if needed, you can modify an existing algorithm or develop your own algorithm for the problem at hand. </a:t>
            </a:r>
          </a:p>
        </p:txBody>
      </p:sp>
      <p:sp>
        <p:nvSpPr>
          <p:cNvPr id="4100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 dirty="0">
                <a:solidFill>
                  <a:srgbClr val="0000FF"/>
                </a:solidFill>
              </a:rPr>
              <a:t>Objectives of the course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 txBox="1">
            <a:spLocks noChangeArrowheads="1"/>
          </p:cNvSpPr>
          <p:nvPr/>
        </p:nvSpPr>
        <p:spPr bwMode="auto">
          <a:xfrm>
            <a:off x="0" y="228600"/>
            <a:ext cx="9067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Scope of the course</a:t>
            </a: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593975" y="1133475"/>
            <a:ext cx="2386013" cy="87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Engineering Problems</a:t>
            </a:r>
          </a:p>
        </p:txBody>
      </p: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3813175" y="2195513"/>
            <a:ext cx="2566988" cy="1960562"/>
            <a:chOff x="3813696" y="2195619"/>
            <a:chExt cx="2566015" cy="1960513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813696" y="2208319"/>
              <a:ext cx="16122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2" idx="0"/>
            </p:cNvCxnSpPr>
            <p:nvPr/>
          </p:nvCxnSpPr>
          <p:spPr>
            <a:xfrm>
              <a:off x="5418051" y="2195619"/>
              <a:ext cx="7934" cy="1293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470672" y="3489399"/>
              <a:ext cx="1909039" cy="666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Mathematical Models</a:t>
              </a: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5395913" y="1266825"/>
            <a:ext cx="2141537" cy="2222500"/>
            <a:chOff x="5396103" y="1266715"/>
            <a:chExt cx="2140897" cy="2223223"/>
          </a:xfrm>
        </p:grpSpPr>
        <p:sp>
          <p:nvSpPr>
            <p:cNvPr id="13" name="Oval 12"/>
            <p:cNvSpPr/>
            <p:nvPr/>
          </p:nvSpPr>
          <p:spPr>
            <a:xfrm>
              <a:off x="5396103" y="1266715"/>
              <a:ext cx="2140897" cy="970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Physical laws/rules/ relationships</a:t>
              </a:r>
            </a:p>
          </p:txBody>
        </p:sp>
        <p:cxnSp>
          <p:nvCxnSpPr>
            <p:cNvPr id="16" name="Straight Arrow Connector 15"/>
            <p:cNvCxnSpPr>
              <a:stCxn id="13" idx="4"/>
            </p:cNvCxnSpPr>
            <p:nvPr/>
          </p:nvCxnSpPr>
          <p:spPr>
            <a:xfrm flipH="1">
              <a:off x="5519891" y="2236994"/>
              <a:ext cx="947454" cy="12529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6003925" y="2519363"/>
            <a:ext cx="2682875" cy="1303337"/>
            <a:chOff x="6003149" y="2519793"/>
            <a:chExt cx="2454161" cy="1303242"/>
          </a:xfrm>
        </p:grpSpPr>
        <p:sp>
          <p:nvSpPr>
            <p:cNvPr id="14" name="Oval 13"/>
            <p:cNvSpPr/>
            <p:nvPr/>
          </p:nvSpPr>
          <p:spPr>
            <a:xfrm>
              <a:off x="6003149" y="2519793"/>
              <a:ext cx="2454161" cy="969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Initial/Boundary conditions</a:t>
              </a:r>
            </a:p>
          </p:txBody>
        </p:sp>
        <p:cxnSp>
          <p:nvCxnSpPr>
            <p:cNvPr id="18" name="Straight Arrow Connector 17"/>
            <p:cNvCxnSpPr>
              <a:stCxn id="14" idx="4"/>
              <a:endCxn id="12" idx="3"/>
            </p:cNvCxnSpPr>
            <p:nvPr/>
          </p:nvCxnSpPr>
          <p:spPr>
            <a:xfrm flipH="1">
              <a:off x="6379261" y="3489684"/>
              <a:ext cx="850969" cy="3333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444875" y="4152900"/>
            <a:ext cx="4513263" cy="935038"/>
            <a:chOff x="3445105" y="4152364"/>
            <a:chExt cx="4512285" cy="93584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511582" y="4152364"/>
              <a:ext cx="0" cy="2001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367243" y="4352561"/>
              <a:ext cx="11522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511582" y="4352561"/>
              <a:ext cx="15760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0"/>
            </p:cNvCxnSpPr>
            <p:nvPr/>
          </p:nvCxnSpPr>
          <p:spPr>
            <a:xfrm>
              <a:off x="7087629" y="4352561"/>
              <a:ext cx="0" cy="401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246436" y="4754546"/>
              <a:ext cx="1710954" cy="333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Analytical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45105" y="4741835"/>
              <a:ext cx="1710954" cy="333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Numerical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367243" y="4352561"/>
              <a:ext cx="0" cy="4019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957263" y="2008188"/>
            <a:ext cx="2863850" cy="3078162"/>
            <a:chOff x="956860" y="2007855"/>
            <a:chExt cx="2864813" cy="307843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3732" y="2007855"/>
              <a:ext cx="0" cy="2000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7" name="Group 62"/>
            <p:cNvGrpSpPr>
              <a:grpSpLocks/>
            </p:cNvGrpSpPr>
            <p:nvPr/>
          </p:nvGrpSpPr>
          <p:grpSpPr bwMode="auto">
            <a:xfrm>
              <a:off x="956860" y="2194065"/>
              <a:ext cx="2864813" cy="2892225"/>
              <a:chOff x="956860" y="2194065"/>
              <a:chExt cx="2864813" cy="2892225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1812810" y="2207898"/>
                <a:ext cx="200886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956860" y="4752885"/>
                <a:ext cx="1710312" cy="33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Experimental</a:t>
                </a:r>
              </a:p>
            </p:txBody>
          </p:sp>
          <p:cxnSp>
            <p:nvCxnSpPr>
              <p:cNvPr id="35" name="Straight Arrow Connector 34"/>
              <p:cNvCxnSpPr>
                <a:endCxn id="34" idx="0"/>
              </p:cNvCxnSpPr>
              <p:nvPr/>
            </p:nvCxnSpPr>
            <p:spPr>
              <a:xfrm>
                <a:off x="1812810" y="2193609"/>
                <a:ext cx="0" cy="2559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322513" y="5272088"/>
            <a:ext cx="3924300" cy="322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Computational Resources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322513" y="5608638"/>
            <a:ext cx="2211387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Methods/Algorithms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3900" y="5608638"/>
            <a:ext cx="1712913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Programming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650" y="4367213"/>
            <a:ext cx="7431088" cy="1652587"/>
          </a:xfrm>
          <a:prstGeom prst="rect">
            <a:avLst/>
          </a:prstGeom>
          <a:solidFill>
            <a:srgbClr val="8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162300" y="6019800"/>
            <a:ext cx="2743200" cy="803275"/>
            <a:chOff x="3162300" y="6019800"/>
            <a:chExt cx="2743200" cy="803190"/>
          </a:xfrm>
        </p:grpSpPr>
        <p:sp>
          <p:nvSpPr>
            <p:cNvPr id="51" name="Oval 50"/>
            <p:cNvSpPr/>
            <p:nvPr/>
          </p:nvSpPr>
          <p:spPr>
            <a:xfrm>
              <a:off x="3162300" y="6286472"/>
              <a:ext cx="2743200" cy="536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Results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4559300" y="6019800"/>
              <a:ext cx="0" cy="266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 txBox="1">
            <a:spLocks noChangeArrowheads="1"/>
          </p:cNvSpPr>
          <p:nvPr/>
        </p:nvSpPr>
        <p:spPr bwMode="auto">
          <a:xfrm>
            <a:off x="76200" y="1889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125" y="966788"/>
            <a:ext cx="8763000" cy="6078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What are computational methods? How they are used for solving engineering problems?</a:t>
            </a:r>
          </a:p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The choice of computational method depends on the problem and intended use of the results.</a:t>
            </a:r>
          </a:p>
          <a:p>
            <a:pPr marL="627063" indent="-33972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Example: Object falling from a building</a:t>
            </a:r>
          </a:p>
          <a:p>
            <a:pPr marL="1087438" lvl="1" indent="-342900">
              <a:spcBef>
                <a:spcPts val="600"/>
              </a:spcBef>
              <a:spcAft>
                <a:spcPts val="600"/>
              </a:spcAft>
              <a:buFont typeface="Verdana" pitchFamily="34" charset="0"/>
              <a:buChar char="‒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Formulation of mathematical model</a:t>
            </a:r>
          </a:p>
          <a:p>
            <a:pPr marL="1087438" lvl="1" indent="-342900">
              <a:spcBef>
                <a:spcPts val="600"/>
              </a:spcBef>
              <a:spcAft>
                <a:spcPts val="600"/>
              </a:spcAft>
              <a:buFont typeface="Verdana" pitchFamily="34" charset="0"/>
              <a:buChar char="‒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Choice of methods, convergence, convergence rate, errors [model, data, round-off and truncation], propagation of errors, stability &amp; condition number. </a:t>
            </a:r>
          </a:p>
          <a:p>
            <a:pPr marL="627063" indent="-33972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Number representation in computers</a:t>
            </a:r>
          </a:p>
          <a:p>
            <a:pPr marL="1087438" lvl="1" indent="-342900">
              <a:spcBef>
                <a:spcPts val="600"/>
              </a:spcBef>
              <a:spcAft>
                <a:spcPts val="600"/>
              </a:spcAft>
              <a:buFont typeface="Verdana" pitchFamily="34" charset="0"/>
              <a:buChar char="‒"/>
              <a:defRPr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Binary and decimal representation</a:t>
            </a:r>
          </a:p>
          <a:p>
            <a:pPr marL="627063" indent="-33972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IN" sz="2200" dirty="0">
              <a:latin typeface="+mn-lt"/>
              <a:cs typeface="Arial" charset="0"/>
            </a:endParaRPr>
          </a:p>
        </p:txBody>
      </p:sp>
      <p:sp>
        <p:nvSpPr>
          <p:cNvPr id="6148" name="Rectangle 8"/>
          <p:cNvSpPr txBox="1">
            <a:spLocks noChangeArrowheads="1"/>
          </p:cNvSpPr>
          <p:nvPr/>
        </p:nvSpPr>
        <p:spPr bwMode="auto">
          <a:xfrm>
            <a:off x="0" y="341313"/>
            <a:ext cx="90678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800" b="1">
                <a:solidFill>
                  <a:schemeClr val="tx2"/>
                </a:solidFill>
              </a:rPr>
              <a:t>Recap</a:t>
            </a:r>
            <a:endParaRPr lang="en-US" alt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4957</TotalTime>
  <Words>867</Words>
  <Application>Microsoft Office PowerPoint</Application>
  <PresentationFormat>On-screen Show (4:3)</PresentationFormat>
  <Paragraphs>249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ESO 208A: Computational Methods in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Errors and Error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102</cp:revision>
  <dcterms:created xsi:type="dcterms:W3CDTF">2018-04-30T11:42:59Z</dcterms:created>
  <dcterms:modified xsi:type="dcterms:W3CDTF">2019-07-29T04:35:48Z</dcterms:modified>
</cp:coreProperties>
</file>