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58" r:id="rId2"/>
    <p:sldId id="384" r:id="rId3"/>
    <p:sldId id="392" r:id="rId4"/>
    <p:sldId id="393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20" r:id="rId17"/>
    <p:sldId id="421" r:id="rId18"/>
    <p:sldId id="422" r:id="rId19"/>
    <p:sldId id="423" r:id="rId20"/>
    <p:sldId id="424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5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4"/>
            <a:ext cx="8040993" cy="544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Solution of the System of Equations:</a:t>
            </a:r>
          </a:p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obtains the exact solution (ignoring the round-off errors) in a finite number of steps.  These group of methods are more efficient for dense and banded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Elimination; Gauss-Jordon Elimination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Algorithm (for tri-diagonal banded matrix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Crout’s Algorithm (3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example):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this computation sequence!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1214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7E8E822-C43F-40E6-A051-835C9665EEFA}"/>
              </a:ext>
            </a:extLst>
          </p:cNvPr>
          <p:cNvGrpSpPr/>
          <p:nvPr/>
        </p:nvGrpSpPr>
        <p:grpSpPr>
          <a:xfrm>
            <a:off x="5299797" y="4087722"/>
            <a:ext cx="2239342" cy="839269"/>
            <a:chOff x="5691679" y="3481599"/>
            <a:chExt cx="2239342" cy="83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="" xmlns:a16="http://schemas.microsoft.com/office/drawing/2014/main" id="{9D23A28C-7BE3-4B49-A5C9-BBA1DCB2D73E}"/>
                    </a:ext>
                  </a:extLst>
                </p:cNvPr>
                <p:cNvSpPr txBox="1"/>
                <p:nvPr/>
              </p:nvSpPr>
              <p:spPr>
                <a:xfrm>
                  <a:off x="5971593" y="3481599"/>
                  <a:ext cx="1959428" cy="839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23A28C-7BE3-4B49-A5C9-BBA1DCB2D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593" y="3481599"/>
                  <a:ext cx="1959428" cy="8392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row: Pentagon 9">
              <a:extLst>
                <a:ext uri="{FF2B5EF4-FFF2-40B4-BE49-F238E27FC236}">
                  <a16:creationId xmlns="" xmlns:a16="http://schemas.microsoft.com/office/drawing/2014/main" id="{501C0FF4-0110-4DC6-B58A-3F7800F646E3}"/>
                </a:ext>
              </a:extLst>
            </p:cNvPr>
            <p:cNvSpPr/>
            <p:nvPr/>
          </p:nvSpPr>
          <p:spPr>
            <a:xfrm>
              <a:off x="5691679" y="3505035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="" xmlns:a16="http://schemas.microsoft.com/office/drawing/2014/main" id="{8AF7D819-87FF-45A9-860F-324DD4BF1FBE}"/>
                </a:ext>
              </a:extLst>
            </p:cNvPr>
            <p:cNvSpPr/>
            <p:nvPr/>
          </p:nvSpPr>
          <p:spPr>
            <a:xfrm>
              <a:off x="5701011" y="3773290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F5CF447-61FB-4151-8D56-32EE3827AA82}"/>
              </a:ext>
            </a:extLst>
          </p:cNvPr>
          <p:cNvGrpSpPr/>
          <p:nvPr/>
        </p:nvGrpSpPr>
        <p:grpSpPr>
          <a:xfrm>
            <a:off x="5449077" y="1383493"/>
            <a:ext cx="1959428" cy="1476554"/>
            <a:chOff x="5691675" y="1383493"/>
            <a:chExt cx="1959428" cy="1476554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3089400-7EE8-4BCC-83F6-B1AE19D45641}"/>
                </a:ext>
              </a:extLst>
            </p:cNvPr>
            <p:cNvGrpSpPr/>
            <p:nvPr/>
          </p:nvGrpSpPr>
          <p:grpSpPr>
            <a:xfrm>
              <a:off x="5691675" y="1383493"/>
              <a:ext cx="1959428" cy="1476554"/>
              <a:chOff x="6792687" y="298580"/>
              <a:chExt cx="1959428" cy="1476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="" xmlns:a16="http://schemas.microsoft.com/office/drawing/2014/main" id="{73E80839-CDAB-4DCE-9D8F-390AF354DD34}"/>
                      </a:ext>
                    </a:extLst>
                  </p:cNvPr>
                  <p:cNvSpPr txBox="1"/>
                  <p:nvPr/>
                </p:nvSpPr>
                <p:spPr>
                  <a:xfrm>
                    <a:off x="6792687" y="802432"/>
                    <a:ext cx="1959428" cy="972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3E80839-CDAB-4DCE-9D8F-390AF354DD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687" y="802432"/>
                    <a:ext cx="1959428" cy="972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Arrow: Pentagon 5">
                <a:extLst>
                  <a:ext uri="{FF2B5EF4-FFF2-40B4-BE49-F238E27FC236}">
                    <a16:creationId xmlns="" xmlns:a16="http://schemas.microsoft.com/office/drawing/2014/main" id="{567B8627-0B18-4458-88B1-7E1ABB16A43C}"/>
                  </a:ext>
                </a:extLst>
              </p:cNvPr>
              <p:cNvSpPr/>
              <p:nvPr/>
            </p:nvSpPr>
            <p:spPr>
              <a:xfrm rot="5400000">
                <a:off x="6960635" y="440872"/>
                <a:ext cx="541176" cy="256592"/>
              </a:xfrm>
              <a:prstGeom prst="homePlat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" name="Arrow: Pentagon 6">
                <a:extLst>
                  <a:ext uri="{FF2B5EF4-FFF2-40B4-BE49-F238E27FC236}">
                    <a16:creationId xmlns="" xmlns:a16="http://schemas.microsoft.com/office/drawing/2014/main" id="{3AFA05F3-D754-49A6-BCC8-4D9ABEB28CFC}"/>
                  </a:ext>
                </a:extLst>
              </p:cNvPr>
              <p:cNvSpPr/>
              <p:nvPr/>
            </p:nvSpPr>
            <p:spPr>
              <a:xfrm rot="5400000">
                <a:off x="7485482" y="450203"/>
                <a:ext cx="541176" cy="256592"/>
              </a:xfrm>
              <a:prstGeom prst="homePlat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6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13" name="Arrow: Pentagon 12">
              <a:extLst>
                <a:ext uri="{FF2B5EF4-FFF2-40B4-BE49-F238E27FC236}">
                  <a16:creationId xmlns="" xmlns:a16="http://schemas.microsoft.com/office/drawing/2014/main" id="{17B0066B-DF5B-4080-A0E3-49153B29933D}"/>
                </a:ext>
              </a:extLst>
            </p:cNvPr>
            <p:cNvSpPr/>
            <p:nvPr/>
          </p:nvSpPr>
          <p:spPr>
            <a:xfrm rot="5400000">
              <a:off x="6897654" y="1534289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3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320" y="299860"/>
                <a:ext cx="8337360" cy="62582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 Theorem: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of matrices formed by first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rows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columns of a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square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det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 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-1), then there exist an upper triangular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lower triangular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LU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Furthermore, if the diagonal elements of either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unity, i.e.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for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1,2, …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both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unique.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320" y="299860"/>
                <a:ext cx="8337360" cy="6258280"/>
              </a:xfrm>
              <a:blipFill rotWithShape="0">
                <a:blip r:embed="rId2"/>
                <a:stretch>
                  <a:fillRect l="-1462"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791E45DD-55AF-4543-A287-565D22C3D63E}"/>
              </a:ext>
            </a:extLst>
          </p:cNvPr>
          <p:cNvSpPr/>
          <p:nvPr/>
        </p:nvSpPr>
        <p:spPr>
          <a:xfrm>
            <a:off x="1175655" y="2470919"/>
            <a:ext cx="2481946" cy="1455576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48E90A7-A74D-4895-938B-79D231B503DE}"/>
              </a:ext>
            </a:extLst>
          </p:cNvPr>
          <p:cNvSpPr txBox="1"/>
          <p:nvPr/>
        </p:nvSpPr>
        <p:spPr>
          <a:xfrm>
            <a:off x="3679371" y="2153642"/>
            <a:ext cx="6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0C634AE-BE82-424A-AF01-DF83BB1F4521}"/>
              </a:ext>
            </a:extLst>
          </p:cNvPr>
          <p:cNvSpPr/>
          <p:nvPr/>
        </p:nvSpPr>
        <p:spPr>
          <a:xfrm>
            <a:off x="4015273" y="4662465"/>
            <a:ext cx="3570516" cy="1390537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5D7668E-831F-4377-A208-7DA21EBFC835}"/>
              </a:ext>
            </a:extLst>
          </p:cNvPr>
          <p:cNvSpPr txBox="1"/>
          <p:nvPr/>
        </p:nvSpPr>
        <p:spPr>
          <a:xfrm>
            <a:off x="6108441" y="4157327"/>
            <a:ext cx="6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0E5DB80-EA41-46BC-87DF-E3C1EF170A1F}"/>
              </a:ext>
            </a:extLst>
          </p:cNvPr>
          <p:cNvSpPr/>
          <p:nvPr/>
        </p:nvSpPr>
        <p:spPr>
          <a:xfrm>
            <a:off x="7725747" y="4662465"/>
            <a:ext cx="839756" cy="1390537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D5D7ECE-0C53-45D9-8116-25F3374D9C88}"/>
              </a:ext>
            </a:extLst>
          </p:cNvPr>
          <p:cNvSpPr txBox="1"/>
          <p:nvPr/>
        </p:nvSpPr>
        <p:spPr>
          <a:xfrm>
            <a:off x="7912359" y="4146981"/>
            <a:ext cx="41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b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33F9F28-71B3-4C26-87B2-719DC8C93399}"/>
              </a:ext>
            </a:extLst>
          </p:cNvPr>
          <p:cNvSpPr/>
          <p:nvPr/>
        </p:nvSpPr>
        <p:spPr>
          <a:xfrm>
            <a:off x="4024606" y="6092286"/>
            <a:ext cx="3561183" cy="299183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7EB4C69-31F2-4AD3-83FA-1AC462C16281}"/>
              </a:ext>
            </a:extLst>
          </p:cNvPr>
          <p:cNvSpPr txBox="1"/>
          <p:nvPr/>
        </p:nvSpPr>
        <p:spPr>
          <a:xfrm>
            <a:off x="3504194" y="6054963"/>
            <a:ext cx="67180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i="1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baseline="30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5A0904F-179F-45E0-A38E-FE6D1080D942}"/>
              </a:ext>
            </a:extLst>
          </p:cNvPr>
          <p:cNvSpPr txBox="1"/>
          <p:nvPr/>
        </p:nvSpPr>
        <p:spPr>
          <a:xfrm>
            <a:off x="5439747" y="2687216"/>
            <a:ext cx="2808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the theorem is trivially valid!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72DB0A7-F946-42BF-B0F5-60CFD710E84F}"/>
              </a:ext>
            </a:extLst>
          </p:cNvPr>
          <p:cNvSpPr txBox="1"/>
          <p:nvPr/>
        </p:nvSpPr>
        <p:spPr>
          <a:xfrm>
            <a:off x="469640" y="4857596"/>
            <a:ext cx="2481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that, the theorem is valid for (</a:t>
            </a:r>
            <a:r>
              <a:rPr lang="en-US" sz="2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- 1) and prove it for </a:t>
            </a:r>
            <a:r>
              <a:rPr lang="en-US" sz="22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391886"/>
                <a:ext cx="8192278" cy="603690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latin typeface="Cambria Math" panose="02040503050406030204" pitchFamily="18" charset="0"/>
                  </a:rPr>
                  <a:t>A</a:t>
                </a:r>
                <a:r>
                  <a:rPr lang="en-US" b="1" i="1" baseline="-25000" dirty="0">
                    <a:latin typeface="Cambria Math" panose="02040503050406030204" pitchFamily="18" charset="0"/>
                  </a:rPr>
                  <a:t>k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Cambria Math" panose="02040503050406030204" pitchFamily="18" charset="0"/>
                  </a:rPr>
                  <a:t> = </a:t>
                </a:r>
                <a:r>
                  <a:rPr lang="en-US" b="1" i="1" dirty="0" err="1">
                    <a:latin typeface="Cambria Math" panose="02040503050406030204" pitchFamily="18" charset="0"/>
                  </a:rPr>
                  <a:t>L</a:t>
                </a:r>
                <a:r>
                  <a:rPr lang="en-US" b="1" i="1" baseline="-25000" dirty="0" err="1">
                    <a:latin typeface="Cambria Math" panose="02040503050406030204" pitchFamily="18" charset="0"/>
                  </a:rPr>
                  <a:t>k</a:t>
                </a:r>
                <a:r>
                  <a:rPr lang="en-US" b="1" i="1" dirty="0" err="1">
                    <a:latin typeface="Cambria Math" panose="02040503050406030204" pitchFamily="18" charset="0"/>
                  </a:rPr>
                  <a:t>U</a:t>
                </a:r>
                <a:r>
                  <a:rPr lang="en-US" b="1" i="1" baseline="-25000" dirty="0" err="1">
                    <a:latin typeface="Cambria Math" panose="02040503050406030204" pitchFamily="18" charset="0"/>
                  </a:rPr>
                  <a:t>k</a:t>
                </a:r>
                <a:endParaRPr lang="en-US" b="1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Cambria Math" panose="02040503050406030204" pitchFamily="18" charset="0"/>
                  </a:rPr>
                  <a:t>L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U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 = 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A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exists uniquely (by assumption). Also note that the following is valid, det(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A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det(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L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).det(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U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</a:t>
                </a:r>
                <a:endParaRPr lang="en-US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Cambria Math" panose="02040503050406030204" pitchFamily="18" charset="0"/>
                  </a:rPr>
                  <a:t>L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u </a:t>
                </a:r>
                <a:r>
                  <a:rPr lang="en-US" sz="2400" b="1" dirty="0">
                    <a:latin typeface="Cambria Math" panose="02040503050406030204" pitchFamily="18" charset="0"/>
                  </a:rPr>
                  <a:t> = 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det(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L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0, the triangular system has a unique solution for the vector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sz="2400" b="1" i="1" baseline="-25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det(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U</a:t>
                </a:r>
                <a:r>
                  <a:rPr lang="en-US" sz="2400" b="1" i="1" baseline="-25000" dirty="0">
                    <a:latin typeface="Cambria Math" panose="02040503050406030204" pitchFamily="18" charset="0"/>
                  </a:rPr>
                  <a:t>k-</a:t>
                </a:r>
                <a:r>
                  <a:rPr lang="en-US" sz="2400" b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0, the triangular system has a unique solution for the vector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US" sz="24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Since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unique,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unique.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existence: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det(</a:t>
                </a:r>
                <a:r>
                  <a:rPr lang="en-US" sz="2000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A</a:t>
                </a:r>
                <a:r>
                  <a:rPr lang="en-US" sz="2000" b="1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k-</a:t>
                </a:r>
                <a:r>
                  <a:rPr lang="en-US" sz="2000" b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det(</a:t>
                </a:r>
                <a:r>
                  <a:rPr lang="en-US" sz="2000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en-US" sz="2000" b="1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k-</a:t>
                </a:r>
                <a:r>
                  <a:rPr lang="en-US" sz="2000" b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).det(</a:t>
                </a:r>
                <a:r>
                  <a:rPr lang="en-US" sz="2000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U</a:t>
                </a:r>
                <a:r>
                  <a:rPr lang="en-US" sz="2000" b="1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k-</a:t>
                </a:r>
                <a:r>
                  <a:rPr lang="en-US" sz="2000" b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</a:t>
                </a:r>
                <a:endParaRPr lang="en-US" sz="22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391886"/>
                <a:ext cx="8192278" cy="6036906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Diagonalization (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LDU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theorem):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invertible matrix then there exists a decomposition of the form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LDU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triangular matrix with diagonal elements as 1,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upper triangular matrix with diagonal elements as 1, and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matrix.</a:t>
                </a:r>
              </a:p>
              <a:p>
                <a:pPr marL="0" indent="0" algn="ctr">
                  <a:buNone/>
                </a:pPr>
                <a:r>
                  <a:rPr lang="en-US" sz="3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(Can you prove it? also done in MTH 102)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a 3 × 3 matrix: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symmetric matrix: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the entries of the diagonal matrix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  <a:blipFill>
                <a:blip r:embed="rId2"/>
                <a:stretch>
                  <a:fillRect l="-1189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</p:spPr>
            <p:txBody>
              <a:bodyPr>
                <a:normAutofit fontScale="5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3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definite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matrices,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positive!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a diagonal matrix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the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factorized as: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a 3 × 3 matrix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3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</a:t>
                </a:r>
                <a:r>
                  <a:rPr lang="en-US" sz="3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definite</a:t>
                </a:r>
                <a:r>
                  <a:rPr lang="en-US" sz="3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matrices: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Denote: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 This is also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LU-Decomposition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one needs to evaluate only one triangular matrix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  <a:blipFill rotWithShape="0">
                <a:blip r:embed="rId2"/>
                <a:stretch>
                  <a:fillRect l="-743" t="-675" b="-1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Cholesky Algorithm (for symmetric positive definite matrices):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.where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Elements of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to be evaluated!</a:t>
                </a:r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 elements of 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Off-diagonal elements of 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986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0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94447"/>
            <a:ext cx="8038781" cy="620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 Example Problem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7" b="78504"/>
          <a:stretch/>
        </p:blipFill>
        <p:spPr>
          <a:xfrm>
            <a:off x="0" y="1138932"/>
            <a:ext cx="2543175" cy="1389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7563" y="1510436"/>
            <a:ext cx="5478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is a positive definite matrix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implies:-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symmetric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I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non-zero column vector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 real numbers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8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it can be decomposed into LL</a:t>
            </a:r>
            <a:r>
              <a:rPr lang="en-IN" sz="28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576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94447"/>
            <a:ext cx="8038781" cy="620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 Example Problem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156" b="78724"/>
          <a:stretch/>
        </p:blipFill>
        <p:spPr>
          <a:xfrm>
            <a:off x="0" y="1138932"/>
            <a:ext cx="4557713" cy="13756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00276" y="2832138"/>
                <a:ext cx="6200774" cy="1510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 elements of the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𝒋𝒋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𝒋𝒌</m:t>
                                      </m:r>
                                    </m:sub>
                                    <m:sup>
                                      <m:r>
                                        <a:rPr lang="en-US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6" y="2832138"/>
                <a:ext cx="6200774" cy="1510670"/>
              </a:xfrm>
              <a:prstGeom prst="rect">
                <a:avLst/>
              </a:prstGeom>
              <a:blipFill rotWithShape="0">
                <a:blip r:embed="rId3"/>
                <a:stretch>
                  <a:fillRect l="-885" t="-2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00275" y="4516252"/>
                <a:ext cx="5757863" cy="1470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Off-diagonal elements of the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IN" sz="20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𝒋𝒌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5" y="4516252"/>
                <a:ext cx="5757863" cy="1470403"/>
              </a:xfrm>
              <a:prstGeom prst="rect">
                <a:avLst/>
              </a:prstGeom>
              <a:blipFill rotWithShape="0">
                <a:blip r:embed="rId4"/>
                <a:stretch>
                  <a:fillRect l="-953" t="-2490" b="-4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200650" y="1514475"/>
            <a:ext cx="3714750" cy="101566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for coefficients of the L matrix, column by column (increasing j)</a:t>
            </a:r>
            <a:endParaRPr lang="en-I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94447"/>
            <a:ext cx="8038781" cy="620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 Example Problem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156" b="33428"/>
          <a:stretch/>
        </p:blipFill>
        <p:spPr>
          <a:xfrm>
            <a:off x="0" y="1138932"/>
            <a:ext cx="4557713" cy="43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94447"/>
            <a:ext cx="8038781" cy="620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 Example Problem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543"/>
          <a:stretch/>
        </p:blipFill>
        <p:spPr>
          <a:xfrm>
            <a:off x="0" y="1138933"/>
            <a:ext cx="9144000" cy="43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0" b="35859"/>
          <a:stretch/>
        </p:blipFill>
        <p:spPr>
          <a:xfrm>
            <a:off x="0" y="195957"/>
            <a:ext cx="4457700" cy="41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94447"/>
            <a:ext cx="8038781" cy="62022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 Example Problem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22"/>
          <a:stretch/>
        </p:blipFill>
        <p:spPr>
          <a:xfrm>
            <a:off x="0" y="1138932"/>
            <a:ext cx="9144000" cy="49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E490B9-BA80-45E2-A441-F02B06C2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969264"/>
            <a:ext cx="7269480" cy="52760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already have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for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4863" lvl="1" indent="-34766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 lvl="1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use it to compute the inverse?</a:t>
            </a:r>
          </a:p>
          <a:p>
            <a:pPr marL="804863" lvl="1" indent="-34766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use it compute the determinant?</a:t>
            </a:r>
          </a:p>
        </p:txBody>
      </p:sp>
    </p:spTree>
    <p:extLst>
      <p:ext uri="{BB962C8B-B14F-4D97-AF65-F5344CB8AC3E}">
        <p14:creationId xmlns:p14="http://schemas.microsoft.com/office/powerpoint/2010/main" val="28209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Banded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3996188" cy="2590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400" y="243616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Width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60" y="4114800"/>
            <a:ext cx="5456540" cy="2368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805379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system of equation with Tri-diagonal coefficient matrix.  Total number of elements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/>
              <a:t>.  Non-zero elements = 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-2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8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Tri-Diagonal Matrix: Origin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7" y="3352800"/>
            <a:ext cx="8164585" cy="228795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11449" y="1814513"/>
          <a:ext cx="3721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3720960" imgH="368280" progId="Equation.3">
                  <p:embed/>
                </p:oleObj>
              </mc:Choice>
              <mc:Fallback>
                <p:oleObj name="Equation" r:id="rId4" imgW="3720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49" y="1814513"/>
                        <a:ext cx="37211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57600" y="2466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200400" y="2619375"/>
          <a:ext cx="2495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2501640" imgH="368280" progId="Equation.3">
                  <p:embed/>
                </p:oleObj>
              </mc:Choice>
              <mc:Fallback>
                <p:oleObj name="Equation" r:id="rId6" imgW="2501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19375"/>
                        <a:ext cx="24955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2447" y="1209645"/>
            <a:ext cx="58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of differential equations of the form: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831" y="3233717"/>
            <a:ext cx="58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Interpolation, such as by cubic splines: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3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 (for Tridiagonal)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968435"/>
            <a:ext cx="7048500" cy="25895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store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only 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form of four vectors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is: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456540" cy="236823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86200" y="5486400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2882880" imgH="380880" progId="Equation.3">
                  <p:embed/>
                </p:oleObj>
              </mc:Choice>
              <mc:Fallback>
                <p:oleObj name="Equation" r:id="rId4" imgW="2882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2882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353300" cy="52705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two new vectors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first 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equation is: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846832" y="2659090"/>
          <a:ext cx="2736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2743200" imgH="838080" progId="Equation.3">
                  <p:embed/>
                </p:oleObj>
              </mc:Choice>
              <mc:Fallback>
                <p:oleObj name="Equation" r:id="rId3" imgW="2743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832" y="2659090"/>
                        <a:ext cx="27368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438650" y="3699390"/>
          <a:ext cx="2089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5" imgW="2095200" imgH="380880" progId="Equation.3">
                  <p:embed/>
                </p:oleObj>
              </mc:Choice>
              <mc:Fallback>
                <p:oleObj name="Equation" r:id="rId5" imgW="2095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699390"/>
                        <a:ext cx="20891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343150" y="4365651"/>
          <a:ext cx="2095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7" imgW="2095200" imgH="863280" progId="Equation.3">
                  <p:embed/>
                </p:oleObj>
              </mc:Choice>
              <mc:Fallback>
                <p:oleObj name="Equation" r:id="rId7" imgW="2095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365651"/>
                        <a:ext cx="2095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972050" y="4365651"/>
          <a:ext cx="2095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9" imgW="2095200" imgH="863280" progId="Equation.3">
                  <p:embed/>
                </p:oleObj>
              </mc:Choice>
              <mc:Fallback>
                <p:oleObj name="Equation" r:id="rId9" imgW="2095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365651"/>
                        <a:ext cx="2095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4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-72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962275" y="1665831"/>
          <a:ext cx="2676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3" imgW="2679700" imgH="381000" progId="Equation.3">
                  <p:embed/>
                </p:oleObj>
              </mc:Choice>
              <mc:Fallback>
                <p:oleObj name="Equation" r:id="rId3" imgW="2679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665831"/>
                        <a:ext cx="2676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435350" y="2183103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5" imgW="2882880" imgH="380880" progId="Equation.3">
                  <p:embed/>
                </p:oleObj>
              </mc:Choice>
              <mc:Fallback>
                <p:oleObj name="Equation" r:id="rId5" imgW="2882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183103"/>
                        <a:ext cx="2882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638800" y="317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4495800" y="3086037"/>
          <a:ext cx="2065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7" imgW="2070000" imgH="380880" progId="Equation.3">
                  <p:embed/>
                </p:oleObj>
              </mc:Choice>
              <mc:Fallback>
                <p:oleObj name="Equation" r:id="rId7" imgW="2070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86037"/>
                        <a:ext cx="20653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609467" y="4382310"/>
          <a:ext cx="2393951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9" imgW="2400120" imgH="863280" progId="Equation.3">
                  <p:embed/>
                </p:oleObj>
              </mc:Choice>
              <mc:Fallback>
                <p:oleObj name="Equation" r:id="rId9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467" y="4382310"/>
                        <a:ext cx="2393951" cy="86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8187" y="4019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5186234" y="4384644"/>
          <a:ext cx="2393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11" imgW="2400120" imgH="863280" progId="Equation.3">
                  <p:embed/>
                </p:oleObj>
              </mc:Choice>
              <mc:Fallback>
                <p:oleObj name="Equation" r:id="rId11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234" y="4384644"/>
                        <a:ext cx="23939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458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two equations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obtain: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-72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638800" y="317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8187" y="4019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4362449" y="3429000"/>
          <a:ext cx="12763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3" imgW="1282680" imgH="380880" progId="Equation.3">
                  <p:embed/>
                </p:oleObj>
              </mc:Choice>
              <mc:Fallback>
                <p:oleObj name="Equation" r:id="rId3" imgW="1282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49" y="3429000"/>
                        <a:ext cx="12763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1645920" y="4559808"/>
          <a:ext cx="2609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5" imgW="2616120" imgH="863280" progId="Equation.3">
                  <p:embed/>
                </p:oleObj>
              </mc:Choice>
              <mc:Fallback>
                <p:oleObj name="Equation" r:id="rId5" imgW="2616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4559808"/>
                        <a:ext cx="26098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5413449" y="4558210"/>
          <a:ext cx="2609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7" imgW="2616120" imgH="863280" progId="Equation.3">
                  <p:embed/>
                </p:oleObj>
              </mc:Choice>
              <mc:Fallback>
                <p:oleObj name="Equation" r:id="rId7" imgW="2616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449" y="4558210"/>
                        <a:ext cx="26098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3941836" y="2095263"/>
          <a:ext cx="294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9" imgW="2946400" imgH="838200" progId="Equation.3">
                  <p:embed/>
                </p:oleObj>
              </mc:Choice>
              <mc:Fallback>
                <p:oleObj name="Equation" r:id="rId9" imgW="2946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836" y="2095263"/>
                        <a:ext cx="2943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 vectors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vectors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 algn="ctr">
              <a:buNone/>
            </a:pP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3, …..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ctr">
              <a:buNone/>
            </a:pP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…… 3, 2,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operations: 8(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+ 3(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+ 1 = 11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25775" y="4571998"/>
          <a:ext cx="1009651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3" imgW="1015920" imgH="799920" progId="Equation.3">
                  <p:embed/>
                </p:oleObj>
              </mc:Choice>
              <mc:Fallback>
                <p:oleObj name="Equation" r:id="rId3" imgW="10159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571998"/>
                        <a:ext cx="1009651" cy="806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686300" y="4571999"/>
          <a:ext cx="1854200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5" imgW="1854000" imgH="799920" progId="Equation.3">
                  <p:embed/>
                </p:oleObj>
              </mc:Choice>
              <mc:Fallback>
                <p:oleObj name="Equation" r:id="rId5" imgW="18540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571999"/>
                        <a:ext cx="1854200" cy="806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828800" y="2654969"/>
          <a:ext cx="2393951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7" imgW="2400120" imgH="863280" progId="Equation.3">
                  <p:embed/>
                </p:oleObj>
              </mc:Choice>
              <mc:Fallback>
                <p:oleObj name="Equation" r:id="rId7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54969"/>
                        <a:ext cx="2393951" cy="86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991100" y="2649538"/>
          <a:ext cx="23923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9" imgW="2400120" imgH="863280" progId="Equation.3">
                  <p:embed/>
                </p:oleObj>
              </mc:Choice>
              <mc:Fallback>
                <p:oleObj name="Equation" r:id="rId9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649538"/>
                        <a:ext cx="23923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1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extLst/>
          </p:nvPr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extLst/>
          </p:nvPr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" y="3352801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352801"/>
                        <a:ext cx="9144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272143" y="5416550"/>
          <a:ext cx="83137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11" imgW="4762440" imgH="431640" progId="Equation.3">
                  <p:embed/>
                </p:oleObj>
              </mc:Choice>
              <mc:Fallback>
                <p:oleObj name="Equation" r:id="rId11" imgW="4762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3" y="5416550"/>
                        <a:ext cx="83137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4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78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5"/>
            <a:ext cx="7942695" cy="522561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LU-Decomposition: A general method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engineering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constant while the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with time. The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system and the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external forcing. e.g.,  all network problems (pipes, electrical, canal, road, reactors, etc.); structural frames; many financial analyses. 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are available together, one can solve the system by augmented matrix but in practice, they are not!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performing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 to solve whenever a new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available, it is possible to solve the system by performing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 if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Decomposition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available for matrix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-decomposition requires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operations! </a:t>
            </a:r>
          </a:p>
        </p:txBody>
      </p:sp>
    </p:spTree>
    <p:extLst>
      <p:ext uri="{BB962C8B-B14F-4D97-AF65-F5344CB8AC3E}">
        <p14:creationId xmlns:p14="http://schemas.microsoft.com/office/powerpoint/2010/main" val="115656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7" y="574826"/>
            <a:ext cx="8033463" cy="578114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system: (</a:t>
            </a:r>
            <a:r>
              <a:rPr lang="en-US" sz="3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changes!)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decomposition of the form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lower-triangular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upper-triangular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matrix!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-decomposition requires 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 point operations! 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solve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solving two triangular systems:</a:t>
            </a:r>
          </a:p>
          <a:p>
            <a:pPr marL="798513" lvl="1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substitution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operations)</a:t>
            </a:r>
          </a:p>
          <a:p>
            <a:pPr marL="798513" lvl="1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substitution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operations)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used method for engineering applications!</a:t>
            </a:r>
          </a:p>
          <a:p>
            <a:pPr marL="341313" indent="-341313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derive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Gauss Elimination!</a:t>
            </a:r>
          </a:p>
        </p:txBody>
      </p:sp>
    </p:spTree>
    <p:extLst>
      <p:ext uri="{BB962C8B-B14F-4D97-AF65-F5344CB8AC3E}">
        <p14:creationId xmlns:p14="http://schemas.microsoft.com/office/powerpoint/2010/main" val="18894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elements of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elements of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</a:t>
                </a:r>
                <a:r>
                  <a:rPr lang="en-US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actively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first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equivalent to matrix multiplication: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LU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 rotWithShape="0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506" y="391886"/>
                <a:ext cx="8192278" cy="60369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5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Unknowns and 9 equations! 3 free entries!  </a:t>
                </a:r>
              </a:p>
              <a:p>
                <a:pPr marL="0" indent="0" algn="ctr">
                  <a:buNone/>
                </a:pP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n</a:t>
                </a:r>
                <a:r>
                  <a:rPr lang="en-US" sz="22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equations and n</a:t>
                </a:r>
                <a:r>
                  <a:rPr lang="en-US" sz="22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n unknows! n free entries!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506" y="391886"/>
                <a:ext cx="8192278" cy="60369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Doolittle’s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 rotWithShape="0">
                <a:blip r:embed="rId2"/>
                <a:stretch>
                  <a:fillRect l="-986" t="-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Crout’s Algorithm: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98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Doolittle’s Algorithm (3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example):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3: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 3: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3: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>
                <a:blip r:embed="rId2"/>
                <a:stretch>
                  <a:fillRect l="-1104" t="-1227" r="-158" b="-5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A4A3E79-81A6-4FB4-84E1-4C3BB4D352F5}"/>
              </a:ext>
            </a:extLst>
          </p:cNvPr>
          <p:cNvGrpSpPr/>
          <p:nvPr/>
        </p:nvGrpSpPr>
        <p:grpSpPr>
          <a:xfrm>
            <a:off x="6503438" y="357124"/>
            <a:ext cx="1959428" cy="1424110"/>
            <a:chOff x="6792687" y="261256"/>
            <a:chExt cx="1959428" cy="1424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="" xmlns:a16="http://schemas.microsoft.com/office/drawing/2014/main" id="{FD442940-0C03-4CDB-B6A7-CD63B59965B0}"/>
                    </a:ext>
                  </a:extLst>
                </p:cNvPr>
                <p:cNvSpPr txBox="1"/>
                <p:nvPr/>
              </p:nvSpPr>
              <p:spPr>
                <a:xfrm>
                  <a:off x="6792687" y="802432"/>
                  <a:ext cx="1959428" cy="882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D442940-0C03-4CDB-B6A7-CD63B5996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687" y="802432"/>
                  <a:ext cx="1959428" cy="8829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rrow: Pentagon 6">
              <a:extLst>
                <a:ext uri="{FF2B5EF4-FFF2-40B4-BE49-F238E27FC236}">
                  <a16:creationId xmlns="" xmlns:a16="http://schemas.microsoft.com/office/drawing/2014/main" id="{8AEF9359-7815-4A00-BEE3-F85F387B0500}"/>
                </a:ext>
              </a:extLst>
            </p:cNvPr>
            <p:cNvSpPr/>
            <p:nvPr/>
          </p:nvSpPr>
          <p:spPr>
            <a:xfrm rot="5400000">
              <a:off x="7035283" y="403548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="" xmlns:a16="http://schemas.microsoft.com/office/drawing/2014/main" id="{4F533761-0EEA-4148-9B33-B3C5DB3FEEF0}"/>
                </a:ext>
              </a:extLst>
            </p:cNvPr>
            <p:cNvSpPr/>
            <p:nvPr/>
          </p:nvSpPr>
          <p:spPr>
            <a:xfrm rot="5400000">
              <a:off x="7560130" y="412879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B7B2910-11A5-4656-ABB7-8CC382F6F668}"/>
              </a:ext>
            </a:extLst>
          </p:cNvPr>
          <p:cNvGrpSpPr/>
          <p:nvPr/>
        </p:nvGrpSpPr>
        <p:grpSpPr>
          <a:xfrm>
            <a:off x="5850294" y="3429000"/>
            <a:ext cx="2360645" cy="839974"/>
            <a:chOff x="5570376" y="3481599"/>
            <a:chExt cx="2360645" cy="839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id="{D713498D-B27A-4154-948A-89398AC1DB20}"/>
                    </a:ext>
                  </a:extLst>
                </p:cNvPr>
                <p:cNvSpPr txBox="1"/>
                <p:nvPr/>
              </p:nvSpPr>
              <p:spPr>
                <a:xfrm>
                  <a:off x="5971593" y="3481599"/>
                  <a:ext cx="1959428" cy="8399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713498D-B27A-4154-948A-89398AC1D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593" y="3481599"/>
                  <a:ext cx="1959428" cy="8399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row: Pentagon 5">
              <a:extLst>
                <a:ext uri="{FF2B5EF4-FFF2-40B4-BE49-F238E27FC236}">
                  <a16:creationId xmlns="" xmlns:a16="http://schemas.microsoft.com/office/drawing/2014/main" id="{047CE25F-4F09-44CA-AA61-A2600F03EFB1}"/>
                </a:ext>
              </a:extLst>
            </p:cNvPr>
            <p:cNvSpPr/>
            <p:nvPr/>
          </p:nvSpPr>
          <p:spPr>
            <a:xfrm>
              <a:off x="5570376" y="3505035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="" xmlns:a16="http://schemas.microsoft.com/office/drawing/2014/main" id="{2F968E9B-4946-4D4B-B6B0-96B0ACFAFCE0}"/>
                </a:ext>
              </a:extLst>
            </p:cNvPr>
            <p:cNvSpPr/>
            <p:nvPr/>
          </p:nvSpPr>
          <p:spPr>
            <a:xfrm>
              <a:off x="5579708" y="3773290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="" xmlns:a16="http://schemas.microsoft.com/office/drawing/2014/main" id="{3D7519A8-26D3-4FBD-96CC-60E9FAB39158}"/>
                </a:ext>
              </a:extLst>
            </p:cNvPr>
            <p:cNvSpPr/>
            <p:nvPr/>
          </p:nvSpPr>
          <p:spPr>
            <a:xfrm>
              <a:off x="5579708" y="4047710"/>
              <a:ext cx="541176" cy="256592"/>
            </a:xfrm>
            <a:prstGeom prst="homePlat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15744</TotalTime>
  <Words>976</Words>
  <Application>Microsoft Office PowerPoint</Application>
  <PresentationFormat>On-screen Show (4:3)</PresentationFormat>
  <Paragraphs>238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Banded Matrix</vt:lpstr>
      <vt:lpstr>Tri-Diagonal Matrix: Origin</vt:lpstr>
      <vt:lpstr>Thomas Algorithm (for Tridiagonal)</vt:lpstr>
      <vt:lpstr>Thomas Algorithm</vt:lpstr>
      <vt:lpstr>Thomas Algorithm</vt:lpstr>
      <vt:lpstr>Thomas Algorithm</vt:lpstr>
      <vt:lpstr>Thomas Algorithm</vt:lpstr>
      <vt:lpstr>Thomas Algorithm: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451</cp:revision>
  <dcterms:created xsi:type="dcterms:W3CDTF">2018-04-30T11:42:59Z</dcterms:created>
  <dcterms:modified xsi:type="dcterms:W3CDTF">2019-08-22T05:02:21Z</dcterms:modified>
</cp:coreProperties>
</file>