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58" r:id="rId2"/>
    <p:sldId id="406" r:id="rId3"/>
    <p:sldId id="408" r:id="rId4"/>
    <p:sldId id="409" r:id="rId5"/>
    <p:sldId id="410" r:id="rId6"/>
    <p:sldId id="414" r:id="rId7"/>
    <p:sldId id="415" r:id="rId8"/>
    <p:sldId id="416" r:id="rId9"/>
    <p:sldId id="417" r:id="rId10"/>
    <p:sldId id="418" r:id="rId11"/>
    <p:sldId id="419" r:id="rId12"/>
    <p:sldId id="455" r:id="rId13"/>
    <p:sldId id="456" r:id="rId14"/>
    <p:sldId id="457" r:id="rId15"/>
    <p:sldId id="458" r:id="rId16"/>
    <p:sldId id="459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0000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6" autoAdjust="0"/>
    <p:restoredTop sz="94434" autoAdjust="0"/>
  </p:normalViewPr>
  <p:slideViewPr>
    <p:cSldViewPr snapToGrid="0">
      <p:cViewPr varScale="1">
        <p:scale>
          <a:sx n="106" d="100"/>
          <a:sy n="106" d="100"/>
        </p:scale>
        <p:origin x="16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1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.wmf"/><Relationship Id="rId1" Type="http://schemas.openxmlformats.org/officeDocument/2006/relationships/image" Target="../media/image9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44AB0-82E9-443B-80DB-C6FD1C847014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FDBA8-DFAA-4C4F-A864-54655AEBE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2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CCC4-74F0-4F96-A07F-D1B145D90622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4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8A7D-097C-4C61-986E-0EB7821DFE2C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6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8E6C-3A01-426F-A9BA-51D8683F016D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7EC8-B311-4807-8E9E-EC2C2434DF3C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93E4F-A21B-4C21-BC9B-299E08AF9BBB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8307-925B-48DC-9E0A-BF801BC72C13}" type="datetime1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A30B-BCF1-4A9F-A710-718CFFA88867}" type="datetime1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43C0-39CF-4155-AFED-29A252B1E987}" type="datetime1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072C-771C-45A2-871B-EFECF799FB04}" type="datetime1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3D62-9F5D-4298-8D78-7CE004D9A1DD}" type="datetime1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70C3-304A-4AF9-805F-BED6DB9B20F1}" type="datetime1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A492-478B-4889-B5A1-6749D84AB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8D8B9-F2B3-4796-B5E2-253DC0AB69F1}" type="datetime1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8F5A492-478B-4889-B5A1-6749D84AB5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9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image" Target="../media/image24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11" Type="http://schemas.openxmlformats.org/officeDocument/2006/relationships/image" Target="../media/image27.png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2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0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2.png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ABB84D-FA11-47BC-B8E0-265989F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55" y="951344"/>
            <a:ext cx="8040993" cy="5440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for Solution of the System of Equations:</a:t>
            </a:r>
          </a:p>
          <a:p>
            <a:pPr marL="0" indent="0" algn="ctr">
              <a:buNone/>
            </a:pP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341313" indent="-341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obtains the exact solution (ignoring the round-off errors) in a finite number of steps.  These group of methods are more efficient for dense and banded matrices.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 Elimination; Gauss-Jordon Elimination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LU-Decomposition  (Doolittle,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Cholesky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98513" lvl="1" indent="-341313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Thomas Algorithm (for tri-diagonal banded matrix)</a:t>
            </a:r>
          </a:p>
        </p:txBody>
      </p:sp>
    </p:spTree>
    <p:extLst>
      <p:ext uri="{BB962C8B-B14F-4D97-AF65-F5344CB8AC3E}">
        <p14:creationId xmlns:p14="http://schemas.microsoft.com/office/powerpoint/2010/main" val="23771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Thomas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3058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four vectors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vectors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0" indent="0" algn="ctr">
              <a:buNone/>
            </a:pP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2, 3, …..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0" indent="0" algn="ctr">
              <a:buNone/>
            </a:pPr>
            <a:endParaRPr lang="en-US" sz="1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…… 3, 2, 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 operations: 8(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+ 3(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 + 1 = 11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- 10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025775" y="4571998"/>
          <a:ext cx="1009651" cy="80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3" imgW="1015920" imgH="799920" progId="Equation.3">
                  <p:embed/>
                </p:oleObj>
              </mc:Choice>
              <mc:Fallback>
                <p:oleObj name="Equation" r:id="rId3" imgW="101592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4571998"/>
                        <a:ext cx="1009651" cy="806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686300" y="4571999"/>
          <a:ext cx="1854200" cy="80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5" imgW="1854000" imgH="799920" progId="Equation.3">
                  <p:embed/>
                </p:oleObj>
              </mc:Choice>
              <mc:Fallback>
                <p:oleObj name="Equation" r:id="rId5" imgW="185400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4571999"/>
                        <a:ext cx="1854200" cy="806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28800" y="2654969"/>
          <a:ext cx="2393951" cy="86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7" imgW="2400120" imgH="863280" progId="Equation.3">
                  <p:embed/>
                </p:oleObj>
              </mc:Choice>
              <mc:Fallback>
                <p:oleObj name="Equation" r:id="rId7" imgW="24001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54969"/>
                        <a:ext cx="2393951" cy="869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991100" y="2649538"/>
          <a:ext cx="23923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9" imgW="2400120" imgH="863280" progId="Equation.3">
                  <p:embed/>
                </p:oleObj>
              </mc:Choice>
              <mc:Fallback>
                <p:oleObj name="Equation" r:id="rId9" imgW="24001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2649538"/>
                        <a:ext cx="2392363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11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838200"/>
            <a:ext cx="8839200" cy="582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i="1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i="1" dirty="0"/>
          </a:p>
          <a:p>
            <a:pPr lvl="0">
              <a:spcBef>
                <a:spcPct val="20000"/>
              </a:spcBef>
              <a:defRPr/>
            </a:pPr>
            <a:r>
              <a:rPr lang="en-US" sz="2800" dirty="0"/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/>
          </a:p>
          <a:p>
            <a:pPr lvl="0">
              <a:spcBef>
                <a:spcPct val="20000"/>
              </a:spcBef>
              <a:defRPr/>
            </a:pPr>
            <a:r>
              <a:rPr lang="en-US" sz="2800" dirty="0"/>
              <a:t>  </a:t>
            </a:r>
            <a:endParaRPr lang="en-US" sz="2800" baseline="30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i="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Thomas Algorithm: Example</a:t>
            </a:r>
            <a:endParaRPr lang="en-US" sz="3200" dirty="0">
              <a:solidFill>
                <a:srgbClr val="0000FF"/>
              </a:solidFill>
            </a:endParaRP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2718027" y="609600"/>
          <a:ext cx="3154363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7" name="Equation" r:id="rId3" imgW="1904760" imgH="939600" progId="Equation.3">
                  <p:embed/>
                </p:oleObj>
              </mc:Choice>
              <mc:Fallback>
                <p:oleObj name="Equation" r:id="rId3" imgW="19047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027" y="609600"/>
                        <a:ext cx="3154363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5139" y="2163763"/>
          <a:ext cx="5791200" cy="81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Equation" r:id="rId5" imgW="3073400" imgH="431800" progId="Equation.3">
                  <p:embed/>
                </p:oleObj>
              </mc:Choice>
              <mc:Fallback>
                <p:oleObj name="Equation" r:id="rId5" imgW="3073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39" y="2163763"/>
                        <a:ext cx="5791200" cy="813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6400800" y="2264611"/>
          <a:ext cx="2571206" cy="75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9" name="Equation" r:id="rId7" imgW="1473200" imgH="431800" progId="Equation.3">
                  <p:embed/>
                </p:oleObj>
              </mc:Choice>
              <mc:Fallback>
                <p:oleObj name="Equation" r:id="rId7" imgW="1473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64611"/>
                        <a:ext cx="2571206" cy="75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092846"/>
              </p:ext>
            </p:extLst>
          </p:nvPr>
        </p:nvGraphicFramePr>
        <p:xfrm>
          <a:off x="1" y="3859243"/>
          <a:ext cx="9144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" name="Equation" r:id="rId9" imgW="5155920" imgH="888840" progId="Equation.3">
                  <p:embed/>
                </p:oleObj>
              </mc:Choice>
              <mc:Fallback>
                <p:oleObj name="Equation" r:id="rId9" imgW="51559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859243"/>
                        <a:ext cx="9144000" cy="157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945AF98F-9269-4DE6-AF17-1724E908E435}"/>
                  </a:ext>
                </a:extLst>
              </p:cNvPr>
              <p:cNvSpPr/>
              <p:nvPr/>
            </p:nvSpPr>
            <p:spPr>
              <a:xfrm>
                <a:off x="7344817" y="3038446"/>
                <a:ext cx="14943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5AF98F-9269-4DE6-AF17-1724E908E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817" y="3038446"/>
                <a:ext cx="1494383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AC998F-9755-470B-91B8-30FEAA40A940}"/>
              </a:ext>
            </a:extLst>
          </p:cNvPr>
          <p:cNvSpPr txBox="1"/>
          <p:nvPr/>
        </p:nvSpPr>
        <p:spPr>
          <a:xfrm>
            <a:off x="1" y="4722317"/>
            <a:ext cx="9127588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B5E04D9-7948-4D5F-B6CD-BBA0E75F0EB2}"/>
              </a:ext>
            </a:extLst>
          </p:cNvPr>
          <p:cNvSpPr txBox="1"/>
          <p:nvPr/>
        </p:nvSpPr>
        <p:spPr>
          <a:xfrm>
            <a:off x="759655" y="3932179"/>
            <a:ext cx="8393722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B191AB58-0739-4279-9323-C9E90B0AEC36}"/>
              </a:ext>
            </a:extLst>
          </p:cNvPr>
          <p:cNvCxnSpPr>
            <a:cxnSpLocks/>
          </p:cNvCxnSpPr>
          <p:nvPr/>
        </p:nvCxnSpPr>
        <p:spPr>
          <a:xfrm>
            <a:off x="2694078" y="559428"/>
            <a:ext cx="2202233" cy="16545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0CF44C39-3832-459B-B8F6-A6EF149B2DBD}"/>
              </a:ext>
            </a:extLst>
          </p:cNvPr>
          <p:cNvCxnSpPr>
            <a:cxnSpLocks/>
            <a:endCxn id="171011" idx="2"/>
          </p:cNvCxnSpPr>
          <p:nvPr/>
        </p:nvCxnSpPr>
        <p:spPr>
          <a:xfrm>
            <a:off x="2803453" y="970480"/>
            <a:ext cx="1491755" cy="11932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B8FE41D-73FB-44F5-8FFA-80ABB2756FA8}"/>
              </a:ext>
            </a:extLst>
          </p:cNvPr>
          <p:cNvCxnSpPr>
            <a:cxnSpLocks/>
          </p:cNvCxnSpPr>
          <p:nvPr/>
        </p:nvCxnSpPr>
        <p:spPr>
          <a:xfrm>
            <a:off x="3270292" y="622796"/>
            <a:ext cx="1510779" cy="115463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1211FB5B-F388-4F91-ADA4-B4F84F538EEC}"/>
              </a:ext>
            </a:extLst>
          </p:cNvPr>
          <p:cNvCxnSpPr>
            <a:cxnSpLocks/>
          </p:cNvCxnSpPr>
          <p:nvPr/>
        </p:nvCxnSpPr>
        <p:spPr>
          <a:xfrm>
            <a:off x="5651863" y="416432"/>
            <a:ext cx="0" cy="17975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42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EB78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838200"/>
            <a:ext cx="8839200" cy="582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i="1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i="1" dirty="0"/>
          </a:p>
          <a:p>
            <a:pPr lvl="0">
              <a:spcBef>
                <a:spcPct val="20000"/>
              </a:spcBef>
              <a:defRPr/>
            </a:pPr>
            <a:r>
              <a:rPr lang="en-US" sz="2800" dirty="0"/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/>
          </a:p>
          <a:p>
            <a:pPr lvl="0">
              <a:spcBef>
                <a:spcPct val="20000"/>
              </a:spcBef>
              <a:defRPr/>
            </a:pPr>
            <a:r>
              <a:rPr lang="en-US" sz="2800" dirty="0"/>
              <a:t>  </a:t>
            </a:r>
            <a:endParaRPr lang="en-US" sz="2800" baseline="30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i="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Thomas Algorithm: Example</a:t>
            </a:r>
            <a:endParaRPr lang="en-US" sz="3200" dirty="0">
              <a:solidFill>
                <a:srgbClr val="0000FF"/>
              </a:solidFill>
            </a:endParaRP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2718027" y="609600"/>
          <a:ext cx="3154363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3" imgW="1904760" imgH="939600" progId="Equation.3">
                  <p:embed/>
                </p:oleObj>
              </mc:Choice>
              <mc:Fallback>
                <p:oleObj name="Equation" r:id="rId3" imgW="1904760" imgH="939600" progId="Equation.3">
                  <p:embed/>
                  <p:pic>
                    <p:nvPicPr>
                      <p:cNvPr id="171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027" y="609600"/>
                        <a:ext cx="3154363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5139" y="2163763"/>
          <a:ext cx="5791200" cy="81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5" imgW="3073400" imgH="431800" progId="Equation.3">
                  <p:embed/>
                </p:oleObj>
              </mc:Choice>
              <mc:Fallback>
                <p:oleObj name="Equation" r:id="rId5" imgW="3073400" imgH="431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39" y="2163763"/>
                        <a:ext cx="5791200" cy="813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6400800" y="2264611"/>
          <a:ext cx="2571206" cy="75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7" imgW="1473200" imgH="431800" progId="Equation.3">
                  <p:embed/>
                </p:oleObj>
              </mc:Choice>
              <mc:Fallback>
                <p:oleObj name="Equation" r:id="rId7" imgW="1473200" imgH="431800" progId="Equation.3">
                  <p:embed/>
                  <p:pic>
                    <p:nvPicPr>
                      <p:cNvPr id="171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64611"/>
                        <a:ext cx="2571206" cy="75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" y="3859243"/>
          <a:ext cx="9144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9" imgW="5155920" imgH="888840" progId="Equation.3">
                  <p:embed/>
                </p:oleObj>
              </mc:Choice>
              <mc:Fallback>
                <p:oleObj name="Equation" r:id="rId9" imgW="5155920" imgH="8888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859243"/>
                        <a:ext cx="9144000" cy="157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945AF98F-9269-4DE6-AF17-1724E908E435}"/>
                  </a:ext>
                </a:extLst>
              </p:cNvPr>
              <p:cNvSpPr/>
              <p:nvPr/>
            </p:nvSpPr>
            <p:spPr>
              <a:xfrm>
                <a:off x="7344817" y="3038446"/>
                <a:ext cx="19434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5AF98F-9269-4DE6-AF17-1724E908E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817" y="3038446"/>
                <a:ext cx="19434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AC998F-9755-470B-91B8-30FEAA40A940}"/>
              </a:ext>
            </a:extLst>
          </p:cNvPr>
          <p:cNvSpPr txBox="1"/>
          <p:nvPr/>
        </p:nvSpPr>
        <p:spPr>
          <a:xfrm>
            <a:off x="1" y="4722317"/>
            <a:ext cx="9127588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B5E04D9-7948-4D5F-B6CD-BBA0E75F0EB2}"/>
              </a:ext>
            </a:extLst>
          </p:cNvPr>
          <p:cNvSpPr txBox="1"/>
          <p:nvPr/>
        </p:nvSpPr>
        <p:spPr>
          <a:xfrm>
            <a:off x="4425043" y="3932179"/>
            <a:ext cx="4728334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08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838200"/>
            <a:ext cx="8839200" cy="582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i="1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i="1" dirty="0"/>
          </a:p>
          <a:p>
            <a:pPr lvl="0">
              <a:spcBef>
                <a:spcPct val="20000"/>
              </a:spcBef>
              <a:defRPr/>
            </a:pPr>
            <a:r>
              <a:rPr lang="en-US" sz="2800" dirty="0"/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/>
          </a:p>
          <a:p>
            <a:pPr lvl="0">
              <a:spcBef>
                <a:spcPct val="20000"/>
              </a:spcBef>
              <a:defRPr/>
            </a:pPr>
            <a:r>
              <a:rPr lang="en-US" sz="2800" dirty="0"/>
              <a:t>  </a:t>
            </a:r>
            <a:endParaRPr lang="en-US" sz="2800" baseline="30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i="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Thomas Algorithm: Example</a:t>
            </a:r>
            <a:endParaRPr lang="en-US" sz="3200" dirty="0">
              <a:solidFill>
                <a:srgbClr val="0000FF"/>
              </a:solidFill>
            </a:endParaRP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2718027" y="609600"/>
          <a:ext cx="3154363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3" imgW="1904760" imgH="939600" progId="Equation.3">
                  <p:embed/>
                </p:oleObj>
              </mc:Choice>
              <mc:Fallback>
                <p:oleObj name="Equation" r:id="rId3" imgW="1904760" imgH="939600" progId="Equation.3">
                  <p:embed/>
                  <p:pic>
                    <p:nvPicPr>
                      <p:cNvPr id="171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027" y="609600"/>
                        <a:ext cx="3154363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5139" y="2163763"/>
          <a:ext cx="5791200" cy="81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5" imgW="3073400" imgH="431800" progId="Equation.3">
                  <p:embed/>
                </p:oleObj>
              </mc:Choice>
              <mc:Fallback>
                <p:oleObj name="Equation" r:id="rId5" imgW="3073400" imgH="431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39" y="2163763"/>
                        <a:ext cx="5791200" cy="813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6400800" y="2264611"/>
          <a:ext cx="2571206" cy="75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7" imgW="1473200" imgH="431800" progId="Equation.3">
                  <p:embed/>
                </p:oleObj>
              </mc:Choice>
              <mc:Fallback>
                <p:oleObj name="Equation" r:id="rId7" imgW="1473200" imgH="431800" progId="Equation.3">
                  <p:embed/>
                  <p:pic>
                    <p:nvPicPr>
                      <p:cNvPr id="171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64611"/>
                        <a:ext cx="2571206" cy="75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" y="3859243"/>
          <a:ext cx="9144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9" imgW="5155920" imgH="888840" progId="Equation.3">
                  <p:embed/>
                </p:oleObj>
              </mc:Choice>
              <mc:Fallback>
                <p:oleObj name="Equation" r:id="rId9" imgW="5155920" imgH="8888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859243"/>
                        <a:ext cx="9144000" cy="157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945AF98F-9269-4DE6-AF17-1724E908E435}"/>
                  </a:ext>
                </a:extLst>
              </p:cNvPr>
              <p:cNvSpPr/>
              <p:nvPr/>
            </p:nvSpPr>
            <p:spPr>
              <a:xfrm>
                <a:off x="7344817" y="3038446"/>
                <a:ext cx="19434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5AF98F-9269-4DE6-AF17-1724E908E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817" y="3038446"/>
                <a:ext cx="19434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AC998F-9755-470B-91B8-30FEAA40A940}"/>
              </a:ext>
            </a:extLst>
          </p:cNvPr>
          <p:cNvSpPr txBox="1"/>
          <p:nvPr/>
        </p:nvSpPr>
        <p:spPr>
          <a:xfrm>
            <a:off x="1" y="4722317"/>
            <a:ext cx="9127588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B5E04D9-7948-4D5F-B6CD-BBA0E75F0EB2}"/>
              </a:ext>
            </a:extLst>
          </p:cNvPr>
          <p:cNvSpPr txBox="1"/>
          <p:nvPr/>
        </p:nvSpPr>
        <p:spPr>
          <a:xfrm>
            <a:off x="4955485" y="3932179"/>
            <a:ext cx="1788216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0BD883-227D-470A-9578-572D29513EFD}"/>
              </a:ext>
            </a:extLst>
          </p:cNvPr>
          <p:cNvSpPr txBox="1"/>
          <p:nvPr/>
        </p:nvSpPr>
        <p:spPr>
          <a:xfrm>
            <a:off x="7355784" y="3900634"/>
            <a:ext cx="1788216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666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838200"/>
            <a:ext cx="8839200" cy="582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i="1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i="1" dirty="0"/>
          </a:p>
          <a:p>
            <a:pPr lvl="0">
              <a:spcBef>
                <a:spcPct val="20000"/>
              </a:spcBef>
              <a:defRPr/>
            </a:pPr>
            <a:r>
              <a:rPr lang="en-US" sz="2800" dirty="0"/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/>
          </a:p>
          <a:p>
            <a:pPr lvl="0">
              <a:spcBef>
                <a:spcPct val="20000"/>
              </a:spcBef>
              <a:defRPr/>
            </a:pPr>
            <a:r>
              <a:rPr lang="en-US" sz="2800" dirty="0"/>
              <a:t>  </a:t>
            </a:r>
            <a:endParaRPr lang="en-US" sz="2800" baseline="30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i="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Thomas Algorithm: Example</a:t>
            </a:r>
            <a:endParaRPr lang="en-US" sz="3200" dirty="0">
              <a:solidFill>
                <a:srgbClr val="0000FF"/>
              </a:solidFill>
            </a:endParaRP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2718027" y="609600"/>
          <a:ext cx="3154363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3" imgW="1904760" imgH="939600" progId="Equation.3">
                  <p:embed/>
                </p:oleObj>
              </mc:Choice>
              <mc:Fallback>
                <p:oleObj name="Equation" r:id="rId3" imgW="1904760" imgH="939600" progId="Equation.3">
                  <p:embed/>
                  <p:pic>
                    <p:nvPicPr>
                      <p:cNvPr id="171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027" y="609600"/>
                        <a:ext cx="3154363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5139" y="2163763"/>
          <a:ext cx="5791200" cy="81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5" imgW="3073400" imgH="431800" progId="Equation.3">
                  <p:embed/>
                </p:oleObj>
              </mc:Choice>
              <mc:Fallback>
                <p:oleObj name="Equation" r:id="rId5" imgW="3073400" imgH="431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39" y="2163763"/>
                        <a:ext cx="5791200" cy="813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6400800" y="2264611"/>
          <a:ext cx="2571206" cy="75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7" imgW="1473200" imgH="431800" progId="Equation.3">
                  <p:embed/>
                </p:oleObj>
              </mc:Choice>
              <mc:Fallback>
                <p:oleObj name="Equation" r:id="rId7" imgW="1473200" imgH="431800" progId="Equation.3">
                  <p:embed/>
                  <p:pic>
                    <p:nvPicPr>
                      <p:cNvPr id="171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64611"/>
                        <a:ext cx="2571206" cy="75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" y="3859243"/>
          <a:ext cx="9144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9" imgW="5155920" imgH="888840" progId="Equation.3">
                  <p:embed/>
                </p:oleObj>
              </mc:Choice>
              <mc:Fallback>
                <p:oleObj name="Equation" r:id="rId9" imgW="5155920" imgH="8888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859243"/>
                        <a:ext cx="9144000" cy="157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945AF98F-9269-4DE6-AF17-1724E908E435}"/>
                  </a:ext>
                </a:extLst>
              </p:cNvPr>
              <p:cNvSpPr/>
              <p:nvPr/>
            </p:nvSpPr>
            <p:spPr>
              <a:xfrm>
                <a:off x="7344817" y="3038446"/>
                <a:ext cx="19434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5AF98F-9269-4DE6-AF17-1724E908E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817" y="3038446"/>
                <a:ext cx="19434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AC998F-9755-470B-91B8-30FEAA40A940}"/>
              </a:ext>
            </a:extLst>
          </p:cNvPr>
          <p:cNvSpPr txBox="1"/>
          <p:nvPr/>
        </p:nvSpPr>
        <p:spPr>
          <a:xfrm>
            <a:off x="4033157" y="4722317"/>
            <a:ext cx="5094432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B5E04D9-7948-4D5F-B6CD-BBA0E75F0EB2}"/>
              </a:ext>
            </a:extLst>
          </p:cNvPr>
          <p:cNvSpPr txBox="1"/>
          <p:nvPr/>
        </p:nvSpPr>
        <p:spPr>
          <a:xfrm>
            <a:off x="4955485" y="3932179"/>
            <a:ext cx="1788216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0BD883-227D-470A-9578-572D29513EFD}"/>
              </a:ext>
            </a:extLst>
          </p:cNvPr>
          <p:cNvSpPr txBox="1"/>
          <p:nvPr/>
        </p:nvSpPr>
        <p:spPr>
          <a:xfrm>
            <a:off x="7355784" y="3900634"/>
            <a:ext cx="1788216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87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838200"/>
            <a:ext cx="8839200" cy="582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i="1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i="1" dirty="0"/>
          </a:p>
          <a:p>
            <a:pPr lvl="0">
              <a:spcBef>
                <a:spcPct val="20000"/>
              </a:spcBef>
              <a:defRPr/>
            </a:pPr>
            <a:r>
              <a:rPr lang="en-US" sz="2800" dirty="0"/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/>
          </a:p>
          <a:p>
            <a:pPr lvl="0">
              <a:spcBef>
                <a:spcPct val="20000"/>
              </a:spcBef>
              <a:defRPr/>
            </a:pPr>
            <a:r>
              <a:rPr lang="en-US" sz="2800" dirty="0"/>
              <a:t>  </a:t>
            </a:r>
            <a:endParaRPr lang="en-US" sz="2800" baseline="30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i="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Thomas Algorithm: Example</a:t>
            </a:r>
            <a:endParaRPr lang="en-US" sz="3200" dirty="0">
              <a:solidFill>
                <a:srgbClr val="0000FF"/>
              </a:solidFill>
            </a:endParaRP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2718027" y="609600"/>
          <a:ext cx="3154363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3" imgW="1904760" imgH="939600" progId="Equation.3">
                  <p:embed/>
                </p:oleObj>
              </mc:Choice>
              <mc:Fallback>
                <p:oleObj name="Equation" r:id="rId3" imgW="1904760" imgH="939600" progId="Equation.3">
                  <p:embed/>
                  <p:pic>
                    <p:nvPicPr>
                      <p:cNvPr id="171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027" y="609600"/>
                        <a:ext cx="3154363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5139" y="2163763"/>
          <a:ext cx="5791200" cy="81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5" imgW="3073400" imgH="431800" progId="Equation.3">
                  <p:embed/>
                </p:oleObj>
              </mc:Choice>
              <mc:Fallback>
                <p:oleObj name="Equation" r:id="rId5" imgW="3073400" imgH="431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39" y="2163763"/>
                        <a:ext cx="5791200" cy="813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6400800" y="2264611"/>
          <a:ext cx="2571206" cy="75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7" imgW="1473200" imgH="431800" progId="Equation.3">
                  <p:embed/>
                </p:oleObj>
              </mc:Choice>
              <mc:Fallback>
                <p:oleObj name="Equation" r:id="rId7" imgW="1473200" imgH="431800" progId="Equation.3">
                  <p:embed/>
                  <p:pic>
                    <p:nvPicPr>
                      <p:cNvPr id="171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64611"/>
                        <a:ext cx="2571206" cy="75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" y="3859243"/>
          <a:ext cx="9144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9" imgW="5155920" imgH="888840" progId="Equation.3">
                  <p:embed/>
                </p:oleObj>
              </mc:Choice>
              <mc:Fallback>
                <p:oleObj name="Equation" r:id="rId9" imgW="5155920" imgH="8888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859243"/>
                        <a:ext cx="9144000" cy="157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945AF98F-9269-4DE6-AF17-1724E908E435}"/>
                  </a:ext>
                </a:extLst>
              </p:cNvPr>
              <p:cNvSpPr/>
              <p:nvPr/>
            </p:nvSpPr>
            <p:spPr>
              <a:xfrm>
                <a:off x="7344817" y="3038446"/>
                <a:ext cx="19434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5AF98F-9269-4DE6-AF17-1724E908E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817" y="3038446"/>
                <a:ext cx="19434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AC998F-9755-470B-91B8-30FEAA40A940}"/>
              </a:ext>
            </a:extLst>
          </p:cNvPr>
          <p:cNvSpPr txBox="1"/>
          <p:nvPr/>
        </p:nvSpPr>
        <p:spPr>
          <a:xfrm>
            <a:off x="6455778" y="4612360"/>
            <a:ext cx="2612489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B5E04D9-7948-4D5F-B6CD-BBA0E75F0EB2}"/>
              </a:ext>
            </a:extLst>
          </p:cNvPr>
          <p:cNvSpPr txBox="1"/>
          <p:nvPr/>
        </p:nvSpPr>
        <p:spPr>
          <a:xfrm>
            <a:off x="4955485" y="3932179"/>
            <a:ext cx="1788216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0BD883-227D-470A-9578-572D29513EFD}"/>
              </a:ext>
            </a:extLst>
          </p:cNvPr>
          <p:cNvSpPr txBox="1"/>
          <p:nvPr/>
        </p:nvSpPr>
        <p:spPr>
          <a:xfrm>
            <a:off x="7355784" y="3900634"/>
            <a:ext cx="1788216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9977653-D734-48EA-9783-330C43FEA527}"/>
              </a:ext>
            </a:extLst>
          </p:cNvPr>
          <p:cNvSpPr txBox="1"/>
          <p:nvPr/>
        </p:nvSpPr>
        <p:spPr>
          <a:xfrm>
            <a:off x="4522929" y="4708729"/>
            <a:ext cx="1316803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02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838200"/>
            <a:ext cx="8839200" cy="582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i="1" dirty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i="1" dirty="0"/>
          </a:p>
          <a:p>
            <a:pPr lvl="0">
              <a:spcBef>
                <a:spcPct val="20000"/>
              </a:spcBef>
              <a:defRPr/>
            </a:pPr>
            <a:r>
              <a:rPr lang="en-US" sz="2800" dirty="0"/>
              <a:t>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/>
          </a:p>
          <a:p>
            <a:pPr lvl="0">
              <a:spcBef>
                <a:spcPct val="20000"/>
              </a:spcBef>
              <a:defRPr/>
            </a:pPr>
            <a:r>
              <a:rPr lang="en-US" sz="2800" dirty="0"/>
              <a:t>  </a:t>
            </a:r>
            <a:endParaRPr lang="en-US" sz="2800" baseline="300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8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i="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Thomas Algorithm: Example</a:t>
            </a:r>
            <a:endParaRPr lang="en-US" sz="3200" dirty="0">
              <a:solidFill>
                <a:srgbClr val="0000FF"/>
              </a:solidFill>
            </a:endParaRPr>
          </a:p>
        </p:txBody>
      </p:sp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2718027" y="609600"/>
          <a:ext cx="3154363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3" imgW="1904760" imgH="939600" progId="Equation.3">
                  <p:embed/>
                </p:oleObj>
              </mc:Choice>
              <mc:Fallback>
                <p:oleObj name="Equation" r:id="rId3" imgW="1904760" imgH="939600" progId="Equation.3">
                  <p:embed/>
                  <p:pic>
                    <p:nvPicPr>
                      <p:cNvPr id="171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027" y="609600"/>
                        <a:ext cx="3154363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5139" y="2163763"/>
          <a:ext cx="5791200" cy="81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5" imgW="3073400" imgH="431800" progId="Equation.3">
                  <p:embed/>
                </p:oleObj>
              </mc:Choice>
              <mc:Fallback>
                <p:oleObj name="Equation" r:id="rId5" imgW="3073400" imgH="431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139" y="2163763"/>
                        <a:ext cx="5791200" cy="813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6400800" y="2264611"/>
          <a:ext cx="2571206" cy="754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7" imgW="1473200" imgH="431800" progId="Equation.3">
                  <p:embed/>
                </p:oleObj>
              </mc:Choice>
              <mc:Fallback>
                <p:oleObj name="Equation" r:id="rId7" imgW="1473200" imgH="431800" progId="Equation.3">
                  <p:embed/>
                  <p:pic>
                    <p:nvPicPr>
                      <p:cNvPr id="171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64611"/>
                        <a:ext cx="2571206" cy="754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" y="3859243"/>
          <a:ext cx="9144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9" imgW="5155920" imgH="888840" progId="Equation.3">
                  <p:embed/>
                </p:oleObj>
              </mc:Choice>
              <mc:Fallback>
                <p:oleObj name="Equation" r:id="rId9" imgW="5155920" imgH="8888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3859243"/>
                        <a:ext cx="9144000" cy="157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945AF98F-9269-4DE6-AF17-1724E908E435}"/>
                  </a:ext>
                </a:extLst>
              </p:cNvPr>
              <p:cNvSpPr/>
              <p:nvPr/>
            </p:nvSpPr>
            <p:spPr>
              <a:xfrm>
                <a:off x="7012265" y="3019240"/>
                <a:ext cx="19434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5AF98F-9269-4DE6-AF17-1724E908E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265" y="3019240"/>
                <a:ext cx="19434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AC998F-9755-470B-91B8-30FEAA40A940}"/>
              </a:ext>
            </a:extLst>
          </p:cNvPr>
          <p:cNvSpPr txBox="1"/>
          <p:nvPr/>
        </p:nvSpPr>
        <p:spPr>
          <a:xfrm>
            <a:off x="6455778" y="4612360"/>
            <a:ext cx="2612489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B5E04D9-7948-4D5F-B6CD-BBA0E75F0EB2}"/>
              </a:ext>
            </a:extLst>
          </p:cNvPr>
          <p:cNvSpPr txBox="1"/>
          <p:nvPr/>
        </p:nvSpPr>
        <p:spPr>
          <a:xfrm>
            <a:off x="4955485" y="3932179"/>
            <a:ext cx="1788216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0BD883-227D-470A-9578-572D29513EFD}"/>
              </a:ext>
            </a:extLst>
          </p:cNvPr>
          <p:cNvSpPr txBox="1"/>
          <p:nvPr/>
        </p:nvSpPr>
        <p:spPr>
          <a:xfrm>
            <a:off x="7355784" y="3900634"/>
            <a:ext cx="1788216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9977653-D734-48EA-9783-330C43FEA527}"/>
              </a:ext>
            </a:extLst>
          </p:cNvPr>
          <p:cNvSpPr txBox="1"/>
          <p:nvPr/>
        </p:nvSpPr>
        <p:spPr>
          <a:xfrm>
            <a:off x="4522929" y="4708729"/>
            <a:ext cx="1316803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xmlns="" id="{A800CDBA-BDBE-4446-8256-76D36F7C94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835917"/>
              </p:ext>
            </p:extLst>
          </p:nvPr>
        </p:nvGraphicFramePr>
        <p:xfrm>
          <a:off x="108853" y="5498195"/>
          <a:ext cx="831373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12" imgW="4762440" imgH="431640" progId="Equation.3">
                  <p:embed/>
                </p:oleObj>
              </mc:Choice>
              <mc:Fallback>
                <p:oleObj name="Equation" r:id="rId12" imgW="4762440" imgH="43164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53" y="5498195"/>
                        <a:ext cx="8313738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69ECF1A-4F88-44F8-BBA0-2F31B82B703A}"/>
              </a:ext>
            </a:extLst>
          </p:cNvPr>
          <p:cNvSpPr txBox="1"/>
          <p:nvPr/>
        </p:nvSpPr>
        <p:spPr>
          <a:xfrm>
            <a:off x="1246331" y="5536712"/>
            <a:ext cx="125270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FFC0607-3A3D-45FE-9172-A43EA9E2CD9B}"/>
              </a:ext>
            </a:extLst>
          </p:cNvPr>
          <p:cNvSpPr txBox="1"/>
          <p:nvPr/>
        </p:nvSpPr>
        <p:spPr>
          <a:xfrm>
            <a:off x="3227535" y="5525824"/>
            <a:ext cx="1295393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085FA2B-FB45-406F-B538-E51A56A97A7C}"/>
              </a:ext>
            </a:extLst>
          </p:cNvPr>
          <p:cNvSpPr txBox="1"/>
          <p:nvPr/>
        </p:nvSpPr>
        <p:spPr>
          <a:xfrm>
            <a:off x="5094445" y="5531263"/>
            <a:ext cx="1375252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80AF5C-4A67-42CC-B74F-5273491848E3}"/>
              </a:ext>
            </a:extLst>
          </p:cNvPr>
          <p:cNvSpPr txBox="1"/>
          <p:nvPr/>
        </p:nvSpPr>
        <p:spPr>
          <a:xfrm>
            <a:off x="7038706" y="5420455"/>
            <a:ext cx="1427432" cy="7117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10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7B8C9-588D-4215-ACFD-2DE727BE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51" y="503382"/>
            <a:ext cx="7820891" cy="2438399"/>
          </a:xfrm>
        </p:spPr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 208A: Computational Methods in Engineering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A89A92-5D9C-48C8-AA52-DFE5CBA8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27" y="3234966"/>
            <a:ext cx="6854537" cy="1607272"/>
          </a:xfrm>
        </p:spPr>
        <p:txBody>
          <a:bodyPr>
            <a:normAutofit fontScale="92500" lnSpcReduction="20000"/>
          </a:bodyPr>
          <a:lstStyle/>
          <a:p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Abhas Singh</a:t>
            </a:r>
          </a:p>
          <a:p>
            <a:endParaRPr lang="en-US" sz="1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Kanpur</a:t>
            </a:r>
          </a:p>
        </p:txBody>
      </p:sp>
      <p:pic>
        <p:nvPicPr>
          <p:cNvPr id="4" name="Picture 3" descr="highreslogo.png">
            <a:extLst>
              <a:ext uri="{FF2B5EF4-FFF2-40B4-BE49-F238E27FC236}">
                <a16:creationId xmlns:a16="http://schemas.microsoft.com/office/drawing/2014/main" xmlns="" id="{23809838-85A8-4B33-9ED9-10D26D0B4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329" y="4943162"/>
            <a:ext cx="1063745" cy="106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A4ADAA27-9E42-4FAC-A563-E61F837CF983}"/>
              </a:ext>
            </a:extLst>
          </p:cNvPr>
          <p:cNvSpPr txBox="1">
            <a:spLocks/>
          </p:cNvSpPr>
          <p:nvPr/>
        </p:nvSpPr>
        <p:spPr>
          <a:xfrm>
            <a:off x="329759" y="6403061"/>
            <a:ext cx="8518025" cy="390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Acknowledgements: Profs.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Saumyen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Guha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and Shivam Tripathi (CE)</a:t>
            </a:r>
          </a:p>
        </p:txBody>
      </p:sp>
    </p:spTree>
    <p:extLst>
      <p:ext uri="{BB962C8B-B14F-4D97-AF65-F5344CB8AC3E}">
        <p14:creationId xmlns:p14="http://schemas.microsoft.com/office/powerpoint/2010/main" val="2751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/>
          </a:bodyPr>
          <a:lstStyle/>
          <a:p>
            <a:r>
              <a:rPr lang="en-US" dirty="0"/>
              <a:t>Sparse Matrix: Origin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181657"/>
            <a:ext cx="5334000" cy="3977678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86600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178550" y="2144235"/>
          <a:ext cx="1816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Equation" r:id="rId4" imgW="1815840" imgH="901440" progId="Equation.3">
                  <p:embed/>
                </p:oleObj>
              </mc:Choice>
              <mc:Fallback>
                <p:oleObj name="Equation" r:id="rId4" imgW="18158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2144235"/>
                        <a:ext cx="18161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724400" y="58912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3917948"/>
          <a:ext cx="31210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Equation" r:id="rId6" imgW="3124080" imgH="888840" progId="Equation.3">
                  <p:embed/>
                </p:oleObj>
              </mc:Choice>
              <mc:Fallback>
                <p:oleObj name="Equation" r:id="rId6" imgW="3124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917948"/>
                        <a:ext cx="3121025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29000" y="5350392"/>
            <a:ext cx="4724400" cy="1212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matrix 16×16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elements = 256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non-zero elements = 56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14942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Laplace Equation: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9912" y="331099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55626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applicable for 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130787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0" y="1600200"/>
                <a:ext cx="4021614" cy="316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600200"/>
                <a:ext cx="4021614" cy="31684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38400" y="4964072"/>
            <a:ext cx="5231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Total number of elements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/>
          </a:p>
          <a:p>
            <a:r>
              <a:rPr lang="en-US" sz="2000" dirty="0"/>
              <a:t>Number of non-zero elements ~ </a:t>
            </a:r>
            <a:r>
              <a:rPr lang="en-US" sz="2000" i="1" dirty="0"/>
              <a:t>O</a:t>
            </a:r>
            <a:r>
              <a:rPr lang="en-US" sz="2000" dirty="0"/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7150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Informal Roman" panose="030604020304060B0204" pitchFamily="66" charset="0"/>
              </a:rPr>
              <a:t>Direct methods algorithms such as Gauss elimination, Gauss Jordon, LU decomposition are inefficient for Banded and Sparse Matrices!</a:t>
            </a:r>
          </a:p>
        </p:txBody>
      </p:sp>
    </p:spTree>
    <p:extLst>
      <p:ext uri="{BB962C8B-B14F-4D97-AF65-F5344CB8AC3E}">
        <p14:creationId xmlns:p14="http://schemas.microsoft.com/office/powerpoint/2010/main" val="302512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320" y="299860"/>
                <a:ext cx="8337360" cy="62582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 Theorem: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sequence of matrices formed by first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rows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columns of a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square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det 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≠ 0 for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2, … (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-1), then there exist an upper triangular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lower triangular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that,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LU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Furthermore, if the diagonal elements of either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unity, i.e.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 for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1,2, …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both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unique.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3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320" y="299860"/>
                <a:ext cx="8337360" cy="6258280"/>
              </a:xfrm>
              <a:blipFill rotWithShape="0">
                <a:blip r:embed="rId2"/>
                <a:stretch>
                  <a:fillRect l="-1681" t="-779" r="-18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91E45DD-55AF-4543-A287-565D22C3D63E}"/>
              </a:ext>
            </a:extLst>
          </p:cNvPr>
          <p:cNvSpPr/>
          <p:nvPr/>
        </p:nvSpPr>
        <p:spPr>
          <a:xfrm>
            <a:off x="1211713" y="3429000"/>
            <a:ext cx="2603050" cy="1485900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48E90A7-A74D-4895-938B-79D231B503DE}"/>
              </a:ext>
            </a:extLst>
          </p:cNvPr>
          <p:cNvSpPr txBox="1"/>
          <p:nvPr/>
        </p:nvSpPr>
        <p:spPr>
          <a:xfrm>
            <a:off x="3814763" y="2967335"/>
            <a:ext cx="67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1735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Iterative Methods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4812842"/>
            <a:ext cx="701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(initialize) a solution vector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 new solution vector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until ║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x-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║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learn two methods: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Jacobi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Gauss Seidel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0" y="1394372"/>
            <a:ext cx="6781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 • • • • •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• • • • • • •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• • • • • • •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    •     •               •     •</a:t>
            </a: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• • • • • • • +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    •     •               •     •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• • • • • • • +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6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 and Gauss Seidel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the iteration index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for the initial guess)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 Seidel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the iteration index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for the initial guess)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380488" y="2162174"/>
          <a:ext cx="4997451" cy="1377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" imgW="4991040" imgH="1371600" progId="Equation.3">
                  <p:embed/>
                </p:oleObj>
              </mc:Choice>
              <mc:Fallback>
                <p:oleObj name="Equation" r:id="rId3" imgW="499104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488" y="2162174"/>
                        <a:ext cx="4997451" cy="1377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04925" y="5029200"/>
          <a:ext cx="65341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5" imgW="6540480" imgH="1371600" progId="Equation.3">
                  <p:embed/>
                </p:oleObj>
              </mc:Choice>
              <mc:Fallback>
                <p:oleObj name="Equation" r:id="rId5" imgW="654048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5029200"/>
                        <a:ext cx="6534150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32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28800"/>
                <a:ext cx="7171944" cy="3810000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the error vector (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at each iteration as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 2, ⋯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 when: ║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║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</a:t>
                </a:r>
                <a:r>
                  <a:rPr lang="el-G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28800"/>
                <a:ext cx="7171944" cy="3810000"/>
              </a:xfrm>
              <a:blipFill>
                <a:blip r:embed="rId2"/>
                <a:stretch>
                  <a:fillRect l="-1529" t="-27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5638800"/>
            <a:ext cx="35814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Informal Roman" panose="030604020304060B0204" pitchFamily="66" charset="0"/>
              </a:rPr>
              <a:t>Let us see an example?</a:t>
            </a:r>
          </a:p>
        </p:txBody>
      </p:sp>
    </p:spTree>
    <p:extLst>
      <p:ext uri="{BB962C8B-B14F-4D97-AF65-F5344CB8AC3E}">
        <p14:creationId xmlns:p14="http://schemas.microsoft.com/office/powerpoint/2010/main" val="322435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817"/>
            <a:ext cx="8229600" cy="792162"/>
          </a:xfrm>
        </p:spPr>
        <p:txBody>
          <a:bodyPr/>
          <a:lstStyle/>
          <a:p>
            <a:r>
              <a:rPr lang="en-US" dirty="0"/>
              <a:t>Iterative Methods (Example)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85800" y="870826"/>
            <a:ext cx="5257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Solve the following system of equations using Jacobi and Gauss Seidel methods and using initial guess as zero for all the variables with error less than 0.01%. Compare the number iterations required for solution using two methods: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248400" y="981568"/>
          <a:ext cx="2019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3" imgW="2019240" imgH="1777680" progId="Equation.3">
                  <p:embed/>
                </p:oleObj>
              </mc:Choice>
              <mc:Fallback>
                <p:oleObj name="Equation" r:id="rId3" imgW="201924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981568"/>
                        <a:ext cx="20193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24000" y="46025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5800" y="3814833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5347004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 Seidel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36220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362200" y="3015472"/>
          <a:ext cx="612457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6121400" imgH="1727200" progId="Equation.3">
                  <p:embed/>
                </p:oleObj>
              </mc:Choice>
              <mc:Fallback>
                <p:oleObj name="Equation" r:id="rId5" imgW="6121400" imgH="172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15472"/>
                        <a:ext cx="6124575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362200" y="4993037"/>
          <a:ext cx="65532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7" imgW="6553200" imgH="1727200" progId="Equation.3">
                  <p:embed/>
                </p:oleObj>
              </mc:Choice>
              <mc:Fallback>
                <p:oleObj name="Equation" r:id="rId7" imgW="6553200" imgH="172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993037"/>
                        <a:ext cx="6553200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00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371" cy="568058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Iterative methods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iterate, both the methods will diverge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5683633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problem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 conditioned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The answer is NO!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828800"/>
          <a:ext cx="4191000" cy="3406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86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83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83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86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2710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Jacobi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Iter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7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-9.5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76.5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-35.5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-67.5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71.1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136.5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-229.5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71.7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-482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460.5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-421.5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-719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-1639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844.5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-1439.5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-1327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-3015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2880.5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-2655.5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-4520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7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-10280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5312.5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-9041.5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-8328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7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-18952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18084.5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-16657.5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-28365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70.6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71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-64533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33316.5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-56731.5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-52269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66385" y="1813418"/>
          <a:ext cx="4419598" cy="3383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60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55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59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932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Gauss Seidel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9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Iter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x1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x2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x4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9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9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9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-9.5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85.2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09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-55.5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81.8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09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-297.5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-785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39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-1009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596.5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-1571.5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-4154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-5346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3144.5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-8309.5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-21967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-28255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16620.5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-43935.5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-116128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-149368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87872.5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-232258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-613885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-789629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464516.5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-1227772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-3245174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-4174206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2455545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-6490350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-1.7E+07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-2.2E+07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12980701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-3.4E+07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-9.1E+07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-1.2E+08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68619633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-1.8E+08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-4.8E+08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81.1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17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0742"/>
          </a:xfrm>
        </p:spPr>
        <p:txBody>
          <a:bodyPr/>
          <a:lstStyle/>
          <a:p>
            <a:r>
              <a:rPr lang="en-US" dirty="0"/>
              <a:t>Iterative methods (Example)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14800" y="4622826"/>
          <a:ext cx="4495799" cy="175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914400" y="1676400"/>
          <a:ext cx="2019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2019240" imgH="1777680" progId="Equation.3">
                  <p:embed/>
                </p:oleObj>
              </mc:Choice>
              <mc:Fallback>
                <p:oleObj name="Equation" r:id="rId3" imgW="2019240" imgH="1777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20193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191001" y="1752600"/>
          <a:ext cx="4495799" cy="1754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387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745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745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745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14800" y="121473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Problem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31781" y="40386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Pivoting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3713163"/>
            <a:ext cx="342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Pivoting: Columns 2 to 1, 3 to 2, 4 to 3 and 1 to 4. 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equivalent to change of variables: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(new)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(original) 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(new) =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(original)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(new)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(original)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(new) 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(original)</a:t>
            </a:r>
          </a:p>
        </p:txBody>
      </p:sp>
    </p:spTree>
    <p:extLst>
      <p:ext uri="{BB962C8B-B14F-4D97-AF65-F5344CB8AC3E}">
        <p14:creationId xmlns:p14="http://schemas.microsoft.com/office/powerpoint/2010/main" val="365482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817"/>
            <a:ext cx="8229600" cy="792162"/>
          </a:xfrm>
        </p:spPr>
        <p:txBody>
          <a:bodyPr/>
          <a:lstStyle/>
          <a:p>
            <a:r>
              <a:rPr lang="en-US" dirty="0"/>
              <a:t>Iterative Methods (Example)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4320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24000" y="46025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5800" y="3814833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5347004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 Seidel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36220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413000" y="3016250"/>
          <a:ext cx="602297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3" imgW="6019560" imgH="1726920" progId="Equation.3">
                  <p:embed/>
                </p:oleObj>
              </mc:Choice>
              <mc:Fallback>
                <p:oleObj name="Equation" r:id="rId3" imgW="6019560" imgH="1726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3016250"/>
                        <a:ext cx="6022975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191001" y="1059200"/>
          <a:ext cx="4495799" cy="175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22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1186673"/>
            <a:ext cx="32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Iteration Equations after pivoting (variable identifiers in the subscript are for the new renamed variables):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081213" y="4867275"/>
          <a:ext cx="6659562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5" imgW="6654600" imgH="1726920" progId="Equation.3">
                  <p:embed/>
                </p:oleObj>
              </mc:Choice>
              <mc:Fallback>
                <p:oleObj name="Equation" r:id="rId5" imgW="6654600" imgH="1726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867275"/>
                        <a:ext cx="6659562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442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42" y="228600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Solution: Jacobi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3564" y="914400"/>
          <a:ext cx="2633286" cy="5255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 err="1">
                          <a:effectLst/>
                        </a:rPr>
                        <a:t>Iter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||e||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0.438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41.176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-0.063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0.531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1.375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54.545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0.781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34.328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44.086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28.462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-0.002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1.135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36.483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0.323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1.039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1.979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24.778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0.588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1.537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28.717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1.949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21.123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1.574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23.771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1.912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17.637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1.599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19.537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1.885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15.143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1.627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15.827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1.864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12.734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13.200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10.664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10.858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1.829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9.054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8.940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7.568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7.458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0.203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6.344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6.157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5.344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5.110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4.458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4.260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3.736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341594" y="914400"/>
          <a:ext cx="2612046" cy="5255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3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53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53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534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53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32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3.529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3.131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2.940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2.612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0.659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2.449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2.186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2.035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1.827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1.697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0.671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1.525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1.413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1.275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1.177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1.742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0.982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0.888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1.743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0.818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0.742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0.682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0.569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0.516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0.474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0.431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0.395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0.360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0.330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0.300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0.209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0.191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18384" y="914400"/>
          <a:ext cx="2633286" cy="5255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8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88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0.166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0.167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0.667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0.014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1.083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484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0.667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1.083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1.750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0.010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6299007"/>
            <a:ext cx="7674725" cy="40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iteration required to achieve a relative error of &lt; 0.01% = 97</a:t>
            </a:r>
          </a:p>
        </p:txBody>
      </p:sp>
    </p:spTree>
    <p:extLst>
      <p:ext uri="{BB962C8B-B14F-4D97-AF65-F5344CB8AC3E}">
        <p14:creationId xmlns:p14="http://schemas.microsoft.com/office/powerpoint/2010/main" val="8181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42" y="228600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Solution: Gauss Seidel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8400" y="2895600"/>
            <a:ext cx="2493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Number of iteration required to achieve a relative error of &lt; 0.01% = 14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990600"/>
          <a:ext cx="5334000" cy="454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||e||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30.769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638800"/>
            <a:ext cx="8169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what makes the methods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When do we need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Let’s analyze for the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criteria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5929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086600" cy="3505200"/>
          </a:xfrm>
        </p:spPr>
        <p:txBody>
          <a:bodyPr/>
          <a:lstStyle/>
          <a:p>
            <a:r>
              <a:rPr lang="en-US" dirty="0"/>
              <a:t>What are the condition of convergence for the iterative methods?</a:t>
            </a:r>
          </a:p>
          <a:p>
            <a:endParaRPr lang="en-US" dirty="0"/>
          </a:p>
          <a:p>
            <a:r>
              <a:rPr lang="en-US" dirty="0"/>
              <a:t>Rate of convergence? Can we make them converge faster?</a:t>
            </a:r>
          </a:p>
        </p:txBody>
      </p:sp>
    </p:spTree>
    <p:extLst>
      <p:ext uri="{BB962C8B-B14F-4D97-AF65-F5344CB8AC3E}">
        <p14:creationId xmlns:p14="http://schemas.microsoft.com/office/powerpoint/2010/main" val="387106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0EB0D2E-B2EA-42D7-AC1C-485DBBC2A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530" y="265922"/>
                <a:ext cx="8210939" cy="632615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Diagonalization (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LDU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theorem):</a:t>
                </a: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invertible matrix then there exists a decomposition of the form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LDU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where,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lower triangular matrix with diagonal elements as 1,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upper triangular matrix with diagonal elements as 1, and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diagonal matrix.</a:t>
                </a:r>
              </a:p>
              <a:p>
                <a:pPr marL="0" indent="0">
                  <a:buNone/>
                </a:pP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of a 3 × 3 matrix: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symmetric matrix: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LDL</a:t>
                </a:r>
                <a:r>
                  <a:rPr lang="en-US" sz="3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</a:p>
              <a:p>
                <a:pPr marL="0" indent="0">
                  <a:buNone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the entries of the diagonal matrix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pivots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0EB0D2E-B2EA-42D7-AC1C-485DBBC2A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530" y="265922"/>
                <a:ext cx="8210939" cy="6326155"/>
              </a:xfrm>
              <a:blipFill rotWithShape="0">
                <a:blip r:embed="rId2"/>
                <a:stretch>
                  <a:fillRect l="-1189" t="-23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5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0EB0D2E-B2EA-42D7-AC1C-485DBBC2A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530" y="265922"/>
                <a:ext cx="8210939" cy="6326155"/>
              </a:xfrm>
            </p:spPr>
            <p:txBody>
              <a:bodyPr>
                <a:normAutofit fontScale="55000" lnSpcReduction="20000"/>
              </a:bodyPr>
              <a:lstStyle/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3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definite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matrices,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pivots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positive!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a diagonal matrix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containing the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pivots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factorized as: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of a 3 × 3 matrix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38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3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3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8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8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8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sz="3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8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sz="3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8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  <m:e>
                                <m:r>
                                  <a:rPr lang="en-US" sz="3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38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3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definite</a:t>
                </a:r>
                <a:r>
                  <a:rPr lang="en-US" sz="3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matrices: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LDL</a:t>
                </a:r>
                <a:r>
                  <a:rPr lang="en-US" sz="3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D</a:t>
                </a:r>
                <a:r>
                  <a:rPr lang="en-US" sz="3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sz="3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3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Denote: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D</a:t>
                </a:r>
                <a:r>
                  <a:rPr lang="en-US" sz="38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3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488" indent="-344488">
                  <a:lnSpc>
                    <a:spcPct val="120000"/>
                  </a:lnSpc>
                  <a:buFont typeface="Wingdings" panose="05000000000000000000" pitchFamily="2" charset="2"/>
                  <a:buChar char="ü"/>
                </a:pP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 This is also a </a:t>
                </a:r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LU-Decomposition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one needs to evaluate only one triangular matrix </a:t>
                </a:r>
                <a:r>
                  <a:rPr lang="en-US" sz="3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3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0EB0D2E-B2EA-42D7-AC1C-485DBBC2A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530" y="265922"/>
                <a:ext cx="8210939" cy="6326155"/>
              </a:xfrm>
              <a:blipFill rotWithShape="0">
                <a:blip r:embed="rId2"/>
                <a:stretch>
                  <a:fillRect l="-743" t="-675" b="-1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9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BABB84D-FA11-47BC-B8E0-265989F98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Cholesky Algorithm (for symmetric positive definite matrices):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.where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Elements of matrix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to be evaluated!</a:t>
                </a:r>
                <a:endParaRPr lang="en-US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Diagonal elements of the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p,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jk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kj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𝑗𝑘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Off-diagonal elements of the </a:t>
                </a:r>
                <a:r>
                  <a: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matrix: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j,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jk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kj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+1,…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BABB84D-FA11-47BC-B8E0-265989F98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705" y="394447"/>
                <a:ext cx="8038781" cy="6202296"/>
              </a:xfrm>
              <a:blipFill rotWithShape="0">
                <a:blip r:embed="rId2"/>
                <a:stretch>
                  <a:fillRect l="-986" t="-6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01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Thomas Algorithm (for Tridiagonal)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968435"/>
            <a:ext cx="7048500" cy="258957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store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only 4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elements in the form of four vectors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 is: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u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95400"/>
            <a:ext cx="5456540" cy="236823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886200" y="5486400"/>
          <a:ext cx="288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4" imgW="2882880" imgH="380880" progId="Equation.3">
                  <p:embed/>
                </p:oleObj>
              </mc:Choice>
              <mc:Fallback>
                <p:oleObj name="Equation" r:id="rId4" imgW="28828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86400"/>
                        <a:ext cx="2882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6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Thomas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7" y="1104899"/>
            <a:ext cx="8582025" cy="527055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two new vectors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first two equations and eliminate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equation is: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we can eliminate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……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846832" y="2659090"/>
          <a:ext cx="2736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3" imgW="2743200" imgH="838080" progId="Equation.3">
                  <p:embed/>
                </p:oleObj>
              </mc:Choice>
              <mc:Fallback>
                <p:oleObj name="Equation" r:id="rId3" imgW="27432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832" y="2659090"/>
                        <a:ext cx="27368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438650" y="3699390"/>
          <a:ext cx="2089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Equation" r:id="rId5" imgW="2095200" imgH="380880" progId="Equation.3">
                  <p:embed/>
                </p:oleObj>
              </mc:Choice>
              <mc:Fallback>
                <p:oleObj name="Equation" r:id="rId5" imgW="20952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3699390"/>
                        <a:ext cx="20891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343150" y="4365651"/>
          <a:ext cx="2095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Equation" r:id="rId7" imgW="2095200" imgH="863280" progId="Equation.3">
                  <p:embed/>
                </p:oleObj>
              </mc:Choice>
              <mc:Fallback>
                <p:oleObj name="Equation" r:id="rId7" imgW="20952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4365651"/>
                        <a:ext cx="2095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972050" y="4365651"/>
          <a:ext cx="20955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Equation" r:id="rId9" imgW="2095200" imgH="863280" progId="Equation.3">
                  <p:embed/>
                </p:oleObj>
              </mc:Choice>
              <mc:Fallback>
                <p:oleObj name="Equation" r:id="rId9" imgW="209520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4365651"/>
                        <a:ext cx="20955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864506"/>
              </p:ext>
            </p:extLst>
          </p:nvPr>
        </p:nvGraphicFramePr>
        <p:xfrm>
          <a:off x="2773807" y="1691495"/>
          <a:ext cx="288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Equation" r:id="rId11" imgW="2882880" imgH="380880" progId="Equation.3">
                  <p:embed/>
                </p:oleObj>
              </mc:Choice>
              <mc:Fallback>
                <p:oleObj name="Equation" r:id="rId11" imgW="28828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807" y="1691495"/>
                        <a:ext cx="2882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75807" y="1703163"/>
                <a:ext cx="14943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=1,2,…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807" y="1703163"/>
                <a:ext cx="1494383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61364" y="2659090"/>
                <a:ext cx="8161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64" y="2659090"/>
                <a:ext cx="816185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1365" y="3102814"/>
                <a:ext cx="8161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65" y="3102814"/>
                <a:ext cx="816185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48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Thomas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458200" cy="5562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step: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04800" y="-722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62275" y="1665831"/>
          <a:ext cx="26765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" name="Equation" r:id="rId3" imgW="2679700" imgH="381000" progId="Equation.3">
                  <p:embed/>
                </p:oleObj>
              </mc:Choice>
              <mc:Fallback>
                <p:oleObj name="Equation" r:id="rId3" imgW="26797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1665831"/>
                        <a:ext cx="26765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3435350" y="2183103"/>
          <a:ext cx="288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" name="Equation" r:id="rId5" imgW="2882880" imgH="380880" progId="Equation.3">
                  <p:embed/>
                </p:oleObj>
              </mc:Choice>
              <mc:Fallback>
                <p:oleObj name="Equation" r:id="rId5" imgW="28828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2183103"/>
                        <a:ext cx="2882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638800" y="317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495800" y="3086037"/>
          <a:ext cx="20653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" name="Equation" r:id="rId7" imgW="2070000" imgH="380880" progId="Equation.3">
                  <p:embed/>
                </p:oleObj>
              </mc:Choice>
              <mc:Fallback>
                <p:oleObj name="Equation" r:id="rId7" imgW="20700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086037"/>
                        <a:ext cx="206533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1609467" y="4382310"/>
          <a:ext cx="2393951" cy="86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Equation" r:id="rId9" imgW="2400120" imgH="863280" progId="Equation.3">
                  <p:embed/>
                </p:oleObj>
              </mc:Choice>
              <mc:Fallback>
                <p:oleObj name="Equation" r:id="rId9" imgW="24001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467" y="4382310"/>
                        <a:ext cx="2393951" cy="869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818187" y="40194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5186234" y="4384644"/>
          <a:ext cx="23939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Equation" r:id="rId11" imgW="2400120" imgH="863280" progId="Equation.3">
                  <p:embed/>
                </p:oleObj>
              </mc:Choice>
              <mc:Fallback>
                <p:oleObj name="Equation" r:id="rId11" imgW="24001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234" y="4384644"/>
                        <a:ext cx="239395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1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159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Thomas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4582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two equations are: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obtain: 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60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76200" y="-6826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04800" y="-7227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638800" y="317370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5818187" y="40194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4362449" y="3429000"/>
          <a:ext cx="127635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Equation" r:id="rId3" imgW="1282680" imgH="380880" progId="Equation.3">
                  <p:embed/>
                </p:oleObj>
              </mc:Choice>
              <mc:Fallback>
                <p:oleObj name="Equation" r:id="rId3" imgW="12826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49" y="3429000"/>
                        <a:ext cx="1276351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1645920" y="4559808"/>
          <a:ext cx="26098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5" imgW="2616120" imgH="863280" progId="Equation.3">
                  <p:embed/>
                </p:oleObj>
              </mc:Choice>
              <mc:Fallback>
                <p:oleObj name="Equation" r:id="rId5" imgW="26161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5920" y="4559808"/>
                        <a:ext cx="260985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5413449" y="4558210"/>
          <a:ext cx="26098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7" imgW="2616120" imgH="863280" progId="Equation.3">
                  <p:embed/>
                </p:oleObj>
              </mc:Choice>
              <mc:Fallback>
                <p:oleObj name="Equation" r:id="rId7" imgW="26161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449" y="4558210"/>
                        <a:ext cx="260985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3941836" y="2095263"/>
          <a:ext cx="29432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9" imgW="2946400" imgH="838200" progId="Equation.3">
                  <p:embed/>
                </p:oleObj>
              </mc:Choice>
              <mc:Fallback>
                <p:oleObj name="Equation" r:id="rId9" imgW="2946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836" y="2095263"/>
                        <a:ext cx="29432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17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16006</TotalTime>
  <Words>2103</Words>
  <Application>Microsoft Office PowerPoint</Application>
  <PresentationFormat>On-screen Show (4:3)</PresentationFormat>
  <Paragraphs>1154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Informal Roman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Thomas Algorithm (for Tridiagonal)</vt:lpstr>
      <vt:lpstr>Thomas Algorithm</vt:lpstr>
      <vt:lpstr>Thomas Algorithm</vt:lpstr>
      <vt:lpstr>Thomas Algorithm</vt:lpstr>
      <vt:lpstr>Thomas Algorithm</vt:lpstr>
      <vt:lpstr>Thomas Algorithm: Example</vt:lpstr>
      <vt:lpstr>Thomas Algorithm: Example</vt:lpstr>
      <vt:lpstr>Thomas Algorithm: Example</vt:lpstr>
      <vt:lpstr>Thomas Algorithm: Example</vt:lpstr>
      <vt:lpstr>Thomas Algorithm: Example</vt:lpstr>
      <vt:lpstr>Thomas Algorithm: Example</vt:lpstr>
      <vt:lpstr>ESO 208A: Computational Methods in Engineering  Iterative Methods</vt:lpstr>
      <vt:lpstr>Sparse Matrix: Origin</vt:lpstr>
      <vt:lpstr>Sparse Matrix</vt:lpstr>
      <vt:lpstr>Iterative Methods</vt:lpstr>
      <vt:lpstr>Jacobi and Gauss Seidel</vt:lpstr>
      <vt:lpstr>Stopping Criteria</vt:lpstr>
      <vt:lpstr>Iterative Methods (Example)</vt:lpstr>
      <vt:lpstr>Iterative methods (Example)</vt:lpstr>
      <vt:lpstr>Iterative methods (Example)</vt:lpstr>
      <vt:lpstr>Iterative Methods (Example)</vt:lpstr>
      <vt:lpstr>Solution: Jacobi</vt:lpstr>
      <vt:lpstr>Solution: Gauss Seidel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 208A: Computational Methods in Engineering  Lecture 1</dc:title>
  <dc:creator>sguha</dc:creator>
  <cp:lastModifiedBy>Abhas Singh</cp:lastModifiedBy>
  <cp:revision>471</cp:revision>
  <dcterms:created xsi:type="dcterms:W3CDTF">2018-04-30T11:42:59Z</dcterms:created>
  <dcterms:modified xsi:type="dcterms:W3CDTF">2019-08-23T07:17:10Z</dcterms:modified>
</cp:coreProperties>
</file>