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24" r:id="rId2"/>
    <p:sldId id="433" r:id="rId3"/>
    <p:sldId id="436" r:id="rId4"/>
    <p:sldId id="437" r:id="rId5"/>
    <p:sldId id="438" r:id="rId6"/>
    <p:sldId id="455" r:id="rId7"/>
    <p:sldId id="459" r:id="rId8"/>
    <p:sldId id="483" r:id="rId9"/>
    <p:sldId id="484" r:id="rId10"/>
    <p:sldId id="456" r:id="rId11"/>
    <p:sldId id="489" r:id="rId12"/>
    <p:sldId id="457" r:id="rId13"/>
    <p:sldId id="482" r:id="rId14"/>
    <p:sldId id="439" r:id="rId15"/>
    <p:sldId id="440" r:id="rId16"/>
    <p:sldId id="442" r:id="rId17"/>
    <p:sldId id="499" r:id="rId18"/>
    <p:sldId id="502" r:id="rId19"/>
    <p:sldId id="503" r:id="rId20"/>
    <p:sldId id="504" r:id="rId21"/>
    <p:sldId id="443" r:id="rId22"/>
    <p:sldId id="445" r:id="rId23"/>
    <p:sldId id="495" r:id="rId24"/>
    <p:sldId id="490" r:id="rId25"/>
    <p:sldId id="492" r:id="rId26"/>
    <p:sldId id="496" r:id="rId27"/>
    <p:sldId id="498" r:id="rId28"/>
    <p:sldId id="256" r:id="rId29"/>
    <p:sldId id="268" r:id="rId30"/>
    <p:sldId id="267" r:id="rId31"/>
    <p:sldId id="269" r:id="rId32"/>
    <p:sldId id="460" r:id="rId33"/>
    <p:sldId id="458" r:id="rId34"/>
    <p:sldId id="461" r:id="rId35"/>
    <p:sldId id="462" r:id="rId36"/>
    <p:sldId id="485" r:id="rId37"/>
    <p:sldId id="486" r:id="rId38"/>
    <p:sldId id="488" r:id="rId39"/>
    <p:sldId id="48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Solve tutorial </a:t>
            </a:r>
            <a:r>
              <a:rPr lang="en-IN" dirty="0" err="1" smtClean="0"/>
              <a:t>pbm</a:t>
            </a:r>
            <a:r>
              <a:rPr lang="en-IN" dirty="0" smtClean="0"/>
              <a:t> here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FDBA8-DFAA-4C4F-A864-54655AEBECFB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4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2.wmf"/><Relationship Id="rId3" Type="http://schemas.openxmlformats.org/officeDocument/2006/relationships/image" Target="../media/image14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4812842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(initialize) a solution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 new solution vector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until ║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║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methods: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Jacobi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 Seidel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0" y="1394372"/>
            <a:ext cx="678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 • • • • •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 • • • • •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• • • • • • •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   •     •               •     •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• • • • • • • +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   •     •               •     •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• • • • • • • +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680271" y="263342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Norms: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680271" y="807304"/>
                <a:ext cx="7839441" cy="582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matrix norm is a measure of the size of a matrix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iff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scalar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𝑨𝑩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consistent matrix and vector norms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 of a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𝑨𝒙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 Radius: largest absolute eigenvalue of matrix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by </a:t>
                </a:r>
                <a:r>
                  <a:rPr lang="el-GR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there are 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distinct eigenvalues of </a:t>
                </a: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Lower bound of all matrix norms:</a:t>
                </a:r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any norm of matrix </a:t>
                </a: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71" y="807304"/>
                <a:ext cx="7839441" cy="5824480"/>
              </a:xfrm>
              <a:prstGeom prst="rect">
                <a:avLst/>
              </a:prstGeom>
              <a:blipFill rotWithShape="0">
                <a:blip r:embed="rId2"/>
                <a:stretch>
                  <a:fillRect l="-1244" t="-837" b="-4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7" t="43297" r="1" b="34975"/>
          <a:stretch/>
        </p:blipFill>
        <p:spPr>
          <a:xfrm>
            <a:off x="4599991" y="3271838"/>
            <a:ext cx="3729181" cy="14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8" b="21496"/>
          <a:stretch/>
        </p:blipFill>
        <p:spPr>
          <a:xfrm>
            <a:off x="4657724" y="224533"/>
            <a:ext cx="4486275" cy="50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726924" y="731543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Norms: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726924" y="1669211"/>
                <a:ext cx="7839441" cy="4164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Column-Sum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eigenvalues of the square symmetric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Row-Sum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norm:</a:t>
                </a:r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trace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func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24" y="1669211"/>
                <a:ext cx="7839441" cy="4164858"/>
              </a:xfrm>
              <a:prstGeom prst="rect">
                <a:avLst/>
              </a:prstGeom>
              <a:blipFill>
                <a:blip r:embed="rId2"/>
                <a:stretch>
                  <a:fillRect l="-1011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E441B0-E0BD-4B06-83C8-6C8EE25D3CF4}"/>
              </a:ext>
            </a:extLst>
          </p:cNvPr>
          <p:cNvSpPr txBox="1"/>
          <p:nvPr/>
        </p:nvSpPr>
        <p:spPr>
          <a:xfrm>
            <a:off x="1502223" y="5834069"/>
            <a:ext cx="72343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of a matrix is the sum of elements on the main diagonal </a:t>
            </a:r>
          </a:p>
        </p:txBody>
      </p:sp>
    </p:spTree>
    <p:extLst>
      <p:ext uri="{BB962C8B-B14F-4D97-AF65-F5344CB8AC3E}">
        <p14:creationId xmlns:p14="http://schemas.microsoft.com/office/powerpoint/2010/main" val="26849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1" b="21496"/>
          <a:stretch/>
        </p:blipFill>
        <p:spPr>
          <a:xfrm>
            <a:off x="0" y="210245"/>
            <a:ext cx="4500563" cy="50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Jacobi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3048000" cy="7620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 = - </a:t>
            </a:r>
            <a:r>
              <a:rPr lang="en-US" b="1" i="1" dirty="0">
                <a:latin typeface="Times New Roman"/>
                <a:cs typeface="Times New Roman"/>
              </a:rPr>
              <a:t>D</a:t>
            </a:r>
            <a:r>
              <a:rPr lang="en-US" baseline="30000" dirty="0">
                <a:latin typeface="Times New Roman"/>
                <a:cs typeface="Times New Roman"/>
              </a:rPr>
              <a:t>-1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b="1" i="1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IN" dirty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1676400"/>
          <a:ext cx="28575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3" imgW="2857500" imgH="2476500" progId="Equation.3">
                  <p:embed/>
                </p:oleObj>
              </mc:Choice>
              <mc:Fallback>
                <p:oleObj name="Equation" r:id="rId3" imgW="2857500" imgH="247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1676400"/>
                        <a:ext cx="2857500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191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we use row-sum norm: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4648200"/>
          <a:ext cx="490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Equation" r:id="rId5" imgW="4902200" imgH="914400" progId="Equation.3">
                  <p:embed/>
                </p:oleObj>
              </mc:Choice>
              <mc:Fallback>
                <p:oleObj name="Equation" r:id="rId5" imgW="49022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648200"/>
                        <a:ext cx="4902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8200" y="5638800"/>
          <a:ext cx="342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name="Equation" r:id="rId7" imgW="3429000" imgH="889000" progId="Equation.3">
                  <p:embed/>
                </p:oleObj>
              </mc:Choice>
              <mc:Fallback>
                <p:oleObj name="Equation" r:id="rId7" imgW="34290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638800"/>
                        <a:ext cx="34290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DF4B8F4-0BF6-4160-B50F-FE0E60C95119}"/>
              </a:ext>
            </a:extLst>
          </p:cNvPr>
          <p:cNvSpPr/>
          <p:nvPr/>
        </p:nvSpPr>
        <p:spPr>
          <a:xfrm>
            <a:off x="6155872" y="4261163"/>
            <a:ext cx="285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Recall, Sufficient Condition for Convergence: </a:t>
            </a:r>
            <a:endParaRPr lang="en-IN" sz="24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14DFB018-A531-4D4C-A4B0-7ECB0C617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49883"/>
              </p:ext>
            </p:extLst>
          </p:nvPr>
        </p:nvGraphicFramePr>
        <p:xfrm>
          <a:off x="6972300" y="5478016"/>
          <a:ext cx="744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Equation" r:id="rId9" imgW="749160" imgH="406080" progId="Equation.3">
                  <p:embed/>
                </p:oleObj>
              </mc:Choice>
              <mc:Fallback>
                <p:oleObj name="Equation" r:id="rId9" imgW="749160" imgH="40608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5478016"/>
                        <a:ext cx="7445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6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Methods: Convergence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8154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using 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row-sum norm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matrix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obtain the following as the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 condition for convergence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both Jacobi and Gauss Seidel: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79725" y="3644682"/>
          <a:ext cx="3384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3" imgW="3377880" imgH="952200" progId="Equation.3">
                  <p:embed/>
                </p:oleObj>
              </mc:Choice>
              <mc:Fallback>
                <p:oleObj name="Equation" r:id="rId3" imgW="3377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644682"/>
                        <a:ext cx="33845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4895414"/>
            <a:ext cx="8154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original matrix is diagonally dominant, it will always converge!</a:t>
            </a:r>
          </a:p>
        </p:txBody>
      </p:sp>
    </p:spTree>
    <p:extLst>
      <p:ext uri="{BB962C8B-B14F-4D97-AF65-F5344CB8AC3E}">
        <p14:creationId xmlns:p14="http://schemas.microsoft.com/office/powerpoint/2010/main" val="17141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48422" cy="9150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Rate of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5488" y="1453896"/>
                <a:ext cx="8229600" cy="48554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/>
                    <a:cs typeface="Times New Roman"/>
                  </a:rPr>
                  <a:t>Number of iterations (</a:t>
                </a:r>
                <a:r>
                  <a:rPr lang="en-US" i="1" dirty="0">
                    <a:latin typeface="Times New Roman"/>
                    <a:cs typeface="Times New Roman"/>
                  </a:rPr>
                  <a:t>k</a:t>
                </a:r>
                <a:r>
                  <a:rPr lang="en-US" dirty="0">
                    <a:latin typeface="Times New Roman"/>
                    <a:cs typeface="Times New Roman"/>
                  </a:rPr>
                  <a:t>) required to decrease the initial error by a factor of 10</a:t>
                </a:r>
                <a:r>
                  <a:rPr lang="en-US" i="1" baseline="30000" dirty="0">
                    <a:latin typeface="Times New Roman"/>
                    <a:cs typeface="Times New Roman"/>
                  </a:rPr>
                  <a:t>-m</a:t>
                </a:r>
                <a:r>
                  <a:rPr lang="en-US" dirty="0">
                    <a:latin typeface="Times New Roman"/>
                    <a:cs typeface="Times New Roman"/>
                  </a:rPr>
                  <a:t> is then given by:</a:t>
                </a:r>
              </a:p>
              <a:p>
                <a:pPr marL="0" indent="0">
                  <a:buNone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/>
                    <a:cs typeface="Times New Roman"/>
                  </a:rPr>
                  <a:t>or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≥−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𝑚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𝑚</m:t>
                          </m:r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dirty="0">
                    <a:latin typeface="Times New Roman"/>
                    <a:cs typeface="Times New Roman"/>
                  </a:rPr>
                  <a:t> is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asymptotic rate of convergence</a:t>
                </a:r>
                <a:r>
                  <a:rPr lang="en-US" dirty="0">
                    <a:latin typeface="Times New Roman"/>
                    <a:cs typeface="Times New Roman"/>
                  </a:rPr>
                  <a:t> of the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iterative methods.</a:t>
                </a:r>
              </a:p>
              <a:p>
                <a:pPr marL="0" indent="0">
                  <a:buNone/>
                </a:pPr>
                <a:endParaRPr lang="en-US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88" y="1453896"/>
                <a:ext cx="8229600" cy="4855464"/>
              </a:xfrm>
              <a:blipFill rotWithShape="0">
                <a:blip r:embed="rId2"/>
                <a:stretch>
                  <a:fillRect l="-1481" t="-3141" r="-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6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9" b="18402"/>
          <a:stretch/>
        </p:blipFill>
        <p:spPr>
          <a:xfrm>
            <a:off x="3686176" y="195956"/>
            <a:ext cx="5457824" cy="63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086600" cy="3505200"/>
          </a:xfrm>
        </p:spPr>
        <p:txBody>
          <a:bodyPr>
            <a:normAutofit/>
          </a:bodyPr>
          <a:lstStyle/>
          <a:p>
            <a:r>
              <a:rPr lang="en-US" sz="3200" dirty="0"/>
              <a:t>What are the conditions of convergence for the iterative methods?</a:t>
            </a:r>
          </a:p>
          <a:p>
            <a:endParaRPr lang="en-US" sz="3200" dirty="0"/>
          </a:p>
          <a:p>
            <a:r>
              <a:rPr lang="en-US" sz="3200" dirty="0"/>
              <a:t>Rate of convergence? Can we make them converge faster?</a:t>
            </a:r>
          </a:p>
        </p:txBody>
      </p:sp>
    </p:spTree>
    <p:extLst>
      <p:ext uri="{BB962C8B-B14F-4D97-AF65-F5344CB8AC3E}">
        <p14:creationId xmlns:p14="http://schemas.microsoft.com/office/powerpoint/2010/main" val="38710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06" b="32323"/>
          <a:stretch/>
        </p:blipFill>
        <p:spPr>
          <a:xfrm>
            <a:off x="0" y="195957"/>
            <a:ext cx="6829425" cy="67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94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Improving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3962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Gauss Seidel: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5800" y="1981200"/>
          <a:ext cx="65341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3" imgW="6540480" imgH="1371600" progId="Equation.3">
                  <p:embed/>
                </p:oleObj>
              </mc:Choice>
              <mc:Fallback>
                <p:oleObj name="Equation" r:id="rId3" imgW="65404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653415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29000"/>
            <a:ext cx="396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Re-Write As: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4114800"/>
          <a:ext cx="6870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5" imgW="6870700" imgH="1320800" progId="Equation.3">
                  <p:embed/>
                </p:oleObj>
              </mc:Choice>
              <mc:Fallback>
                <p:oleObj name="Equation" r:id="rId5" imgW="68707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114800"/>
                        <a:ext cx="68707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8200" y="5791200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7" imgW="4292600" imgH="419100" progId="Equation.3">
                  <p:embed/>
                </p:oleObj>
              </mc:Choice>
              <mc:Fallback>
                <p:oleObj name="Equation" r:id="rId7" imgW="4292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791200"/>
                        <a:ext cx="429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6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Successive Over/Under Relaxation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1676400"/>
          <a:ext cx="558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3" imgW="5588000" imgH="419100" progId="Equation.3">
                  <p:embed/>
                </p:oleObj>
              </mc:Choice>
              <mc:Fallback>
                <p:oleObj name="Equation" r:id="rId3" imgW="5588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5588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2514600"/>
            <a:ext cx="5257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0 &lt; </a:t>
            </a:r>
            <a:r>
              <a:rPr lang="en-US" sz="2400" i="1" dirty="0" err="1">
                <a:latin typeface="Times New Roman"/>
                <a:cs typeface="Times New Roman"/>
              </a:rPr>
              <a:t>ω</a:t>
            </a:r>
            <a:r>
              <a:rPr lang="en-US" sz="2400" dirty="0">
                <a:latin typeface="Times New Roman"/>
                <a:cs typeface="Times New Roman"/>
              </a:rPr>
              <a:t> &lt; 1 : Under relaxation</a:t>
            </a:r>
            <a:endParaRPr lang="en-IN" sz="2400" dirty="0">
              <a:latin typeface="Times New Roman"/>
              <a:cs typeface="Times New Roman"/>
            </a:endParaRPr>
          </a:p>
          <a:p>
            <a:r>
              <a:rPr lang="en-US" sz="2400" i="1" dirty="0" err="1">
                <a:latin typeface="Times New Roman"/>
                <a:cs typeface="Times New Roman"/>
              </a:rPr>
              <a:t>ω</a:t>
            </a:r>
            <a:r>
              <a:rPr lang="en-US" sz="2400" dirty="0">
                <a:latin typeface="Times New Roman"/>
                <a:cs typeface="Times New Roman"/>
              </a:rPr>
              <a:t> = 1 : Gauss Seidel</a:t>
            </a:r>
            <a:endParaRPr lang="en-IN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1 &lt; </a:t>
            </a:r>
            <a:r>
              <a:rPr lang="en-US" sz="2400" i="1" dirty="0" err="1">
                <a:latin typeface="Times New Roman"/>
                <a:cs typeface="Times New Roman"/>
              </a:rPr>
              <a:t>ω</a:t>
            </a:r>
            <a:r>
              <a:rPr lang="en-US" sz="2400" dirty="0">
                <a:latin typeface="Times New Roman"/>
                <a:cs typeface="Times New Roman"/>
              </a:rPr>
              <a:t> &lt; 2 : Over Relaxation</a:t>
            </a:r>
            <a:endParaRPr lang="en-IN" sz="24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4267200"/>
          <a:ext cx="7975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5" imgW="7975600" imgH="1320800" progId="Equation.3">
                  <p:embed/>
                </p:oleObj>
              </mc:Choice>
              <mc:Fallback>
                <p:oleObj name="Equation" r:id="rId5" imgW="79756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267200"/>
                        <a:ext cx="79756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9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7"/>
          <a:stretch/>
        </p:blipFill>
        <p:spPr>
          <a:xfrm>
            <a:off x="4772024" y="195957"/>
            <a:ext cx="4371975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06" b="23706"/>
          <a:stretch/>
        </p:blipFill>
        <p:spPr>
          <a:xfrm>
            <a:off x="0" y="195957"/>
            <a:ext cx="4443413" cy="49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06"/>
          <a:stretch/>
        </p:blipFill>
        <p:spPr>
          <a:xfrm>
            <a:off x="0" y="195957"/>
            <a:ext cx="9144000" cy="49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25"/>
          <a:stretch/>
        </p:blipFill>
        <p:spPr>
          <a:xfrm>
            <a:off x="0" y="195957"/>
            <a:ext cx="4514850" cy="6466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1" b="60385"/>
          <a:stretch/>
        </p:blipFill>
        <p:spPr>
          <a:xfrm>
            <a:off x="4457700" y="181670"/>
            <a:ext cx="4686299" cy="25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2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49" y="673064"/>
            <a:ext cx="7820891" cy="243839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Pivoting, Scaling and Equilibration, Perturbation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4ED593A5-25BB-4701-8596-2FBD20E4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Gauss Elimination: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US" sz="17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7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 ….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3,……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sz="17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7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7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7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each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all the elements in rows &gt;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multiplied by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Roundoff errors will be magnified and eventually may grow out of bound if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1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algorithm become unstable)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for stability: </a:t>
                </a:r>
                <a:r>
                  <a:rPr lang="en-US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1 (for all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will happen only if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largest element in the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for rows ≥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not, make it! (This operation is called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pivoting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  <a:blipFill rotWithShape="0">
                <a:blip r:embed="rId2"/>
                <a:stretch>
                  <a:fillRect l="-1483" t="-1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6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</a:t>
            </a:r>
            <a:r>
              <a:rPr lang="en-US" dirty="0" smtClean="0">
                <a:solidFill>
                  <a:srgbClr val="0000FF"/>
                </a:solidFill>
              </a:rPr>
              <a:t>Schemes in Matrix Forms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116432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L + D + 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= 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translates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+ D + 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iteration counter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Seidel: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iteration counter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F5300B-7A5F-4321-B4BA-A3B968526E8B}"/>
              </a:ext>
            </a:extLst>
          </p:cNvPr>
          <p:cNvGrpSpPr/>
          <p:nvPr/>
        </p:nvGrpSpPr>
        <p:grpSpPr>
          <a:xfrm>
            <a:off x="2664000" y="3211200"/>
            <a:ext cx="4446172" cy="965200"/>
            <a:chOff x="2559542" y="3200401"/>
            <a:chExt cx="4446172" cy="9652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294853"/>
                </p:ext>
              </p:extLst>
            </p:nvPr>
          </p:nvGraphicFramePr>
          <p:xfrm>
            <a:off x="2667000" y="3200401"/>
            <a:ext cx="4003675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4" name="Equation" r:id="rId3" imgW="4000320" imgH="965160" progId="Equation.3">
                    <p:embed/>
                  </p:oleObj>
                </mc:Choice>
                <mc:Fallback>
                  <p:oleObj name="Equation" r:id="rId3" imgW="4000320" imgH="96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3200401"/>
                          <a:ext cx="4003675" cy="965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A48431C-04B3-44AB-9837-A27EC786086B}"/>
                </a:ext>
              </a:extLst>
            </p:cNvPr>
            <p:cNvSpPr txBox="1"/>
            <p:nvPr/>
          </p:nvSpPr>
          <p:spPr>
            <a:xfrm>
              <a:off x="2559542" y="3699803"/>
              <a:ext cx="4446172" cy="4657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graphicFrame>
        <p:nvGraphicFramePr>
          <p:cNvPr id="10" name="Object 9">
            <a:extLst>
              <a:ext uri="{FF2B5EF4-FFF2-40B4-BE49-F238E27FC236}">
                <a16:creationId xmlns="" xmlns:a16="http://schemas.microsoft.com/office/drawing/2014/main" id="{8582D0DA-4565-4CCD-92E0-ED9B0D8F9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94996"/>
              </p:ext>
            </p:extLst>
          </p:nvPr>
        </p:nvGraphicFramePr>
        <p:xfrm>
          <a:off x="2778955" y="3212123"/>
          <a:ext cx="40036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" name="Equation" r:id="rId5" imgW="4000320" imgH="965160" progId="Equation.3">
                  <p:embed/>
                </p:oleObj>
              </mc:Choice>
              <mc:Fallback>
                <p:oleObj name="Equation" r:id="rId5" imgW="4000320" imgH="9651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955" y="3212123"/>
                        <a:ext cx="40036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37BEC3F-194C-471C-BDE5-B1FFA54F6757}"/>
              </a:ext>
            </a:extLst>
          </p:cNvPr>
          <p:cNvGrpSpPr/>
          <p:nvPr/>
        </p:nvGrpSpPr>
        <p:grpSpPr>
          <a:xfrm>
            <a:off x="2318657" y="5155667"/>
            <a:ext cx="4947557" cy="1014832"/>
            <a:chOff x="2318657" y="5155667"/>
            <a:chExt cx="4947557" cy="101483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331325"/>
                </p:ext>
              </p:extLst>
            </p:nvPr>
          </p:nvGraphicFramePr>
          <p:xfrm>
            <a:off x="2489200" y="5155667"/>
            <a:ext cx="46228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6" name="Equation" r:id="rId6" imgW="4622760" imgH="965160" progId="Equation.3">
                    <p:embed/>
                  </p:oleObj>
                </mc:Choice>
                <mc:Fallback>
                  <p:oleObj name="Equation" r:id="rId6" imgW="4622760" imgH="96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200" y="5155667"/>
                          <a:ext cx="4622800" cy="965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10F51E1-ABE1-4FD6-B0B2-1BBBC3C0D551}"/>
                </a:ext>
              </a:extLst>
            </p:cNvPr>
            <p:cNvSpPr txBox="1"/>
            <p:nvPr/>
          </p:nvSpPr>
          <p:spPr>
            <a:xfrm>
              <a:off x="2318657" y="5704706"/>
              <a:ext cx="4947557" cy="4657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graphicFrame>
        <p:nvGraphicFramePr>
          <p:cNvPr id="18" name="Object 17">
            <a:extLst>
              <a:ext uri="{FF2B5EF4-FFF2-40B4-BE49-F238E27FC236}">
                <a16:creationId xmlns="" xmlns:a16="http://schemas.microsoft.com/office/drawing/2014/main" id="{70304490-457A-42B2-9F10-7B8C13747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84839"/>
              </p:ext>
            </p:extLst>
          </p:nvPr>
        </p:nvGraphicFramePr>
        <p:xfrm>
          <a:off x="2478310" y="5161108"/>
          <a:ext cx="462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" name="Equation" r:id="rId8" imgW="4622760" imgH="965160" progId="Equation.3">
                  <p:embed/>
                </p:oleObj>
              </mc:Choice>
              <mc:Fallback>
                <p:oleObj name="Equation" r:id="rId8" imgW="4622760" imgH="96516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310" y="5161108"/>
                        <a:ext cx="462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3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670941" y="546848"/>
            <a:ext cx="742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Pivoting: Matrix at the start of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452535" y="4226566"/>
                <a:ext cx="83882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operations of the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step,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Let’s say, it occurs at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interchange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with the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Interchange the right hand side vector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not working with the augmented matrix.)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5" y="4226566"/>
                <a:ext cx="8388220" cy="1938992"/>
              </a:xfrm>
              <a:prstGeom prst="rect">
                <a:avLst/>
              </a:prstGeom>
              <a:blipFill>
                <a:blip r:embed="rId2"/>
                <a:stretch>
                  <a:fillRect l="-1090" t="-2516" r="-945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0F93142-64D7-49BB-8A41-6D76A6A7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35" y="1270846"/>
            <a:ext cx="4068162" cy="2480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3F164BD-5408-4CC9-B363-AB322FD7ABA9}"/>
              </a:ext>
            </a:extLst>
          </p:cNvPr>
          <p:cNvSpPr/>
          <p:nvPr/>
        </p:nvSpPr>
        <p:spPr>
          <a:xfrm>
            <a:off x="4086808" y="2623529"/>
            <a:ext cx="559837" cy="1230014"/>
          </a:xfrm>
          <a:prstGeom prst="rect">
            <a:avLst/>
          </a:prstGeom>
          <a:noFill/>
          <a:ln w="3175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831E14D-66F9-4B5C-B4AA-66EFDB483883}"/>
              </a:ext>
            </a:extLst>
          </p:cNvPr>
          <p:cNvSpPr/>
          <p:nvPr/>
        </p:nvSpPr>
        <p:spPr>
          <a:xfrm>
            <a:off x="4152116" y="3156188"/>
            <a:ext cx="365760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en-US" sz="16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="" xmlns:a16="http://schemas.microsoft.com/office/drawing/2014/main" id="{F177A6B1-6AAF-4D93-A410-96F8577ADEFB}"/>
              </a:ext>
            </a:extLst>
          </p:cNvPr>
          <p:cNvSpPr/>
          <p:nvPr/>
        </p:nvSpPr>
        <p:spPr>
          <a:xfrm>
            <a:off x="6186197" y="2715208"/>
            <a:ext cx="251925" cy="7137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="" xmlns:a16="http://schemas.microsoft.com/office/drawing/2014/main" id="{E83BCB0B-A45F-4086-B421-E96614669A9E}"/>
              </a:ext>
            </a:extLst>
          </p:cNvPr>
          <p:cNvSpPr/>
          <p:nvPr/>
        </p:nvSpPr>
        <p:spPr>
          <a:xfrm rot="10800000">
            <a:off x="1866110" y="2682551"/>
            <a:ext cx="251925" cy="7137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79245B8-8D02-42F4-9346-EB25CCDB1816}"/>
              </a:ext>
            </a:extLst>
          </p:cNvPr>
          <p:cNvSpPr txBox="1"/>
          <p:nvPr/>
        </p:nvSpPr>
        <p:spPr>
          <a:xfrm>
            <a:off x="6540760" y="271520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Exchange</a:t>
            </a:r>
          </a:p>
        </p:txBody>
      </p:sp>
    </p:spTree>
    <p:extLst>
      <p:ext uri="{BB962C8B-B14F-4D97-AF65-F5344CB8AC3E}">
        <p14:creationId xmlns:p14="http://schemas.microsoft.com/office/powerpoint/2010/main" val="9952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7" grpId="0" animBg="1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680272" y="272760"/>
            <a:ext cx="742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Pivoting: Matrix at the start of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08518" y="4003440"/>
                <a:ext cx="8388220" cy="2707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operations of the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step,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Let’s say, it occurs at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interchange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with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with the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Interchange the right hand side vector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not working with the augmented matrix.)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interchange → renaming of variables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↔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" y="4003440"/>
                <a:ext cx="8388220" cy="2707857"/>
              </a:xfrm>
              <a:prstGeom prst="rect">
                <a:avLst/>
              </a:prstGeom>
              <a:blipFill>
                <a:blip r:embed="rId2"/>
                <a:stretch>
                  <a:fillRect l="-1090" t="-1802" r="-945" b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0F93142-64D7-49BB-8A41-6D76A6A7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80" y="1270846"/>
            <a:ext cx="4068162" cy="2480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3F164BD-5408-4CC9-B363-AB322FD7ABA9}"/>
              </a:ext>
            </a:extLst>
          </p:cNvPr>
          <p:cNvSpPr/>
          <p:nvPr/>
        </p:nvSpPr>
        <p:spPr>
          <a:xfrm>
            <a:off x="3704253" y="2623529"/>
            <a:ext cx="1996751" cy="1128171"/>
          </a:xfrm>
          <a:prstGeom prst="rect">
            <a:avLst/>
          </a:prstGeom>
          <a:noFill/>
          <a:ln w="3175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831E14D-66F9-4B5C-B4AA-66EFDB483883}"/>
              </a:ext>
            </a:extLst>
          </p:cNvPr>
          <p:cNvSpPr/>
          <p:nvPr/>
        </p:nvSpPr>
        <p:spPr>
          <a:xfrm>
            <a:off x="4926563" y="3118864"/>
            <a:ext cx="365760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endParaRPr lang="en-US" sz="16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="" xmlns:a16="http://schemas.microsoft.com/office/drawing/2014/main" id="{F177A6B1-6AAF-4D93-A410-96F8577ADEFB}"/>
              </a:ext>
            </a:extLst>
          </p:cNvPr>
          <p:cNvSpPr/>
          <p:nvPr/>
        </p:nvSpPr>
        <p:spPr>
          <a:xfrm>
            <a:off x="5803642" y="2715208"/>
            <a:ext cx="251925" cy="7137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="" xmlns:a16="http://schemas.microsoft.com/office/drawing/2014/main" id="{E83BCB0B-A45F-4086-B421-E96614669A9E}"/>
              </a:ext>
            </a:extLst>
          </p:cNvPr>
          <p:cNvSpPr/>
          <p:nvPr/>
        </p:nvSpPr>
        <p:spPr>
          <a:xfrm rot="10800000">
            <a:off x="1483555" y="2682551"/>
            <a:ext cx="251925" cy="7137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79245B8-8D02-42F4-9346-EB25CCDB1816}"/>
              </a:ext>
            </a:extLst>
          </p:cNvPr>
          <p:cNvSpPr txBox="1"/>
          <p:nvPr/>
        </p:nvSpPr>
        <p:spPr>
          <a:xfrm>
            <a:off x="6158205" y="271520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Exchange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="" xmlns:a16="http://schemas.microsoft.com/office/drawing/2014/main" id="{A4FB5838-E9EA-409C-8352-778AC2199066}"/>
              </a:ext>
            </a:extLst>
          </p:cNvPr>
          <p:cNvSpPr/>
          <p:nvPr/>
        </p:nvSpPr>
        <p:spPr>
          <a:xfrm rot="16200000">
            <a:off x="4429255" y="680231"/>
            <a:ext cx="196378" cy="117146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="" xmlns:a16="http://schemas.microsoft.com/office/drawing/2014/main" id="{D89A3AA8-835B-4DC6-9F00-43F84D6E2050}"/>
              </a:ext>
            </a:extLst>
          </p:cNvPr>
          <p:cNvSpPr/>
          <p:nvPr/>
        </p:nvSpPr>
        <p:spPr>
          <a:xfrm rot="5400000">
            <a:off x="4457243" y="3287136"/>
            <a:ext cx="196378" cy="117146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30F1748-1184-4E46-A091-9AF4C034B8A3}"/>
              </a:ext>
            </a:extLst>
          </p:cNvPr>
          <p:cNvSpPr txBox="1"/>
          <p:nvPr/>
        </p:nvSpPr>
        <p:spPr>
          <a:xfrm>
            <a:off x="4749281" y="878533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Exchange</a:t>
            </a:r>
          </a:p>
        </p:txBody>
      </p:sp>
    </p:spTree>
    <p:extLst>
      <p:ext uri="{BB962C8B-B14F-4D97-AF65-F5344CB8AC3E}">
        <p14:creationId xmlns:p14="http://schemas.microsoft.com/office/powerpoint/2010/main" val="2017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7" grpId="0" animBg="1"/>
      <p:bldP spid="19" grpId="0"/>
      <p:bldP spid="16" grpId="0" animBg="1"/>
      <p:bldP spid="21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B0EB80D-41C4-414A-9BD7-EBB0365B02C9}"/>
              </a:ext>
            </a:extLst>
          </p:cNvPr>
          <p:cNvSpPr txBox="1"/>
          <p:nvPr/>
        </p:nvSpPr>
        <p:spPr>
          <a:xfrm>
            <a:off x="670077" y="1044827"/>
            <a:ext cx="78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system of equation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If small perturbation is given in the matrix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and/or the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what is the effect on the solution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 Alternatively, how sensitive is the solution to small perturbations in the coefficient matrix and the forcing function.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86357AC-3F95-46C1-B637-33315167550F}"/>
              </a:ext>
            </a:extLst>
          </p:cNvPr>
          <p:cNvGrpSpPr/>
          <p:nvPr/>
        </p:nvGrpSpPr>
        <p:grpSpPr>
          <a:xfrm>
            <a:off x="376338" y="3722483"/>
            <a:ext cx="2949694" cy="2890028"/>
            <a:chOff x="609599" y="3611007"/>
            <a:chExt cx="2949694" cy="289002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231E3B4B-DFA7-48C9-AA44-DD28E7A4BAF0}"/>
                </a:ext>
              </a:extLst>
            </p:cNvPr>
            <p:cNvCxnSpPr/>
            <p:nvPr/>
          </p:nvCxnSpPr>
          <p:spPr>
            <a:xfrm flipV="1">
              <a:off x="858416" y="5243804"/>
              <a:ext cx="858417" cy="979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C282753D-78DA-4930-B27E-3950CD891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19" y="3862654"/>
              <a:ext cx="199052" cy="1393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9185D5F3-D38D-4F7F-9249-1AC868764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502" y="4537788"/>
              <a:ext cx="1405811" cy="715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64550B9C-FDE0-4872-9BCD-8BCD55B71E53}"/>
                </a:ext>
              </a:extLst>
            </p:cNvPr>
            <p:cNvSpPr/>
            <p:nvPr/>
          </p:nvSpPr>
          <p:spPr>
            <a:xfrm rot="15661176">
              <a:off x="1241034" y="4341000"/>
              <a:ext cx="709126" cy="2332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EF562A7C-27D1-4BA7-BD79-4DBAFFC87C5E}"/>
                </a:ext>
              </a:extLst>
            </p:cNvPr>
            <p:cNvSpPr/>
            <p:nvPr/>
          </p:nvSpPr>
          <p:spPr>
            <a:xfrm rot="19986037">
              <a:off x="2134361" y="4743510"/>
              <a:ext cx="709126" cy="2332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56CA46A1-366E-48C5-9C68-B997C0EFBE8D}"/>
                </a:ext>
              </a:extLst>
            </p:cNvPr>
            <p:cNvSpPr/>
            <p:nvPr/>
          </p:nvSpPr>
          <p:spPr>
            <a:xfrm rot="18619650">
              <a:off x="878528" y="5696540"/>
              <a:ext cx="709126" cy="2332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E940EA5-B308-4566-BACE-44F643DB4F8D}"/>
                </a:ext>
              </a:extLst>
            </p:cNvPr>
            <p:cNvSpPr txBox="1"/>
            <p:nvPr/>
          </p:nvSpPr>
          <p:spPr>
            <a:xfrm>
              <a:off x="2441952" y="4882228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7AA7890-CA11-48B9-9C80-9FBD520EBC38}"/>
                </a:ext>
              </a:extLst>
            </p:cNvPr>
            <p:cNvSpPr txBox="1"/>
            <p:nvPr/>
          </p:nvSpPr>
          <p:spPr>
            <a:xfrm>
              <a:off x="1265853" y="5789625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1DFCCE48-B1F9-4F1F-8FE7-5E46A16923A3}"/>
                </a:ext>
              </a:extLst>
            </p:cNvPr>
            <p:cNvSpPr txBox="1"/>
            <p:nvPr/>
          </p:nvSpPr>
          <p:spPr>
            <a:xfrm>
              <a:off x="1097454" y="4295255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B0962D70-0A90-477C-8CBF-041205595B54}"/>
                </a:ext>
              </a:extLst>
            </p:cNvPr>
            <p:cNvSpPr txBox="1"/>
            <p:nvPr/>
          </p:nvSpPr>
          <p:spPr>
            <a:xfrm>
              <a:off x="1877726" y="5034095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AD06D57-B8E7-4383-B126-E5E051106211}"/>
                </a:ext>
              </a:extLst>
            </p:cNvPr>
            <p:cNvSpPr txBox="1"/>
            <p:nvPr/>
          </p:nvSpPr>
          <p:spPr>
            <a:xfrm>
              <a:off x="1406529" y="4781621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74A7821-6D4A-4C0D-B588-AEB13321121B}"/>
                </a:ext>
              </a:extLst>
            </p:cNvPr>
            <p:cNvSpPr txBox="1"/>
            <p:nvPr/>
          </p:nvSpPr>
          <p:spPr>
            <a:xfrm>
              <a:off x="1499118" y="5295160"/>
              <a:ext cx="387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B47F21E-CF14-429A-B19F-2B564774FB0D}"/>
                </a:ext>
              </a:extLst>
            </p:cNvPr>
            <p:cNvSpPr txBox="1"/>
            <p:nvPr/>
          </p:nvSpPr>
          <p:spPr>
            <a:xfrm>
              <a:off x="3092762" y="4306694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26A28A7-D65D-4E91-8AEC-1D6E667799D9}"/>
                </a:ext>
              </a:extLst>
            </p:cNvPr>
            <p:cNvSpPr txBox="1"/>
            <p:nvPr/>
          </p:nvSpPr>
          <p:spPr>
            <a:xfrm>
              <a:off x="1191781" y="3611007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C5361E9-E520-4A01-A60F-61DA44E63D66}"/>
                </a:ext>
              </a:extLst>
            </p:cNvPr>
            <p:cNvSpPr txBox="1"/>
            <p:nvPr/>
          </p:nvSpPr>
          <p:spPr>
            <a:xfrm>
              <a:off x="609599" y="6131703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C1A9C94-C9D5-4F77-8FE2-0EA75C14F5CE}"/>
              </a:ext>
            </a:extLst>
          </p:cNvPr>
          <p:cNvSpPr txBox="1"/>
          <p:nvPr/>
        </p:nvSpPr>
        <p:spPr>
          <a:xfrm>
            <a:off x="2880053" y="3201156"/>
            <a:ext cx="570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10.0 ± 1.2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15.0 ± 1.8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25.0 ± 2.7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100.0 ± 11.0 V;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60.0 ± 9.0 V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31E286CD-4C6A-453C-8408-2F37A4BE883C}"/>
              </a:ext>
            </a:extLst>
          </p:cNvPr>
          <p:cNvGrpSpPr/>
          <p:nvPr/>
        </p:nvGrpSpPr>
        <p:grpSpPr>
          <a:xfrm>
            <a:off x="2529333" y="5104721"/>
            <a:ext cx="6405408" cy="1253845"/>
            <a:chOff x="2529333" y="5104721"/>
            <a:chExt cx="6405408" cy="1253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1E352200-4B22-408B-B262-B2C8B1BB20FE}"/>
                    </a:ext>
                  </a:extLst>
                </p:cNvPr>
                <p:cNvSpPr txBox="1"/>
                <p:nvPr/>
              </p:nvSpPr>
              <p:spPr>
                <a:xfrm>
                  <a:off x="2529333" y="5578865"/>
                  <a:ext cx="6405408" cy="779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1.8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±1.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±1.8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352200-4B22-408B-B262-B2C8B1BB20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333" y="5578865"/>
                  <a:ext cx="6405408" cy="7797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061ECF8-49CB-4710-A914-B5ABAEA351A0}"/>
                </a:ext>
              </a:extLst>
            </p:cNvPr>
            <p:cNvSpPr txBox="1"/>
            <p:nvPr/>
          </p:nvSpPr>
          <p:spPr>
            <a:xfrm>
              <a:off x="3259210" y="5129637"/>
              <a:ext cx="466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CCDB82B8-55AE-4786-961E-D1329A59B0A8}"/>
                </a:ext>
              </a:extLst>
            </p:cNvPr>
            <p:cNvSpPr txBox="1"/>
            <p:nvPr/>
          </p:nvSpPr>
          <p:spPr>
            <a:xfrm>
              <a:off x="5251286" y="5104721"/>
              <a:ext cx="580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0D95C2E5-CB1D-4F94-94D7-A67B8876D7A1}"/>
                </a:ext>
              </a:extLst>
            </p:cNvPr>
            <p:cNvSpPr txBox="1"/>
            <p:nvPr/>
          </p:nvSpPr>
          <p:spPr>
            <a:xfrm>
              <a:off x="7504201" y="5178370"/>
              <a:ext cx="466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C1793AD-EB02-4168-8952-FD19BA852D04}"/>
                </a:ext>
              </a:extLst>
            </p:cNvPr>
            <p:cNvSpPr txBox="1"/>
            <p:nvPr/>
          </p:nvSpPr>
          <p:spPr>
            <a:xfrm>
              <a:off x="8265922" y="5175803"/>
              <a:ext cx="580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2B34510-89C2-447F-BA4A-96EDA1FA2E08}"/>
              </a:ext>
            </a:extLst>
          </p:cNvPr>
          <p:cNvSpPr txBox="1"/>
          <p:nvPr/>
        </p:nvSpPr>
        <p:spPr>
          <a:xfrm>
            <a:off x="3391321" y="3966710"/>
            <a:ext cx="519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denote the resulting perturbation in the solution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l-G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42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in matrix </a:t>
            </a: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52582" y="1231233"/>
                <a:ext cx="8175343" cy="4644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of equation:  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since,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norms of vectors and matrices: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2" y="1231233"/>
                <a:ext cx="8175343" cy="4644285"/>
              </a:xfrm>
              <a:prstGeom prst="rect">
                <a:avLst/>
              </a:prstGeom>
              <a:blipFill>
                <a:blip r:embed="rId2"/>
                <a:stretch>
                  <a:fillRect l="-1044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FDA4AA9-EA7D-4CB2-BD99-F8CC94E6AA2C}"/>
              </a:ext>
            </a:extLst>
          </p:cNvPr>
          <p:cNvSpPr/>
          <p:nvPr/>
        </p:nvSpPr>
        <p:spPr>
          <a:xfrm>
            <a:off x="6176866" y="3183367"/>
            <a:ext cx="2241074" cy="478899"/>
          </a:xfrm>
          <a:prstGeom prst="rect">
            <a:avLst/>
          </a:prstGeom>
          <a:noFill/>
          <a:ln w="3175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B6F907B-1E97-411C-BE2A-3E73EA53E122}"/>
              </a:ext>
            </a:extLst>
          </p:cNvPr>
          <p:cNvSpPr txBox="1"/>
          <p:nvPr/>
        </p:nvSpPr>
        <p:spPr>
          <a:xfrm>
            <a:off x="6176866" y="3681694"/>
            <a:ext cx="255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Product of perturbation quantities</a:t>
            </a:r>
          </a:p>
        </p:txBody>
      </p:sp>
    </p:spTree>
    <p:extLst>
      <p:ext uri="{BB962C8B-B14F-4D97-AF65-F5344CB8AC3E}">
        <p14:creationId xmlns:p14="http://schemas.microsoft.com/office/powerpoint/2010/main" val="13682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in forcing vector </a:t>
            </a: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614094" y="1258665"/>
                <a:ext cx="8175343" cy="478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of equation: 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since,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norms of vectors and matrices: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𝜹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94" y="1258665"/>
                <a:ext cx="8175343" cy="4789260"/>
              </a:xfrm>
              <a:prstGeom prst="rect">
                <a:avLst/>
              </a:prstGeom>
              <a:blipFill>
                <a:blip r:embed="rId2"/>
                <a:stretch>
                  <a:fillRect l="-1044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9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Number: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819368" y="1333310"/>
                <a:ext cx="783944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 of a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as: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proportionality constant relating relative error or perturbation in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relative error or perturbation in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the norm used for calculation. Use the same norm for both A and 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of the order of 1, the matrix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well-conditioned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matrix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ill-conditioned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68" y="1333310"/>
                <a:ext cx="7839441" cy="4571829"/>
              </a:xfrm>
              <a:prstGeom prst="rect">
                <a:avLst/>
              </a:prstGeom>
              <a:blipFill rotWithShape="0">
                <a:blip r:embed="rId2"/>
                <a:stretch>
                  <a:fillRect l="-1011" t="-1067" b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1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195957"/>
            <a:ext cx="4572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/>
          <a:stretch/>
        </p:blipFill>
        <p:spPr>
          <a:xfrm>
            <a:off x="4714874" y="195957"/>
            <a:ext cx="4429125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Methods: Convergence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699" y="1004887"/>
            <a:ext cx="82962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iterative methods: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Seidel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showed that e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constant matrix S governs whether error at each iteration step will increase or decrease: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Stationery Iterative Methods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will converge if: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30211"/>
              </p:ext>
            </p:extLst>
          </p:nvPr>
        </p:nvGraphicFramePr>
        <p:xfrm>
          <a:off x="3556701" y="1642275"/>
          <a:ext cx="3749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" name="Equation" r:id="rId3" imgW="3746160" imgH="444240" progId="Equation.3">
                  <p:embed/>
                </p:oleObj>
              </mc:Choice>
              <mc:Fallback>
                <p:oleObj name="Equation" r:id="rId3" imgW="3746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701" y="1642275"/>
                        <a:ext cx="37496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18891"/>
              </p:ext>
            </p:extLst>
          </p:nvPr>
        </p:nvGraphicFramePr>
        <p:xfrm>
          <a:off x="3556701" y="2179639"/>
          <a:ext cx="427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Equation" r:id="rId5" imgW="4279680" imgH="444240" progId="Equation.3">
                  <p:embed/>
                </p:oleObj>
              </mc:Choice>
              <mc:Fallback>
                <p:oleObj name="Equation" r:id="rId5" imgW="4279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701" y="2179639"/>
                        <a:ext cx="4279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94601"/>
              </p:ext>
            </p:extLst>
          </p:nvPr>
        </p:nvGraphicFramePr>
        <p:xfrm>
          <a:off x="4386964" y="1140610"/>
          <a:ext cx="20891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8" name="Equation" r:id="rId7" imgW="2095200" imgH="380880" progId="Equation.3">
                  <p:embed/>
                </p:oleObj>
              </mc:Choice>
              <mc:Fallback>
                <p:oleObj name="Equation" r:id="rId7" imgW="2095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964" y="1140610"/>
                        <a:ext cx="20891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36477"/>
              </p:ext>
            </p:extLst>
          </p:nvPr>
        </p:nvGraphicFramePr>
        <p:xfrm>
          <a:off x="4526662" y="5403765"/>
          <a:ext cx="18097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9" name="Equation" r:id="rId9" imgW="1803240" imgH="812520" progId="Equation.3">
                  <p:embed/>
                </p:oleObj>
              </mc:Choice>
              <mc:Fallback>
                <p:oleObj name="Equation" r:id="rId9" imgW="1803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662" y="5403765"/>
                        <a:ext cx="18097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14355"/>
              </p:ext>
            </p:extLst>
          </p:nvPr>
        </p:nvGraphicFramePr>
        <p:xfrm>
          <a:off x="6798818" y="5368027"/>
          <a:ext cx="16827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" name="Equation" r:id="rId11" imgW="1688760" imgH="812520" progId="Equation.3">
                  <p:embed/>
                </p:oleObj>
              </mc:Choice>
              <mc:Fallback>
                <p:oleObj name="Equation" r:id="rId11" imgW="1688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818" y="5368027"/>
                        <a:ext cx="168275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3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14892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Methods: Convergence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006" y="1066800"/>
                <a:ext cx="8154194" cy="5544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solution to exist, the matrix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should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full rank (=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iteration matrix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have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eigenvalues        and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independent eigenvectors           that will form the basis for an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vector space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error vector: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definition of eigenvalues: 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I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800" b="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p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800" b="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nary>
                      <m:naryPr>
                        <m:chr m:val="∑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sub>
                        </m:s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acc>
                              <m:accPr>
                                <m:chr m:val="̈"/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sub>
                        </m:sSub>
                      </m:e>
                    </m:nary>
                    <m:sSup>
                      <m:sSup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</m:e>
                      <m:sup/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 condition: Spectral Radius, </a:t>
                </a:r>
                <a:r>
                  <a:rPr lang="el-GR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1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condition:           because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06" y="1066800"/>
                <a:ext cx="8154194" cy="5544659"/>
              </a:xfrm>
              <a:prstGeom prst="rect">
                <a:avLst/>
              </a:prstGeom>
              <a:blipFill rotWithShape="0">
                <a:blip r:embed="rId3"/>
                <a:stretch>
                  <a:fillRect l="-1345" t="-1099" r="-2392" b="-2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984170" y="3243037"/>
          <a:ext cx="1733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7" name="Equation" r:id="rId4" imgW="1739880" imgH="952200" progId="Equation.3">
                  <p:embed/>
                </p:oleObj>
              </mc:Choice>
              <mc:Fallback>
                <p:oleObj name="Equation" r:id="rId4" imgW="1739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170" y="3243037"/>
                        <a:ext cx="17335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50258"/>
              </p:ext>
            </p:extLst>
          </p:nvPr>
        </p:nvGraphicFramePr>
        <p:xfrm>
          <a:off x="6177641" y="4442283"/>
          <a:ext cx="2044700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8" name="Equation" r:id="rId6" imgW="2044440" imgH="952200" progId="Equation.3">
                  <p:embed/>
                </p:oleObj>
              </mc:Choice>
              <mc:Fallback>
                <p:oleObj name="Equation" r:id="rId6" imgW="20444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641" y="4442283"/>
                        <a:ext cx="2044700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02050"/>
              </p:ext>
            </p:extLst>
          </p:nvPr>
        </p:nvGraphicFramePr>
        <p:xfrm>
          <a:off x="4073750" y="6141073"/>
          <a:ext cx="744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9" name="Equation" r:id="rId8" imgW="749160" imgH="406080" progId="Equation.3">
                  <p:embed/>
                </p:oleObj>
              </mc:Choice>
              <mc:Fallback>
                <p:oleObj name="Equation" r:id="rId8" imgW="749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750" y="6141073"/>
                        <a:ext cx="7445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84950"/>
              </p:ext>
            </p:extLst>
          </p:nvPr>
        </p:nvGraphicFramePr>
        <p:xfrm>
          <a:off x="6539146" y="6134421"/>
          <a:ext cx="12827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0" name="Equation" r:id="rId10" imgW="1282680" imgH="406080" progId="Equation.3">
                  <p:embed/>
                </p:oleObj>
              </mc:Choice>
              <mc:Fallback>
                <p:oleObj name="Equation" r:id="rId10" imgW="1282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146" y="6134421"/>
                        <a:ext cx="12827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96200" y="1990105"/>
          <a:ext cx="850900" cy="57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1" name="Equation" r:id="rId12" imgW="850680" imgH="583920" progId="Equation.3">
                  <p:embed/>
                </p:oleObj>
              </mc:Choice>
              <mc:Fallback>
                <p:oleObj name="Equation" r:id="rId12" imgW="850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990105"/>
                        <a:ext cx="850900" cy="575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5715000" y="25463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617028" y="2471715"/>
          <a:ext cx="8302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2" name="Equation" r:id="rId14" imgW="825480" imgH="583920" progId="Equation.3">
                  <p:embed/>
                </p:oleObj>
              </mc:Choice>
              <mc:Fallback>
                <p:oleObj name="Equation" r:id="rId14" imgW="825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028" y="2471715"/>
                        <a:ext cx="8302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0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8EE217-FE1D-4599-B544-267811E3C1A6}"/>
              </a:ext>
            </a:extLst>
          </p:cNvPr>
          <p:cNvSpPr txBox="1"/>
          <p:nvPr/>
        </p:nvSpPr>
        <p:spPr>
          <a:xfrm>
            <a:off x="2090057" y="1632857"/>
            <a:ext cx="4898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Vector and Matrix Norms</a:t>
            </a:r>
          </a:p>
        </p:txBody>
      </p:sp>
    </p:spTree>
    <p:extLst>
      <p:ext uri="{BB962C8B-B14F-4D97-AF65-F5344CB8AC3E}">
        <p14:creationId xmlns:p14="http://schemas.microsoft.com/office/powerpoint/2010/main" val="7238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572294" y="376616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Norms: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72294" y="1035814"/>
                <a:ext cx="7839441" cy="4220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norm is a measure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 some sense) of the size or “length” of a vector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Vector Norm: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iff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scalar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 of a vector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94" y="1035814"/>
                <a:ext cx="7839441" cy="4220964"/>
              </a:xfrm>
              <a:prstGeom prst="rect">
                <a:avLst/>
              </a:prstGeom>
              <a:blipFill rotWithShape="0">
                <a:blip r:embed="rId2"/>
                <a:stretch>
                  <a:fillRect l="-1244" t="-1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43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5" b="50919"/>
          <a:stretch/>
        </p:blipFill>
        <p:spPr>
          <a:xfrm>
            <a:off x="871537" y="2412999"/>
            <a:ext cx="6129338" cy="4308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625074"/>
                <a:ext cx="4572000" cy="1787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Norms: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1: sum of the absolute values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2: Euclidean norm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∞: maximum absolute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5074"/>
                <a:ext cx="4572000" cy="1787925"/>
              </a:xfrm>
              <a:prstGeom prst="rect">
                <a:avLst/>
              </a:prstGeom>
              <a:blipFill rotWithShape="0">
                <a:blip r:embed="rId3"/>
                <a:stretch>
                  <a:fillRect l="-1733" t="-2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4875" y="244478"/>
                <a:ext cx="4572000" cy="829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 of a vector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244478"/>
                <a:ext cx="4572000" cy="829138"/>
              </a:xfrm>
              <a:prstGeom prst="rect">
                <a:avLst/>
              </a:prstGeom>
              <a:blipFill rotWithShape="0">
                <a:blip r:embed="rId4"/>
                <a:stretch>
                  <a:fillRect l="-1200" t="-36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5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5" b="50919"/>
          <a:stretch/>
        </p:blipFill>
        <p:spPr>
          <a:xfrm>
            <a:off x="871537" y="2412999"/>
            <a:ext cx="6129338" cy="4308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625074"/>
                <a:ext cx="4572000" cy="1787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Norms: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1: sum of the absolute values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2: Euclidean norm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∞: maximum absolute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5074"/>
                <a:ext cx="4572000" cy="1787925"/>
              </a:xfrm>
              <a:prstGeom prst="rect">
                <a:avLst/>
              </a:prstGeom>
              <a:blipFill rotWithShape="0">
                <a:blip r:embed="rId3"/>
                <a:stretch>
                  <a:fillRect l="-1733" t="-2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4875" y="244478"/>
                <a:ext cx="4572000" cy="829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 of a vector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244478"/>
                <a:ext cx="4572000" cy="829138"/>
              </a:xfrm>
              <a:prstGeom prst="rect">
                <a:avLst/>
              </a:prstGeom>
              <a:blipFill rotWithShape="0">
                <a:blip r:embed="rId4"/>
                <a:stretch>
                  <a:fillRect l="-1200" t="-36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0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17096</TotalTime>
  <Words>909</Words>
  <Application>Microsoft Office PowerPoint</Application>
  <PresentationFormat>On-screen Show (4:3)</PresentationFormat>
  <Paragraphs>213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Iterative Methods</vt:lpstr>
      <vt:lpstr>Questions?</vt:lpstr>
      <vt:lpstr>Iterative Schemes in Matrix Forms</vt:lpstr>
      <vt:lpstr>Iterative Methods: Convergence</vt:lpstr>
      <vt:lpstr>Iterative Methods: Convergence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Jacobi Convergence</vt:lpstr>
      <vt:lpstr>Iterative Methods: Convergence</vt:lpstr>
      <vt:lpstr>Rate of Convergence</vt:lpstr>
      <vt:lpstr>PowerPoint Presentation</vt:lpstr>
      <vt:lpstr>PowerPoint Presentation</vt:lpstr>
      <vt:lpstr>PowerPoint Presentation</vt:lpstr>
      <vt:lpstr>PowerPoint Presentation</vt:lpstr>
      <vt:lpstr>Improving Convergence</vt:lpstr>
      <vt:lpstr>Successive Over/Under Relaxation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Pivoting, Scaling and Equilibration, Perturbation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524</cp:revision>
  <dcterms:created xsi:type="dcterms:W3CDTF">2018-04-30T11:42:59Z</dcterms:created>
  <dcterms:modified xsi:type="dcterms:W3CDTF">2019-08-29T12:48:33Z</dcterms:modified>
</cp:coreProperties>
</file>