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460" r:id="rId3"/>
    <p:sldId id="461" r:id="rId4"/>
    <p:sldId id="458" r:id="rId5"/>
    <p:sldId id="462" r:id="rId6"/>
    <p:sldId id="485" r:id="rId7"/>
    <p:sldId id="493" r:id="rId8"/>
    <p:sldId id="486" r:id="rId9"/>
    <p:sldId id="463" r:id="rId10"/>
    <p:sldId id="465" r:id="rId11"/>
    <p:sldId id="466" r:id="rId12"/>
    <p:sldId id="498" r:id="rId13"/>
    <p:sldId id="467" r:id="rId14"/>
    <p:sldId id="468" r:id="rId15"/>
    <p:sldId id="491" r:id="rId16"/>
    <p:sldId id="497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500" r:id="rId25"/>
    <p:sldId id="501" r:id="rId26"/>
    <p:sldId id="45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Solve tutorial </a:t>
            </a:r>
            <a:r>
              <a:rPr lang="en-IN" dirty="0" err="1"/>
              <a:t>pbm</a:t>
            </a:r>
            <a:r>
              <a:rPr lang="en-IN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4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7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Solve tutorial</a:t>
            </a:r>
            <a:r>
              <a:rPr lang="en-IN" baseline="0" dirty="0"/>
              <a:t> </a:t>
            </a:r>
            <a:r>
              <a:rPr lang="en-IN" baseline="0" dirty="0" err="1"/>
              <a:t>pbm</a:t>
            </a:r>
            <a:r>
              <a:rPr lang="en-IN" baseline="0" dirty="0"/>
              <a:t>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4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Solve tutorial</a:t>
            </a:r>
            <a:r>
              <a:rPr lang="en-IN" baseline="0" dirty="0"/>
              <a:t> </a:t>
            </a:r>
            <a:r>
              <a:rPr lang="en-IN" baseline="0" dirty="0" err="1"/>
              <a:t>pbm</a:t>
            </a:r>
            <a:r>
              <a:rPr lang="en-IN" baseline="0" dirty="0"/>
              <a:t>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49" y="673064"/>
            <a:ext cx="7820891" cy="243839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Analysis, Scaling and </a:t>
            </a:r>
            <a:r>
              <a:rPr 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ED593A5-25BB-4701-8596-2FBD20E4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568736" y="922762"/>
            <a:ext cx="8006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replaced by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diagonal matrix containing the scale factors!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example problem: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becomes: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Aʹx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example problem: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operation is equivalent to post-multiplication of the matrix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diagonal matrix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scale factors on the diagonal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CDFA64-11F8-4862-A79B-BA1D4DEF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838" y="1792652"/>
            <a:ext cx="2457178" cy="1183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99AEC4-80B6-42E3-BAD6-DD8E2970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10" y="3882264"/>
            <a:ext cx="6004520" cy="10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68736" y="922762"/>
                <a:ext cx="8006528" cy="542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Equilibration is multiplication of one equation by a constant such that the values of the coefficients become of the same order of magnitude as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coefficients of other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operation is equivalent to pre-multiplication by a diagonal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both sides of the equation.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becomes: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example 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.003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0.00002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0.0096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0.0015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0.966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.003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0.0015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0.966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Equilibration operation is equivalent to pre-multiplication of the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vector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 diagonal matrix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the equilibration factors on the diagonal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6" y="922762"/>
                <a:ext cx="8006528" cy="5425973"/>
              </a:xfrm>
              <a:prstGeom prst="rect">
                <a:avLst/>
              </a:prstGeom>
              <a:blipFill rotWithShape="0">
                <a:blip r:embed="rId2"/>
                <a:stretch>
                  <a:fillRect l="-989" t="-899" r="-685" b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68736" y="922762"/>
                <a:ext cx="8006528" cy="569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the solution exist for complete pivoting?</a:t>
                </a:r>
              </a:p>
              <a:p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2×10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  <a:p>
                <a:r>
                  <a:rPr lang="en-US" sz="2400" dirty="0"/>
                  <a:t> </a:t>
                </a:r>
                <a:endParaRPr lang="en-IN" sz="2400" dirty="0"/>
              </a:p>
              <a:p>
                <a:pPr marL="457200" indent="-457200">
                  <a:buAutoNum type="alphaLcParenR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pivoting and carry out Gaussian elimination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3-digit floating-point arithmetic with round-off.  Explain the results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AutoNum type="alphaLcParenR"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Rewrite the set of equations after scaling according to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10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equilibration on the resulting equations 1 and 	2.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system with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precision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floating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point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operations.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6" y="922762"/>
                <a:ext cx="8006528" cy="5698163"/>
              </a:xfrm>
              <a:prstGeom prst="rect">
                <a:avLst/>
              </a:prstGeom>
              <a:blipFill rotWithShape="0">
                <a:blip r:embed="rId2"/>
                <a:stretch>
                  <a:fillRect l="-1142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7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Pivoting, Scaling and </a:t>
            </a: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 (Recap)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606274" y="1044060"/>
            <a:ext cx="7931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solution algorithm, take a look at the entries in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decide on the scaling and equilibration factors.  Construct matrices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set of equation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of equation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Aʹx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where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Elimination: perform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pivoting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each step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other methods: perform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pivoting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 start of the algorithm to make the matrix diagonally dominant, as far as practicable!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steps will guarantee the best possible solution for all well-conditioned and mildly ill-conditioned matrices!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none of these steps can transform an ill-conditioned matrix to a well-conditioned one.</a:t>
            </a:r>
          </a:p>
        </p:txBody>
      </p:sp>
    </p:spTree>
    <p:extLst>
      <p:ext uri="{BB962C8B-B14F-4D97-AF65-F5344CB8AC3E}">
        <p14:creationId xmlns:p14="http://schemas.microsoft.com/office/powerpoint/2010/main" val="3828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36255" y="337987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 by Direct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1068432" y="1428541"/>
            <a:ext cx="72314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moderately ill-conditioned matrices an approximate solution 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set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improved through iterations using direct methods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 </a:t>
            </a:r>
            <a:endPara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Recognize: 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sequence can be repeated until ǁ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ǁ ≤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b="78283"/>
          <a:stretch/>
        </p:blipFill>
        <p:spPr>
          <a:xfrm>
            <a:off x="4729162" y="195957"/>
            <a:ext cx="4414837" cy="1404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4" b="54419"/>
          <a:stretch/>
        </p:blipFill>
        <p:spPr>
          <a:xfrm>
            <a:off x="0" y="195957"/>
            <a:ext cx="4700588" cy="29472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729162" y="1500188"/>
            <a:ext cx="4414837" cy="2457450"/>
            <a:chOff x="4729162" y="1500188"/>
            <a:chExt cx="4414837" cy="24574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9" t="20170" b="42045"/>
            <a:stretch/>
          </p:blipFill>
          <p:spPr>
            <a:xfrm>
              <a:off x="4729162" y="1500188"/>
              <a:ext cx="4414837" cy="244316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272338" y="3243263"/>
              <a:ext cx="1871661" cy="714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9" r="47969" b="47570"/>
          <a:stretch/>
        </p:blipFill>
        <p:spPr>
          <a:xfrm>
            <a:off x="0" y="3114675"/>
            <a:ext cx="4757738" cy="471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29612" y="540890"/>
            <a:ext cx="800099" cy="802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6" t="47569" b="41604"/>
          <a:stretch/>
        </p:blipFill>
        <p:spPr>
          <a:xfrm>
            <a:off x="7215188" y="3271838"/>
            <a:ext cx="1928811" cy="700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9" r="47969"/>
          <a:stretch/>
        </p:blipFill>
        <p:spPr>
          <a:xfrm>
            <a:off x="0" y="3114675"/>
            <a:ext cx="4757738" cy="35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D6B9B-AE76-48FC-8518-51E0ECD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44" y="2401328"/>
            <a:ext cx="5458386" cy="2055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System of Nonlinear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25686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0" y="1100635"/>
            <a:ext cx="8039500" cy="52255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now a vector of functions: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vector of independent variables: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Fixed point, Newton-Raphson, Secant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1ED87A6-0B4D-4322-BA5D-E0C4A5B7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1" y="240508"/>
            <a:ext cx="7660434" cy="5339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E19B94-9895-411E-82CA-21D92565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0" y="2794517"/>
            <a:ext cx="2509935" cy="25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Rewrite the system as follows: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rewritten as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(0)</a:t>
                </a: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initialize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(0)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2"/>
                <a:stretch>
                  <a:fillRect l="-1241" t="-869" b="-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F34764-69CC-4DE1-BD5C-3CF40295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031" y="1606690"/>
            <a:ext cx="2322369" cy="21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726924" y="1616327"/>
                <a:ext cx="789542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system of equation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Question: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perturbation,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in the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and/or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what is the effect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the 	solution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 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Alternatively</a:t>
                </a:r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sensitive 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small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perturbations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coefficient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forcing function,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4" y="1616327"/>
                <a:ext cx="7895425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158" t="-1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2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convergence: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single variable:│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)│ &lt;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multiple variable, the derivative becomes the Jacobian matrix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𝕁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elements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2-variables: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𝕁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Condition: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𝕁</m:t>
                        </m:r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 Condition: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Spectral Radius, </a:t>
                </a:r>
                <a14:m>
                  <m:oMath xmlns:m="http://schemas.openxmlformats.org/officeDocument/2006/math">
                    <m:r>
                      <a:rPr lang="el-G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l-G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𝕁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>
                <a:blip r:embed="rId2"/>
                <a:stretch>
                  <a:fillRect l="-1314"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2-variable: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and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2-d Taylor’s series: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𝐻𝑂𝑇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𝐻𝑂𝑇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>
                <a:blip r:embed="rId2"/>
                <a:stretch>
                  <a:fillRect l="-1460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(0)</a:t>
                </a: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single variable: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Variables: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𝐻𝑂𝑇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3"/>
                <a:stretch>
                  <a:fillRect l="-1241" t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2-variable: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>
                <a:blip r:embed="rId2"/>
                <a:stretch>
                  <a:fillRect l="-1460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Problem: Tutorial 3 Q2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fontScale="925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following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equations</a:t>
                </a: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sing:</a:t>
                </a:r>
              </a:p>
              <a:p>
                <a:pPr marL="514350" indent="-514350">
                  <a:lnSpc>
                    <a:spcPct val="120000"/>
                  </a:lnSpc>
                  <a:buAutoNum type="alphaLcParenBoth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Fixed-point iteration</a:t>
                </a:r>
              </a:p>
              <a:p>
                <a:pPr marL="514350" indent="-514350">
                  <a:lnSpc>
                    <a:spcPct val="120000"/>
                  </a:lnSpc>
                  <a:buAutoNum type="alphaLcParenBoth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Newton-Raphson method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with an initial guess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Iteration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4"/>
                <a:stretch>
                  <a:fillRect l="-1314" t="-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23714"/>
              </p:ext>
            </p:extLst>
          </p:nvPr>
        </p:nvGraphicFramePr>
        <p:xfrm>
          <a:off x="1128712" y="1599336"/>
          <a:ext cx="4500563" cy="123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5" imgW="1841500" imgH="495300" progId="Equation.DSMT4">
                  <p:embed/>
                </p:oleObj>
              </mc:Choice>
              <mc:Fallback>
                <p:oleObj r:id="rId5" imgW="18415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2" y="1599336"/>
                        <a:ext cx="4500563" cy="1235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086475" y="1951319"/>
            <a:ext cx="1336610" cy="53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711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2-variable: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IN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/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2"/>
                <a:stretch>
                  <a:fillRect l="-1460" t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76" y="417790"/>
            <a:ext cx="5365103" cy="5805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3" y="1366226"/>
            <a:ext cx="6904654" cy="4125547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Jacobian of the Newton-Raphson method is evaluated numerically using difference approximation. 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estimation of derivative of a function will be covered in detail later.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method is same.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forcing vector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614094" y="1258665"/>
                <a:ext cx="8175343" cy="5600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I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sz="2400" b="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=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𝑨𝒙</m:t>
                        </m:r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endParaRPr lang="en-I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4" y="1258665"/>
                <a:ext cx="8175343" cy="5600379"/>
              </a:xfrm>
              <a:prstGeom prst="rect">
                <a:avLst/>
              </a:prstGeom>
              <a:blipFill rotWithShape="0">
                <a:blip r:embed="rId2"/>
                <a:stretch>
                  <a:fillRect l="-1044" t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in matrix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of equation: 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since,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norms of vectors and matrices: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𝜹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2" y="1231233"/>
                <a:ext cx="8175343" cy="4644285"/>
              </a:xfrm>
              <a:prstGeom prst="rect">
                <a:avLst/>
              </a:prstGeom>
              <a:blipFill>
                <a:blip r:embed="rId2"/>
                <a:stretch>
                  <a:fillRect l="-104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FDA4AA9-EA7D-4CB2-BD99-F8CC94E6AA2C}"/>
              </a:ext>
            </a:extLst>
          </p:cNvPr>
          <p:cNvSpPr/>
          <p:nvPr/>
        </p:nvSpPr>
        <p:spPr>
          <a:xfrm>
            <a:off x="6176866" y="3183367"/>
            <a:ext cx="2241074" cy="478899"/>
          </a:xfrm>
          <a:prstGeom prst="rect">
            <a:avLst/>
          </a:prstGeom>
          <a:noFill/>
          <a:ln w="3175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6F907B-1E97-411C-BE2A-3E73EA53E122}"/>
              </a:ext>
            </a:extLst>
          </p:cNvPr>
          <p:cNvSpPr txBox="1"/>
          <p:nvPr/>
        </p:nvSpPr>
        <p:spPr>
          <a:xfrm>
            <a:off x="6176866" y="3681694"/>
            <a:ext cx="255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Product of perturbation </a:t>
            </a:r>
            <a:r>
              <a:rPr lang="en-US" b="1" dirty="0" smtClean="0">
                <a:solidFill>
                  <a:srgbClr val="002060"/>
                </a:solidFill>
              </a:rPr>
              <a:t>quantities (negligible)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Number: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B0EB80D-41C4-414A-9BD7-EBB0365B02C9}"/>
                  </a:ext>
                </a:extLst>
              </p:cNvPr>
              <p:cNvSpPr txBox="1"/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 of a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proportionality constant relating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relative error or perturbation in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the norm used for calculation.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same norm for both A and 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of the order of 1,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matrix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ill-conditioned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0EB80D-41C4-414A-9BD7-EBB0365B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68" y="1333310"/>
                <a:ext cx="7839441" cy="4571829"/>
              </a:xfrm>
              <a:prstGeom prst="rect">
                <a:avLst/>
              </a:prstGeom>
              <a:blipFill rotWithShape="0">
                <a:blip r:embed="rId2"/>
                <a:stretch>
                  <a:fillRect l="-1011" t="-1067" b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6"/>
          <a:stretch/>
        </p:blipFill>
        <p:spPr>
          <a:xfrm>
            <a:off x="0" y="195957"/>
            <a:ext cx="4557713" cy="6466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 b="80051"/>
          <a:stretch/>
        </p:blipFill>
        <p:spPr>
          <a:xfrm>
            <a:off x="4557712" y="195957"/>
            <a:ext cx="4586287" cy="128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65211" y="1485900"/>
                <a:ext cx="2871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matrix is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ill-conditioned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211" y="1485900"/>
                <a:ext cx="2871299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911" t="-5660" r="-127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47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195957"/>
            <a:ext cx="4572000" cy="6466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9250" y="1257300"/>
            <a:ext cx="318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determinant a good measure of matrix conditioning?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548DC9-24E7-444D-86DF-B80A4E38E1A6}"/>
              </a:ext>
            </a:extLst>
          </p:cNvPr>
          <p:cNvSpPr txBox="1"/>
          <p:nvPr/>
        </p:nvSpPr>
        <p:spPr>
          <a:xfrm>
            <a:off x="726924" y="440624"/>
            <a:ext cx="742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and Equilibration: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0EB80D-41C4-414A-9BD7-EBB0365B02C9}"/>
              </a:ext>
            </a:extLst>
          </p:cNvPr>
          <p:cNvSpPr txBox="1"/>
          <p:nvPr/>
        </p:nvSpPr>
        <p:spPr>
          <a:xfrm>
            <a:off x="549643" y="1098413"/>
            <a:ext cx="8006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reduce the truncation errors during computation.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obtain a more accurate solution for moderately ill-conditioned matrix.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ʹ and multiply the second equation by 100. Resulting equation is: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AEB653-BE0B-467D-98CC-1FCBF60D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39" y="2711142"/>
            <a:ext cx="4215501" cy="117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F97396-0543-4CCF-A3CE-776FF9FE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4" y="4966485"/>
            <a:ext cx="3108247" cy="11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17294</TotalTime>
  <Words>924</Words>
  <Application>Microsoft Office PowerPoint</Application>
  <PresentationFormat>On-screen Show (4:3)</PresentationFormat>
  <Paragraphs>186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Equation.DSMT4</vt:lpstr>
      <vt:lpstr>Pivoting, Perturbation Analysis, Scaling and Equilibration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of System of Nonlinear Equations</vt:lpstr>
      <vt:lpstr>System of Non-Linear Equations</vt:lpstr>
      <vt:lpstr>Open Methods: Fixed Point</vt:lpstr>
      <vt:lpstr>Open Methods: Fixed Point</vt:lpstr>
      <vt:lpstr>Open Methods: Newton-Raphson</vt:lpstr>
      <vt:lpstr>Open Methods: Newton-Raphson</vt:lpstr>
      <vt:lpstr>Open Methods: Newton-Raphson</vt:lpstr>
      <vt:lpstr>Example Problem: Tutorial 3 Q2</vt:lpstr>
      <vt:lpstr>Open Methods: Newton-Raphson</vt:lpstr>
      <vt:lpstr>Open Methods: Secant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556</cp:revision>
  <dcterms:created xsi:type="dcterms:W3CDTF">2018-04-30T11:42:59Z</dcterms:created>
  <dcterms:modified xsi:type="dcterms:W3CDTF">2019-08-30T14:26:28Z</dcterms:modified>
</cp:coreProperties>
</file>