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7"/>
  </p:notesMasterIdLst>
  <p:sldIdLst>
    <p:sldId id="472" r:id="rId2"/>
    <p:sldId id="473" r:id="rId3"/>
    <p:sldId id="474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49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00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6" autoAdjust="0"/>
    <p:restoredTop sz="94434" autoAdjust="0"/>
  </p:normalViewPr>
  <p:slideViewPr>
    <p:cSldViewPr snapToGrid="0">
      <p:cViewPr varScale="1">
        <p:scale>
          <a:sx n="106" d="100"/>
          <a:sy n="106" d="100"/>
        </p:scale>
        <p:origin x="16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9.emf"/><Relationship Id="rId4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AB0-82E9-443B-80DB-C6FD1C847014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FDBA8-DFAA-4C4F-A864-54655AEB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2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CCC4-74F0-4F96-A07F-D1B145D90622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A7D-097C-4C61-986E-0EB7821DFE2C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8E6C-3A01-426F-A9BA-51D8683F016D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7EC8-B311-4807-8E9E-EC2C2434DF3C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E4F-A21B-4C21-BC9B-299E08AF9BBB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8307-925B-48DC-9E0A-BF801BC72C13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A30B-BCF1-4A9F-A710-718CFFA88867}" type="datetime1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3C0-39CF-4155-AFED-29A252B1E987}" type="datetime1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072C-771C-45A2-871B-EFECF799FB04}" type="datetime1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3D62-9F5D-4298-8D78-7CE004D9A1DD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0C3-304A-4AF9-805F-BED6DB9B20F1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D8B9-F2B3-4796-B5E2-253DC0AB69F1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8F5A492-478B-4889-B5A1-6749D84AB5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png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5.png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7B8C9-588D-4215-ACFD-2DE727BE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51" y="503382"/>
            <a:ext cx="7820891" cy="2438399"/>
          </a:xfrm>
        </p:spPr>
        <p:txBody>
          <a:bodyPr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ESO 208A: Computational Methods in Engineering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A89A92-5D9C-48C8-AA52-DFE5CBA8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727" y="3234966"/>
            <a:ext cx="6854537" cy="1607272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Abhas Singh</a:t>
            </a:r>
          </a:p>
          <a:p>
            <a:endParaRPr lang="en-US" sz="100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Kanpur</a:t>
            </a:r>
          </a:p>
        </p:txBody>
      </p:sp>
      <p:pic>
        <p:nvPicPr>
          <p:cNvPr id="4" name="Picture 3" descr="highreslogo.png">
            <a:extLst>
              <a:ext uri="{FF2B5EF4-FFF2-40B4-BE49-F238E27FC236}">
                <a16:creationId xmlns:a16="http://schemas.microsoft.com/office/drawing/2014/main" xmlns="" id="{23809838-85A8-4B33-9ED9-10D26D0B43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5017805"/>
            <a:ext cx="1068670" cy="106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A4ADAA27-9E42-4FAC-A563-E61F837CF983}"/>
              </a:ext>
            </a:extLst>
          </p:cNvPr>
          <p:cNvSpPr txBox="1">
            <a:spLocks/>
          </p:cNvSpPr>
          <p:nvPr/>
        </p:nvSpPr>
        <p:spPr>
          <a:xfrm>
            <a:off x="329759" y="6403061"/>
            <a:ext cx="8518025" cy="390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Acknowledgements: Profs.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Saumyen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Guha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and Shivam Tripathi (CE)</a:t>
            </a:r>
          </a:p>
        </p:txBody>
      </p:sp>
    </p:spTree>
    <p:extLst>
      <p:ext uri="{BB962C8B-B14F-4D97-AF65-F5344CB8AC3E}">
        <p14:creationId xmlns:p14="http://schemas.microsoft.com/office/powerpoint/2010/main" val="34407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15554" cy="777874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Inverse Power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723900" y="1381780"/>
            <a:ext cx="77203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Apply power method on matrix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b="1" baseline="30000" dirty="0">
                <a:latin typeface="Times New Roman"/>
                <a:cs typeface="Times New Roman"/>
              </a:rPr>
              <a:t>-1</a:t>
            </a:r>
            <a:r>
              <a:rPr lang="en-US" sz="2400" dirty="0">
                <a:latin typeface="Times New Roman"/>
                <a:cs typeface="Times New Roman"/>
              </a:rPr>
              <a:t> to obtain the largest eigenvalue. Inverse of this eigenvalue is the smallest eigenvalue of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Proposition: Inverse of the largest eigenvalue of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b="1" baseline="30000" dirty="0">
                <a:latin typeface="Times New Roman"/>
                <a:cs typeface="Times New Roman"/>
              </a:rPr>
              <a:t>-1</a:t>
            </a:r>
            <a:r>
              <a:rPr lang="en-US" sz="2400" dirty="0">
                <a:latin typeface="Times New Roman"/>
                <a:cs typeface="Times New Roman"/>
              </a:rPr>
              <a:t> is the smallest eigenvalue of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For any eigenvalue </a:t>
            </a:r>
            <a:r>
              <a:rPr lang="el-GR" sz="2400" i="1" dirty="0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and corresponding eigenvector </a:t>
            </a:r>
            <a:r>
              <a:rPr lang="en-US" sz="2400" b="1" i="1" dirty="0">
                <a:latin typeface="Times New Roman"/>
                <a:cs typeface="Times New Roman"/>
              </a:rPr>
              <a:t>x</a:t>
            </a:r>
            <a:r>
              <a:rPr lang="en-US" sz="2400" b="1" i="1" baseline="-2500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of matrix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b="1" i="1" dirty="0" err="1">
                <a:latin typeface="Times New Roman"/>
                <a:cs typeface="Times New Roman"/>
              </a:rPr>
              <a:t>Ax</a:t>
            </a:r>
            <a:r>
              <a:rPr lang="en-US" sz="2400" b="1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l-GR" sz="2400" i="1" dirty="0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b="1" i="1" dirty="0" err="1">
                <a:latin typeface="Times New Roman"/>
                <a:cs typeface="Times New Roman"/>
              </a:rPr>
              <a:t>x</a:t>
            </a:r>
            <a:r>
              <a:rPr lang="en-US" sz="2400" b="1" i="1" baseline="-25000" dirty="0" err="1">
                <a:latin typeface="Times New Roman"/>
                <a:cs typeface="Times New Roman"/>
              </a:rPr>
              <a:t>i</a:t>
            </a:r>
            <a:endParaRPr lang="en-US" sz="2400" b="1" i="1" baseline="-25000" dirty="0">
              <a:latin typeface="Times New Roman"/>
              <a:cs typeface="Times New Roman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Since </a:t>
            </a:r>
            <a:r>
              <a:rPr lang="el-GR" sz="2400" i="1" dirty="0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is a scalar, (1/</a:t>
            </a:r>
            <a:r>
              <a:rPr lang="el-GR" sz="2400" i="1" dirty="0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r>
              <a:rPr lang="en-US" sz="2400" b="1" i="1" dirty="0">
                <a:latin typeface="Times New Roman"/>
                <a:cs typeface="Times New Roman"/>
              </a:rPr>
              <a:t>x</a:t>
            </a:r>
            <a:r>
              <a:rPr lang="en-US" sz="2400" b="1" i="1" baseline="-2500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b="1" baseline="30000" dirty="0">
                <a:latin typeface="Times New Roman"/>
                <a:cs typeface="Times New Roman"/>
              </a:rPr>
              <a:t>-1</a:t>
            </a:r>
            <a:r>
              <a:rPr lang="en-US" sz="2400" b="1" i="1" dirty="0">
                <a:latin typeface="Times New Roman"/>
                <a:cs typeface="Times New Roman"/>
              </a:rPr>
              <a:t>x</a:t>
            </a:r>
            <a:r>
              <a:rPr lang="en-US" sz="2400" b="1" i="1" baseline="-25000" dirty="0">
                <a:latin typeface="Times New Roman"/>
                <a:cs typeface="Times New Roman"/>
              </a:rPr>
              <a:t>i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If </a:t>
            </a:r>
            <a:r>
              <a:rPr lang="el-GR" sz="2400" i="1" dirty="0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is an eigenvalue of matrix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, (1/</a:t>
            </a:r>
            <a:r>
              <a:rPr lang="el-GR" sz="2400" i="1" dirty="0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) is an eigenvalue of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b="1" baseline="30000" dirty="0">
                <a:latin typeface="Times New Roman"/>
                <a:cs typeface="Times New Roman"/>
              </a:rPr>
              <a:t>-1</a:t>
            </a:r>
            <a:r>
              <a:rPr lang="en-US" sz="2400" dirty="0">
                <a:latin typeface="Times New Roman"/>
                <a:cs typeface="Times New Roman"/>
              </a:rPr>
              <a:t> with the same corresponding eigenvector </a:t>
            </a:r>
            <a:r>
              <a:rPr lang="en-US" sz="2400" b="1" i="1" dirty="0">
                <a:latin typeface="Times New Roman"/>
                <a:cs typeface="Times New Roman"/>
              </a:rPr>
              <a:t>x</a:t>
            </a:r>
            <a:r>
              <a:rPr lang="en-US" sz="2400" b="1" i="1" baseline="-25000" dirty="0">
                <a:latin typeface="Times New Roman"/>
                <a:cs typeface="Times New Roman"/>
              </a:rPr>
              <a:t>i</a:t>
            </a:r>
            <a:endParaRPr lang="en-US" sz="2400" dirty="0">
              <a:latin typeface="Times New Roman"/>
              <a:cs typeface="Times New Roman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Inverse of the smallest eigenvalue of matrix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, is the largest eigenvalue of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b="1" baseline="30000" dirty="0">
                <a:latin typeface="Times New Roman"/>
                <a:cs typeface="Times New Roman"/>
              </a:rPr>
              <a:t>-1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159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Inverse Power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14478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may become very large as the iteration progresses!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09600" y="1524000"/>
          <a:ext cx="33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3" imgW="330200" imgH="406400" progId="Equation.3">
                  <p:embed/>
                </p:oleObj>
              </mc:Choice>
              <mc:Fallback>
                <p:oleObj name="Equation" r:id="rId3" imgW="3302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524000"/>
                        <a:ext cx="330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6938" y="2012509"/>
                <a:ext cx="7543800" cy="2050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/>
                    <a:cs typeface="Times New Roman"/>
                  </a:rPr>
                  <a:t>It’s a good idea to normalize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z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8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800" dirty="0">
                    <a:latin typeface="Times New Roman"/>
                    <a:cs typeface="Times New Roman"/>
                  </a:rPr>
                  <a:t> at every iteration using a vector norm (e.g.,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L</a:t>
                </a:r>
                <a:r>
                  <a:rPr lang="en-US" sz="2800" i="1" baseline="-25000" dirty="0">
                    <a:latin typeface="Times New Roman"/>
                    <a:cs typeface="Times New Roman"/>
                  </a:rPr>
                  <a:t>2</a:t>
                </a:r>
                <a:r>
                  <a:rPr lang="en-US" sz="2800" dirty="0">
                    <a:latin typeface="Times New Roman"/>
                    <a:cs typeface="Times New Roman"/>
                  </a:rPr>
                  <a:t> norm)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Times New Roman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/>
                        </a:rPr>
                        <m:t>                     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38" y="2012509"/>
                <a:ext cx="7543800" cy="2050561"/>
              </a:xfrm>
              <a:prstGeom prst="rect">
                <a:avLst/>
              </a:prstGeom>
              <a:blipFill>
                <a:blip r:embed="rId5"/>
                <a:stretch>
                  <a:fillRect l="-1616" t="-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C0CB7FD-B7E4-48BE-AD03-D6D0E8F347C5}"/>
              </a:ext>
            </a:extLst>
          </p:cNvPr>
          <p:cNvSpPr/>
          <p:nvPr/>
        </p:nvSpPr>
        <p:spPr>
          <a:xfrm>
            <a:off x="990600" y="4398264"/>
            <a:ext cx="6324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3200" dirty="0">
                <a:latin typeface="Times New Roman"/>
                <a:cs typeface="Times New Roman"/>
              </a:rPr>
              <a:t>Compute the largest eigenvalue as:</a:t>
            </a:r>
            <a:endParaRPr lang="en-US" sz="3200" dirty="0">
              <a:latin typeface="Times New Roman"/>
              <a:cs typeface="Times New Roman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="" xmlns:a16="http://schemas.microsoft.com/office/drawing/2014/main" id="{6D8C7D21-5672-4458-9D44-208E6738402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77900" y="5312664"/>
          <a:ext cx="3251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6" imgW="3251200" imgH="876300" progId="Equation.3">
                  <p:embed/>
                </p:oleObj>
              </mc:Choice>
              <mc:Fallback>
                <p:oleObj name="Equation" r:id="rId6" imgW="3251200" imgH="876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7900" y="5312664"/>
                        <a:ext cx="32512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B16EF6A-03CA-4C94-9055-9F5D6BD3DA79}"/>
              </a:ext>
            </a:extLst>
          </p:cNvPr>
          <p:cNvSpPr txBox="1"/>
          <p:nvPr/>
        </p:nvSpPr>
        <p:spPr>
          <a:xfrm>
            <a:off x="5303520" y="5312664"/>
            <a:ext cx="30358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smallest eigenvalue of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10767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15554" cy="777874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Inverse Power Method with Shift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650" y="1073870"/>
            <a:ext cx="77203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Apply power method on matrix (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– </a:t>
            </a:r>
            <a:r>
              <a:rPr lang="el-GR" sz="2400" i="1" dirty="0">
                <a:latin typeface="Times New Roman"/>
                <a:cs typeface="Times New Roman"/>
              </a:rPr>
              <a:t>α</a:t>
            </a:r>
            <a:r>
              <a:rPr lang="en-US" sz="2400" b="1" i="1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r>
              <a:rPr lang="en-US" sz="2400" b="1" baseline="30000" dirty="0">
                <a:latin typeface="Times New Roman"/>
                <a:cs typeface="Times New Roman"/>
              </a:rPr>
              <a:t>-1</a:t>
            </a:r>
            <a:r>
              <a:rPr lang="en-US" sz="2400" dirty="0">
                <a:latin typeface="Times New Roman"/>
                <a:cs typeface="Times New Roman"/>
              </a:rPr>
              <a:t> to obtain the eigenvalue that is closest to constant </a:t>
            </a:r>
            <a:r>
              <a:rPr lang="el-GR" sz="2400" i="1" dirty="0">
                <a:latin typeface="Times New Roman"/>
                <a:cs typeface="Times New Roman"/>
              </a:rPr>
              <a:t>α</a:t>
            </a:r>
            <a:r>
              <a:rPr lang="en-US" sz="2400" dirty="0">
                <a:latin typeface="Times New Roman"/>
                <a:cs typeface="Times New Roman"/>
              </a:rPr>
              <a:t>. </a:t>
            </a:r>
            <a:endParaRPr lang="en-US" sz="2400" b="1" i="1" dirty="0">
              <a:latin typeface="Times New Roman"/>
              <a:cs typeface="Times New Roman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Proposition: Inverse of the largest eigenvalue of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b="1" baseline="30000" dirty="0">
                <a:latin typeface="Times New Roman"/>
                <a:cs typeface="Times New Roman"/>
              </a:rPr>
              <a:t>-1</a:t>
            </a:r>
            <a:r>
              <a:rPr lang="en-US" sz="2400" dirty="0">
                <a:latin typeface="Times New Roman"/>
                <a:cs typeface="Times New Roman"/>
              </a:rPr>
              <a:t> is the smallest eigenvalue of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For any eigenvalue </a:t>
            </a:r>
            <a:r>
              <a:rPr lang="el-GR" sz="2400" i="1" dirty="0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and corresponding eigenvector </a:t>
            </a:r>
            <a:r>
              <a:rPr lang="en-US" sz="2400" b="1" i="1" dirty="0">
                <a:latin typeface="Times New Roman"/>
                <a:cs typeface="Times New Roman"/>
              </a:rPr>
              <a:t>x</a:t>
            </a:r>
            <a:r>
              <a:rPr lang="en-US" sz="2400" b="1" i="1" baseline="-2500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of matrix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b="1" i="1" dirty="0" err="1">
                <a:latin typeface="Times New Roman"/>
                <a:cs typeface="Times New Roman"/>
              </a:rPr>
              <a:t>Ax</a:t>
            </a:r>
            <a:r>
              <a:rPr lang="en-US" sz="2400" b="1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l-GR" sz="2400" i="1" dirty="0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b="1" i="1" dirty="0" err="1">
                <a:latin typeface="Times New Roman"/>
                <a:cs typeface="Times New Roman"/>
              </a:rPr>
              <a:t>x</a:t>
            </a:r>
            <a:r>
              <a:rPr lang="en-US" sz="2400" b="1" i="1" baseline="-25000" dirty="0" err="1">
                <a:latin typeface="Times New Roman"/>
                <a:cs typeface="Times New Roman"/>
              </a:rPr>
              <a:t>i</a:t>
            </a:r>
            <a:endParaRPr lang="en-US" sz="2400" b="1" i="1" baseline="-25000" dirty="0">
              <a:latin typeface="Times New Roman"/>
              <a:cs typeface="Times New Roman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For a scalar constant </a:t>
            </a:r>
            <a:r>
              <a:rPr lang="el-GR" sz="2400" i="1" dirty="0">
                <a:latin typeface="Times New Roman"/>
                <a:cs typeface="Times New Roman"/>
              </a:rPr>
              <a:t>α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b="1" i="1" dirty="0" err="1">
                <a:latin typeface="Times New Roman"/>
                <a:cs typeface="Times New Roman"/>
              </a:rPr>
              <a:t>Ax</a:t>
            </a:r>
            <a:r>
              <a:rPr lang="en-US" sz="2400" b="1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- </a:t>
            </a:r>
            <a:r>
              <a:rPr lang="el-GR" sz="2400" i="1" dirty="0">
                <a:latin typeface="Times New Roman"/>
                <a:cs typeface="Times New Roman"/>
              </a:rPr>
              <a:t>α</a:t>
            </a:r>
            <a:r>
              <a:rPr lang="en-US" sz="2400" b="1" i="1" dirty="0">
                <a:latin typeface="Times New Roman"/>
                <a:cs typeface="Times New Roman"/>
              </a:rPr>
              <a:t>x</a:t>
            </a:r>
            <a:r>
              <a:rPr lang="en-US" sz="2400" b="1" i="1" baseline="-25000" dirty="0">
                <a:latin typeface="Times New Roman"/>
                <a:cs typeface="Times New Roman"/>
              </a:rPr>
              <a:t>i</a:t>
            </a:r>
            <a:r>
              <a:rPr lang="el-GR" sz="2400" i="1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= </a:t>
            </a:r>
            <a:r>
              <a:rPr lang="el-GR" sz="2400" i="1" dirty="0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b="1" i="1" dirty="0" err="1">
                <a:latin typeface="Times New Roman"/>
                <a:cs typeface="Times New Roman"/>
              </a:rPr>
              <a:t>x</a:t>
            </a:r>
            <a:r>
              <a:rPr lang="en-US" sz="2400" b="1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 - </a:t>
            </a:r>
            <a:r>
              <a:rPr lang="el-GR" sz="2400" i="1" dirty="0">
                <a:latin typeface="Times New Roman"/>
                <a:cs typeface="Times New Roman"/>
              </a:rPr>
              <a:t>α</a:t>
            </a:r>
            <a:r>
              <a:rPr lang="en-US" sz="2400" b="1" i="1" dirty="0">
                <a:latin typeface="Times New Roman"/>
                <a:cs typeface="Times New Roman"/>
              </a:rPr>
              <a:t>x</a:t>
            </a:r>
            <a:r>
              <a:rPr lang="en-US" sz="2400" b="1" i="1" baseline="-25000" dirty="0">
                <a:latin typeface="Times New Roman"/>
                <a:cs typeface="Times New Roman"/>
              </a:rPr>
              <a:t>i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– </a:t>
            </a:r>
            <a:r>
              <a:rPr lang="el-GR" sz="2400" i="1" dirty="0">
                <a:latin typeface="Times New Roman"/>
                <a:cs typeface="Times New Roman"/>
              </a:rPr>
              <a:t>α</a:t>
            </a:r>
            <a:r>
              <a:rPr lang="en-US" sz="2400" b="1" i="1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r>
              <a:rPr lang="en-US" sz="2400" b="1" i="1" dirty="0">
                <a:latin typeface="Times New Roman"/>
                <a:cs typeface="Times New Roman"/>
              </a:rPr>
              <a:t>x</a:t>
            </a:r>
            <a:r>
              <a:rPr lang="en-US" sz="2400" b="1" i="1" baseline="-25000" dirty="0">
                <a:latin typeface="Times New Roman"/>
                <a:cs typeface="Times New Roman"/>
              </a:rPr>
              <a:t>i</a:t>
            </a:r>
            <a:r>
              <a:rPr lang="el-GR" sz="2400" i="1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= (</a:t>
            </a:r>
            <a:r>
              <a:rPr lang="el-GR" sz="2400" i="1" dirty="0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 - </a:t>
            </a:r>
            <a:r>
              <a:rPr lang="el-GR" sz="2400" i="1" dirty="0">
                <a:latin typeface="Times New Roman"/>
                <a:cs typeface="Times New Roman"/>
              </a:rPr>
              <a:t>α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r>
              <a:rPr lang="en-US" sz="2400" b="1" i="1" dirty="0">
                <a:latin typeface="Times New Roman"/>
                <a:cs typeface="Times New Roman"/>
              </a:rPr>
              <a:t>x</a:t>
            </a:r>
            <a:r>
              <a:rPr lang="en-US" sz="2400" b="1" i="1" baseline="-2500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, (</a:t>
            </a:r>
            <a:r>
              <a:rPr lang="el-GR" sz="2400" i="1" dirty="0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 - </a:t>
            </a:r>
            <a:r>
              <a:rPr lang="el-GR" sz="2400" i="1" dirty="0">
                <a:latin typeface="Times New Roman"/>
                <a:cs typeface="Times New Roman"/>
              </a:rPr>
              <a:t>α</a:t>
            </a:r>
            <a:r>
              <a:rPr lang="en-US" sz="2400" dirty="0">
                <a:latin typeface="Times New Roman"/>
                <a:cs typeface="Times New Roman"/>
              </a:rPr>
              <a:t>) is an eigenvalue of the matrix (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– </a:t>
            </a:r>
            <a:r>
              <a:rPr lang="el-GR" sz="2400" i="1" dirty="0">
                <a:latin typeface="Times New Roman"/>
                <a:cs typeface="Times New Roman"/>
              </a:rPr>
              <a:t>α</a:t>
            </a:r>
            <a:r>
              <a:rPr lang="en-US" sz="2400" b="1" i="1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).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Smallest eigenvalue of matrix (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– </a:t>
            </a:r>
            <a:r>
              <a:rPr lang="el-GR" sz="2400" i="1" dirty="0">
                <a:latin typeface="Times New Roman"/>
                <a:cs typeface="Times New Roman"/>
              </a:rPr>
              <a:t>α</a:t>
            </a:r>
            <a:r>
              <a:rPr lang="en-US" sz="2400" b="1" i="1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) corresponds to that eigenvalue of matrix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that is closest in magnitude to the scalar constant </a:t>
            </a:r>
            <a:r>
              <a:rPr lang="el-GR" sz="2400" i="1" dirty="0">
                <a:latin typeface="Times New Roman"/>
                <a:cs typeface="Times New Roman"/>
              </a:rPr>
              <a:t>α</a:t>
            </a:r>
            <a:endParaRPr lang="en-US" sz="2400" i="1" dirty="0">
              <a:latin typeface="Times New Roman"/>
              <a:cs typeface="Times New Roman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This gives an algorithm to estimate an eigenvalue of a matrix that is closest to a given constant!</a:t>
            </a:r>
          </a:p>
        </p:txBody>
      </p:sp>
    </p:spTree>
    <p:extLst>
      <p:ext uri="{BB962C8B-B14F-4D97-AF65-F5344CB8AC3E}">
        <p14:creationId xmlns:p14="http://schemas.microsoft.com/office/powerpoint/2010/main" val="312923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11262" cy="104118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The Inverse Power Method with Shift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14478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may become very large as the iteration progresses!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09600" y="1524000"/>
          <a:ext cx="33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3" imgW="330200" imgH="406400" progId="Equation.3">
                  <p:embed/>
                </p:oleObj>
              </mc:Choice>
              <mc:Fallback>
                <p:oleObj name="Equation" r:id="rId3" imgW="3302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524000"/>
                        <a:ext cx="330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6938" y="2012509"/>
                <a:ext cx="7543800" cy="2050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/>
                    <a:cs typeface="Times New Roman"/>
                  </a:rPr>
                  <a:t>It’s a good idea to normalize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z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8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800" dirty="0">
                    <a:latin typeface="Times New Roman"/>
                    <a:cs typeface="Times New Roman"/>
                  </a:rPr>
                  <a:t> at every iteration using a vector norm (e.g.,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L</a:t>
                </a:r>
                <a:r>
                  <a:rPr lang="en-US" sz="2800" i="1" baseline="-25000" dirty="0">
                    <a:latin typeface="Times New Roman"/>
                    <a:cs typeface="Times New Roman"/>
                  </a:rPr>
                  <a:t>2</a:t>
                </a:r>
                <a:r>
                  <a:rPr lang="en-US" sz="2800" dirty="0">
                    <a:latin typeface="Times New Roman"/>
                    <a:cs typeface="Times New Roman"/>
                  </a:rPr>
                  <a:t> norm)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Times New Roman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/>
                        </a:rPr>
                        <m:t>              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38" y="2012509"/>
                <a:ext cx="7543800" cy="2050561"/>
              </a:xfrm>
              <a:prstGeom prst="rect">
                <a:avLst/>
              </a:prstGeom>
              <a:blipFill>
                <a:blip r:embed="rId5"/>
                <a:stretch>
                  <a:fillRect l="-1616" t="-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C0CB7FD-B7E4-48BE-AD03-D6D0E8F347C5}"/>
              </a:ext>
            </a:extLst>
          </p:cNvPr>
          <p:cNvSpPr/>
          <p:nvPr/>
        </p:nvSpPr>
        <p:spPr>
          <a:xfrm>
            <a:off x="990600" y="4398264"/>
            <a:ext cx="6324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3200" dirty="0">
                <a:latin typeface="Times New Roman"/>
                <a:cs typeface="Times New Roman"/>
              </a:rPr>
              <a:t>Compute the largest eigenvalue as:</a:t>
            </a:r>
            <a:endParaRPr lang="en-US" sz="3200" dirty="0">
              <a:latin typeface="Times New Roman"/>
              <a:cs typeface="Times New Roman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="" xmlns:a16="http://schemas.microsoft.com/office/drawing/2014/main" id="{6D8C7D21-5672-4458-9D44-208E6738402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77900" y="5312664"/>
          <a:ext cx="3251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6" imgW="3251200" imgH="876300" progId="Equation.3">
                  <p:embed/>
                </p:oleObj>
              </mc:Choice>
              <mc:Fallback>
                <p:oleObj name="Equation" r:id="rId6" imgW="3251200" imgH="876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7900" y="5312664"/>
                        <a:ext cx="32512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B16EF6A-03CA-4C94-9055-9F5D6BD3DA79}"/>
              </a:ext>
            </a:extLst>
          </p:cNvPr>
          <p:cNvSpPr txBox="1"/>
          <p:nvPr/>
        </p:nvSpPr>
        <p:spPr>
          <a:xfrm>
            <a:off x="5303520" y="5312664"/>
            <a:ext cx="3035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eigenvalue closest to </a:t>
            </a:r>
            <a:r>
              <a:rPr lang="el-GR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974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743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Faddeev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Leverrier</a:t>
            </a:r>
            <a:r>
              <a:rPr lang="en-US" dirty="0">
                <a:solidFill>
                  <a:srgbClr val="0000FF"/>
                </a:solidFill>
              </a:rPr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8650" y="1073870"/>
                <a:ext cx="7720304" cy="5444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Recall: eigenvalues are the roots of the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characteristic polynomial</a:t>
                </a:r>
                <a:r>
                  <a:rPr lang="en-US" sz="2400" dirty="0">
                    <a:latin typeface="Times New Roman"/>
                    <a:cs typeface="Times New Roman"/>
                  </a:rPr>
                  <a:t> given by, det(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 – </a:t>
                </a:r>
                <a:r>
                  <a:rPr lang="el-GR" sz="2400" i="1" dirty="0">
                    <a:latin typeface="Times New Roman"/>
                    <a:cs typeface="Times New Roman"/>
                  </a:rPr>
                  <a:t>λ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I</a:t>
                </a:r>
                <a:r>
                  <a:rPr lang="en-US" sz="2400" dirty="0">
                    <a:latin typeface="Times New Roman"/>
                    <a:cs typeface="Times New Roman"/>
                  </a:rPr>
                  <a:t>) = 0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For an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 ×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 matrix, the polynomial is of the order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This method is an algorithm to obtain the coefficients of the characteristic polynomial: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−⋯−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=0</m:t>
                      </m:r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endParaRPr lang="en-US" sz="24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Algorithm: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Initialize: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𝑨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/>
                      </a:rPr>
                      <m:t>𝑨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;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trace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400" b="1" i="1" baseline="-250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𝑨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/>
                      </a:rPr>
                      <m:t>𝑨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/>
                          </a:rPr>
                          <m:t>trace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den>
                    </m:f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i="1" dirty="0" err="1">
                    <a:latin typeface="Times New Roman"/>
                    <a:cs typeface="Times New Roman"/>
                  </a:rPr>
                  <a:t>i</a:t>
                </a:r>
                <a:r>
                  <a:rPr lang="en-US" sz="2400" dirty="0">
                    <a:latin typeface="Times New Roman"/>
                    <a:cs typeface="Times New Roman"/>
                  </a:rPr>
                  <a:t> = (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 – 2), (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 – 3), … 2, 1, 0.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Compute the roots of the polynomial using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Mueller’s</a:t>
                </a:r>
                <a:r>
                  <a:rPr lang="en-US" sz="2400" dirty="0">
                    <a:latin typeface="Times New Roman"/>
                    <a:cs typeface="Times New Roman"/>
                  </a:rPr>
                  <a:t> or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Bairstow’s</a:t>
                </a:r>
                <a:r>
                  <a:rPr lang="en-US" sz="2400" dirty="0">
                    <a:latin typeface="Times New Roman"/>
                    <a:cs typeface="Times New Roman"/>
                  </a:rPr>
                  <a:t> algorithm for the eigenvalues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073870"/>
                <a:ext cx="7720304" cy="5444054"/>
              </a:xfrm>
              <a:prstGeom prst="rect">
                <a:avLst/>
              </a:prstGeom>
              <a:blipFill>
                <a:blip r:embed="rId2"/>
                <a:stretch>
                  <a:fillRect l="-1026" t="-896" b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68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74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Faddeev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Leverrier</a:t>
            </a:r>
            <a:r>
              <a:rPr lang="en-US" dirty="0">
                <a:solidFill>
                  <a:srgbClr val="0000FF"/>
                </a:solidFill>
              </a:rPr>
              <a:t> Method: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6249" y="1284182"/>
                <a:ext cx="8416739" cy="5213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r>
                  <a:rPr lang="en-US" sz="2400" dirty="0">
                    <a:latin typeface="Times New Roman"/>
                    <a:cs typeface="Times New Roman"/>
                  </a:rPr>
                  <a:t>Characteristic polynomial: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latin typeface="Times New Roman"/>
                  <a:cs typeface="Times New Roman"/>
                </a:endParaRPr>
              </a:p>
              <a:p>
                <a:endParaRPr lang="en-US" sz="2400" dirty="0">
                  <a:latin typeface="Times New Roman"/>
                  <a:cs typeface="Times New Roman"/>
                </a:endParaRPr>
              </a:p>
              <a:p>
                <a:r>
                  <a:rPr lang="en-US" sz="2400" dirty="0">
                    <a:latin typeface="Times New Roman"/>
                    <a:cs typeface="Times New Roman"/>
                  </a:rPr>
                  <a:t>Initialize: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;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trace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=12</m:t>
                    </m:r>
                  </m:oMath>
                </a14:m>
                <a:endParaRPr lang="en-US" sz="2400" b="1" i="1" baseline="-25000" dirty="0">
                  <a:latin typeface="Times New Roman"/>
                  <a:cs typeface="Times New Roman"/>
                </a:endParaRPr>
              </a:p>
              <a:p>
                <a:pPr marL="0" lvl="1"/>
                <a:r>
                  <a:rPr lang="en-US" sz="2400" dirty="0" smtClean="0">
                    <a:latin typeface="Times New Roman"/>
                    <a:cs typeface="Times New Roman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  <a:cs typeface="Times New Roman"/>
                      </a:rPr>
                      <m:t>  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𝐴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/>
                    <a:cs typeface="Times New Roman"/>
                  </a:rPr>
                  <a:t>  using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/>
                          </a:rPr>
                          <m:t>𝑨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cs typeface="Times New Roman"/>
                      </a:rPr>
                      <m:t>𝑨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/>
                          </a:rPr>
                          <m:t>𝑰</m:t>
                        </m:r>
                      </m:e>
                    </m:d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/>
                        </a:rPr>
                        <m:t>;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−30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−30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/>
                            </a:rPr>
                            <m:t>trace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4−2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−98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=−49</m:t>
                      </m:r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49" y="1284182"/>
                <a:ext cx="8416739" cy="5213543"/>
              </a:xfrm>
              <a:prstGeom prst="rect">
                <a:avLst/>
              </a:prstGeom>
              <a:blipFill rotWithShape="0"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75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74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Faddeev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Leverrier</a:t>
            </a:r>
            <a:r>
              <a:rPr lang="en-US" dirty="0">
                <a:solidFill>
                  <a:srgbClr val="0000FF"/>
                </a:solidFill>
              </a:rPr>
              <a:t> Method: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3630" y="1073870"/>
                <a:ext cx="8416739" cy="5526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𝐴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/>
                    <a:cs typeface="Times New Roman"/>
                  </a:rPr>
                  <a:t>  using</a:t>
                </a:r>
                <a:r>
                  <a:rPr lang="en-US" sz="2400" dirty="0">
                    <a:latin typeface="Times New Roman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/>
                          </a:rPr>
                          <m:t>𝑨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cs typeface="Times New Roman"/>
                      </a:rPr>
                      <m:t>𝑨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/>
                          </a:rPr>
                          <m:t>𝑰</m:t>
                        </m:r>
                      </m:e>
                    </m:d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30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/>
                        </a:rPr>
                        <m:t>;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54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66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66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54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/>
                            </a:rPr>
                            <m:t>trace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4−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240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=80</m:t>
                      </m:r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0" lvl="1"/>
                <a:endParaRPr lang="en-US" sz="2400" dirty="0">
                  <a:latin typeface="Times New Roman"/>
                  <a:cs typeface="Times New Roman"/>
                </a:endParaRPr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−26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/>
                        </a:rPr>
                        <m:t>;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/>
                        </a:rPr>
                        <m:t>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45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45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45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−45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/>
                            </a:rPr>
                            <m:t>trace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4−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−180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−45</m:t>
                      </m:r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0" lvl="1"/>
                <a:endParaRPr lang="en-US" sz="2400" i="1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𝜆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12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𝜆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+49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𝜆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80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+45=0</m:t>
                      </m:r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30" y="1073870"/>
                <a:ext cx="8416739" cy="5526834"/>
              </a:xfrm>
              <a:prstGeom prst="rect">
                <a:avLst/>
              </a:prstGeom>
              <a:blipFill rotWithShape="0">
                <a:blip r:embed="rId2"/>
                <a:stretch>
                  <a:fillRect l="-217" t="-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76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74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Similarity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8650" y="1073870"/>
                <a:ext cx="7720304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Two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 ×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 matrices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 and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B</a:t>
                </a:r>
                <a:r>
                  <a:rPr lang="en-US" sz="2400" dirty="0">
                    <a:latin typeface="Times New Roman"/>
                    <a:cs typeface="Times New Roman"/>
                  </a:rPr>
                  <a:t> are similar if there exists another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 ×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 invertible matrix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S</a:t>
                </a:r>
                <a:r>
                  <a:rPr lang="en-US" sz="2400" dirty="0">
                    <a:latin typeface="Times New Roman"/>
                    <a:cs typeface="Times New Roman"/>
                  </a:rPr>
                  <a:t> such that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SBS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-1</a:t>
                </a:r>
                <a:r>
                  <a:rPr lang="en-US" sz="2400" dirty="0">
                    <a:latin typeface="Times New Roman"/>
                    <a:cs typeface="Times New Roman"/>
                  </a:rPr>
                  <a:t> or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B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S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-1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AS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The process of obtaining the similar matrix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B</a:t>
                </a:r>
                <a:r>
                  <a:rPr lang="en-US" sz="2400" dirty="0">
                    <a:latin typeface="Times New Roman"/>
                    <a:cs typeface="Times New Roman"/>
                  </a:rPr>
                  <a:t> from matrix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 using the relation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B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S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-1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AS</a:t>
                </a:r>
                <a:r>
                  <a:rPr lang="en-US" sz="2400" dirty="0">
                    <a:latin typeface="Times New Roman"/>
                    <a:cs typeface="Times New Roman"/>
                  </a:rPr>
                  <a:t> is called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similarity transformation</a:t>
                </a:r>
                <a:r>
                  <a:rPr lang="en-US" sz="2400" dirty="0">
                    <a:latin typeface="Times New Roman"/>
                    <a:cs typeface="Times New Roman"/>
                  </a:rPr>
                  <a:t>!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Similar matrices have the same eigenvalues!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Some matrices can be diagonalized using similarity transformation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X</a:t>
                </a:r>
                <a:r>
                  <a:rPr lang="el-GR" sz="2400" b="1" i="1" dirty="0">
                    <a:latin typeface="Times New Roman"/>
                    <a:cs typeface="Times New Roman"/>
                  </a:rPr>
                  <a:t>Λ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X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-1</a:t>
                </a:r>
                <a:r>
                  <a:rPr lang="en-US" sz="2400" dirty="0">
                    <a:latin typeface="Times New Roman"/>
                    <a:cs typeface="Times New Roman"/>
                  </a:rPr>
                  <a:t>; where </a:t>
                </a:r>
                <a:r>
                  <a:rPr lang="el-GR" sz="2400" b="1" i="1" dirty="0">
                    <a:latin typeface="Times New Roman"/>
                    <a:cs typeface="Times New Roman"/>
                  </a:rPr>
                  <a:t>Λ</a:t>
                </a:r>
                <a:r>
                  <a:rPr lang="en-US" sz="2400" dirty="0">
                    <a:latin typeface="Times New Roman"/>
                    <a:cs typeface="Times New Roman"/>
                  </a:rPr>
                  <a:t> is a diagonal matrix containing eigenvalues and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X</a:t>
                </a:r>
                <a:r>
                  <a:rPr lang="en-US" sz="2400" dirty="0">
                    <a:latin typeface="Times New Roman"/>
                    <a:cs typeface="Times New Roman"/>
                  </a:rPr>
                  <a:t> is a square matrix containing eigenvectors in the columns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AX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X</a:t>
                </a:r>
                <a:r>
                  <a:rPr lang="el-GR" sz="2400" b="1" i="1" dirty="0">
                    <a:latin typeface="Times New Roman"/>
                    <a:cs typeface="Times New Roman"/>
                  </a:rPr>
                  <a:t>Λ</a:t>
                </a:r>
                <a:endParaRPr lang="en-US" sz="2400" b="1" i="1" dirty="0">
                  <a:latin typeface="Times New Roman"/>
                  <a:cs typeface="Times New Roman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𝑨𝒙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𝑨𝒙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𝑨𝒙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</m:oMath>
                </a14:m>
                <a:r>
                  <a:rPr lang="en-US" sz="24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073870"/>
                <a:ext cx="7720304" cy="4893647"/>
              </a:xfrm>
              <a:prstGeom prst="rect">
                <a:avLst/>
              </a:prstGeom>
              <a:blipFill>
                <a:blip r:embed="rId2"/>
                <a:stretch>
                  <a:fillRect l="-1026" t="-996" r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82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74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Computation of Eigenvalues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650" y="1325797"/>
            <a:ext cx="77203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Recall: What is an orthogonal matrix?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Each column vector is </a:t>
            </a:r>
            <a:r>
              <a:rPr lang="en-US" sz="2400" i="1" dirty="0">
                <a:latin typeface="Times New Roman"/>
                <a:cs typeface="Times New Roman"/>
              </a:rPr>
              <a:t>orthonormal</a:t>
            </a:r>
            <a:r>
              <a:rPr lang="en-US" sz="2400" dirty="0">
                <a:latin typeface="Times New Roman"/>
                <a:cs typeface="Times New Roman"/>
              </a:rPr>
              <a:t> to each other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b="1" i="1" dirty="0">
                <a:latin typeface="Times New Roman"/>
                <a:cs typeface="Times New Roman"/>
              </a:rPr>
              <a:t>Q</a:t>
            </a:r>
            <a:r>
              <a:rPr lang="en-US" sz="2400" baseline="30000" dirty="0">
                <a:latin typeface="Times New Roman"/>
                <a:cs typeface="Times New Roman"/>
              </a:rPr>
              <a:t>T</a:t>
            </a:r>
            <a:r>
              <a:rPr lang="en-US" sz="2400" b="1" i="1" dirty="0">
                <a:latin typeface="Times New Roman"/>
                <a:cs typeface="Times New Roman"/>
              </a:rPr>
              <a:t>Q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b="1" i="1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 or </a:t>
            </a:r>
            <a:r>
              <a:rPr lang="en-US" sz="2400" b="1" i="1" dirty="0">
                <a:latin typeface="Times New Roman"/>
                <a:cs typeface="Times New Roman"/>
              </a:rPr>
              <a:t>Q</a:t>
            </a:r>
            <a:r>
              <a:rPr lang="en-US" sz="2400" baseline="30000" dirty="0"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b="1" i="1" dirty="0">
                <a:latin typeface="Times New Roman"/>
                <a:cs typeface="Times New Roman"/>
              </a:rPr>
              <a:t>Q</a:t>
            </a:r>
            <a:r>
              <a:rPr lang="en-US" sz="2400" baseline="30000" dirty="0">
                <a:latin typeface="Times New Roman"/>
                <a:cs typeface="Times New Roman"/>
              </a:rPr>
              <a:t>-1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×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matrix is </a:t>
            </a:r>
            <a:r>
              <a:rPr lang="en-US" sz="2400" i="1" dirty="0">
                <a:latin typeface="Times New Roman"/>
                <a:cs typeface="Times New Roman"/>
              </a:rPr>
              <a:t>non-defective</a:t>
            </a:r>
            <a:r>
              <a:rPr lang="en-US" sz="2400" dirty="0">
                <a:latin typeface="Times New Roman"/>
                <a:cs typeface="Times New Roman"/>
              </a:rPr>
              <a:t> if it has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independent eigenvectors (rank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, non-zero determinant, inverse exists, etc.)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For every </a:t>
            </a:r>
            <a:r>
              <a:rPr lang="en-US" sz="2400" i="1" dirty="0">
                <a:latin typeface="Times New Roman"/>
                <a:cs typeface="Times New Roman"/>
              </a:rPr>
              <a:t>non-defective</a:t>
            </a:r>
            <a:r>
              <a:rPr lang="en-US" sz="2400" dirty="0">
                <a:latin typeface="Times New Roman"/>
                <a:cs typeface="Times New Roman"/>
              </a:rPr>
              <a:t> real matrix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with real eigenvalues, there is an orthogonal matrix </a:t>
            </a:r>
            <a:r>
              <a:rPr lang="en-US" sz="2400" b="1" i="1" dirty="0">
                <a:latin typeface="Times New Roman"/>
                <a:cs typeface="Times New Roman"/>
              </a:rPr>
              <a:t>Q</a:t>
            </a:r>
            <a:r>
              <a:rPr lang="en-US" sz="2400" dirty="0">
                <a:latin typeface="Times New Roman"/>
                <a:cs typeface="Times New Roman"/>
              </a:rPr>
              <a:t> and an upper-triangular matrix </a:t>
            </a:r>
            <a:r>
              <a:rPr lang="en-US" sz="2400" b="1" i="1" dirty="0">
                <a:latin typeface="Times New Roman"/>
                <a:cs typeface="Times New Roman"/>
              </a:rPr>
              <a:t>U</a:t>
            </a:r>
            <a:r>
              <a:rPr lang="en-US" sz="2400" dirty="0">
                <a:latin typeface="Times New Roman"/>
                <a:cs typeface="Times New Roman"/>
              </a:rPr>
              <a:t> such that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b="1" i="1" dirty="0">
                <a:latin typeface="Times New Roman"/>
                <a:cs typeface="Times New Roman"/>
              </a:rPr>
              <a:t>QUQ</a:t>
            </a:r>
            <a:r>
              <a:rPr lang="en-US" sz="2400" baseline="30000" dirty="0">
                <a:latin typeface="Times New Roman"/>
                <a:cs typeface="Times New Roman"/>
              </a:rPr>
              <a:t>T</a:t>
            </a:r>
            <a:endParaRPr lang="en-US" sz="2400" b="1" i="1" dirty="0">
              <a:latin typeface="Times New Roman"/>
              <a:cs typeface="Times New Roman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If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is complex, </a:t>
            </a:r>
            <a:r>
              <a:rPr lang="en-US" sz="2400" b="1" i="1" dirty="0">
                <a:latin typeface="Times New Roman"/>
                <a:cs typeface="Times New Roman"/>
              </a:rPr>
              <a:t>Q</a:t>
            </a:r>
            <a:r>
              <a:rPr lang="en-US" sz="2400" dirty="0">
                <a:latin typeface="Times New Roman"/>
                <a:cs typeface="Times New Roman"/>
              </a:rPr>
              <a:t> is unitary such that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b="1" i="1" dirty="0">
                <a:latin typeface="Times New Roman"/>
                <a:cs typeface="Times New Roman"/>
              </a:rPr>
              <a:t>QUQ</a:t>
            </a:r>
            <a:r>
              <a:rPr lang="en-US" sz="2400" baseline="30000" dirty="0">
                <a:latin typeface="Times New Roman"/>
                <a:cs typeface="Times New Roman"/>
              </a:rPr>
              <a:t>H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Therefore,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and </a:t>
            </a:r>
            <a:r>
              <a:rPr lang="en-US" sz="2400" b="1" i="1" dirty="0">
                <a:latin typeface="Times New Roman"/>
                <a:cs typeface="Times New Roman"/>
              </a:rPr>
              <a:t>U</a:t>
            </a:r>
            <a:r>
              <a:rPr lang="en-US" sz="2400" dirty="0">
                <a:latin typeface="Times New Roman"/>
                <a:cs typeface="Times New Roman"/>
              </a:rPr>
              <a:t> are similar matrices,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b="1" i="1" dirty="0">
                <a:latin typeface="Times New Roman"/>
                <a:cs typeface="Times New Roman"/>
              </a:rPr>
              <a:t>QUQ</a:t>
            </a:r>
            <a:r>
              <a:rPr lang="en-US" sz="2400" baseline="30000" dirty="0">
                <a:latin typeface="Times New Roman"/>
                <a:cs typeface="Times New Roman"/>
              </a:rPr>
              <a:t>T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The upper triangular matrix </a:t>
            </a:r>
            <a:r>
              <a:rPr lang="en-US"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 contains the eigenvalues of </a:t>
            </a:r>
            <a:r>
              <a:rPr lang="en-US"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 on its diagonal.</a:t>
            </a:r>
          </a:p>
        </p:txBody>
      </p:sp>
    </p:spTree>
    <p:extLst>
      <p:ext uri="{BB962C8B-B14F-4D97-AF65-F5344CB8AC3E}">
        <p14:creationId xmlns:p14="http://schemas.microsoft.com/office/powerpoint/2010/main" val="100635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74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Computation of Eigenvalues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8198" y="1503078"/>
            <a:ext cx="76476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All </a:t>
            </a:r>
            <a:r>
              <a:rPr lang="en-US" sz="2400" i="1" dirty="0">
                <a:latin typeface="Times New Roman"/>
                <a:cs typeface="Times New Roman"/>
              </a:rPr>
              <a:t>non-defective</a:t>
            </a:r>
            <a:r>
              <a:rPr lang="en-US" sz="2400" dirty="0">
                <a:latin typeface="Times New Roman"/>
                <a:cs typeface="Times New Roman"/>
              </a:rPr>
              <a:t> matrices are similar to upper triangular matrices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b="1" i="1" dirty="0">
                <a:latin typeface="Times New Roman"/>
                <a:cs typeface="Times New Roman"/>
              </a:rPr>
              <a:t>QUQ</a:t>
            </a:r>
            <a:r>
              <a:rPr lang="en-US" sz="2400" baseline="30000" dirty="0">
                <a:latin typeface="Times New Roman"/>
                <a:cs typeface="Times New Roman"/>
              </a:rPr>
              <a:t>T </a:t>
            </a:r>
            <a:r>
              <a:rPr lang="en-US" sz="2400" dirty="0">
                <a:latin typeface="Times New Roman"/>
                <a:cs typeface="Times New Roman"/>
              </a:rPr>
              <a:t>or </a:t>
            </a:r>
            <a:r>
              <a:rPr lang="en-US" sz="2400" b="1" i="1" dirty="0">
                <a:latin typeface="Times New Roman"/>
                <a:cs typeface="Times New Roman"/>
              </a:rPr>
              <a:t>U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b="1" i="1" dirty="0">
                <a:latin typeface="Times New Roman"/>
                <a:cs typeface="Times New Roman"/>
              </a:rPr>
              <a:t>Q</a:t>
            </a:r>
            <a:r>
              <a:rPr lang="en-US" sz="2400" baseline="30000" dirty="0">
                <a:latin typeface="Times New Roman"/>
                <a:cs typeface="Times New Roman"/>
              </a:rPr>
              <a:t>T</a:t>
            </a:r>
            <a:r>
              <a:rPr lang="en-US" sz="2400" b="1" i="1" dirty="0">
                <a:latin typeface="Times New Roman"/>
                <a:cs typeface="Times New Roman"/>
              </a:rPr>
              <a:t>AQ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b="1" i="1" dirty="0">
                <a:latin typeface="Times New Roman"/>
                <a:cs typeface="Times New Roman"/>
              </a:rPr>
              <a:t>U</a:t>
            </a:r>
            <a:r>
              <a:rPr lang="en-US" sz="2400" dirty="0">
                <a:latin typeface="Times New Roman"/>
                <a:cs typeface="Times New Roman"/>
              </a:rPr>
              <a:t> contains the eigenvalues of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on its diagonal.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Therefore, a non-defective matrix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can be transformed to an upper-triangular matrix </a:t>
            </a:r>
            <a:r>
              <a:rPr lang="en-US" sz="2400" b="1" i="1" dirty="0">
                <a:latin typeface="Times New Roman"/>
                <a:cs typeface="Times New Roman"/>
              </a:rPr>
              <a:t>U</a:t>
            </a:r>
            <a:r>
              <a:rPr lang="en-US" sz="2400" dirty="0">
                <a:latin typeface="Times New Roman"/>
                <a:cs typeface="Times New Roman"/>
              </a:rPr>
              <a:t> through </a:t>
            </a:r>
            <a:r>
              <a:rPr lang="en-US" sz="2400" i="1" dirty="0">
                <a:latin typeface="Times New Roman"/>
                <a:cs typeface="Times New Roman"/>
              </a:rPr>
              <a:t>similarity transformation</a:t>
            </a:r>
            <a:r>
              <a:rPr lang="en-US" sz="2400" dirty="0">
                <a:latin typeface="Times New Roman"/>
                <a:cs typeface="Times New Roman"/>
              </a:rPr>
              <a:t> and the diagonal elements of </a:t>
            </a:r>
            <a:r>
              <a:rPr lang="en-US" sz="2400" b="1" i="1" dirty="0">
                <a:latin typeface="Times New Roman"/>
                <a:cs typeface="Times New Roman"/>
              </a:rPr>
              <a:t>U</a:t>
            </a:r>
            <a:r>
              <a:rPr lang="en-US" sz="2400" dirty="0">
                <a:latin typeface="Times New Roman"/>
                <a:cs typeface="Times New Roman"/>
              </a:rPr>
              <a:t> will be the eigenvalues.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This transformation cannot be achieved in one step. It is achieved through a sequence of </a:t>
            </a:r>
            <a:r>
              <a:rPr lang="en-US" sz="2400" i="1" dirty="0">
                <a:latin typeface="Times New Roman"/>
                <a:cs typeface="Times New Roman"/>
              </a:rPr>
              <a:t>similarity transformation</a:t>
            </a:r>
            <a:r>
              <a:rPr lang="en-US" sz="2400" dirty="0">
                <a:latin typeface="Times New Roman"/>
                <a:cs typeface="Times New Roman"/>
              </a:rPr>
              <a:t> using </a:t>
            </a:r>
            <a:r>
              <a:rPr lang="en-US" sz="2400" i="1" dirty="0">
                <a:latin typeface="Times New Roman"/>
                <a:cs typeface="Times New Roman"/>
              </a:rPr>
              <a:t>QR-decomposition</a:t>
            </a:r>
            <a:r>
              <a:rPr lang="en-US" sz="2400" dirty="0">
                <a:latin typeface="Times New Roman"/>
                <a:cs typeface="Times New Roman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3537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Estimation of 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437" y="2040294"/>
            <a:ext cx="7235890" cy="320351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/>
                <a:cs typeface="Times New Roman"/>
              </a:rPr>
              <a:t>Largest eigenvalue: Power Method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/>
                <a:cs typeface="Times New Roman"/>
              </a:rPr>
              <a:t>Smallest eigenvalue: Inverse Power Method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/>
                <a:cs typeface="Times New Roman"/>
              </a:rPr>
              <a:t>All Eigenvalues: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/>
                <a:cs typeface="Times New Roman"/>
              </a:rPr>
              <a:t>Inverse power method with shift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/>
                <a:cs typeface="Times New Roman"/>
              </a:rPr>
              <a:t>Faddeev-Leverrier</a:t>
            </a:r>
            <a:r>
              <a:rPr lang="en-US" dirty="0">
                <a:latin typeface="Times New Roman"/>
                <a:cs typeface="Times New Roman"/>
              </a:rPr>
              <a:t> method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QR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18024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3160"/>
            <a:ext cx="7886700" cy="70874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Computation of 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9878" y="961903"/>
                <a:ext cx="8360228" cy="5642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QR-decomposition</a:t>
                </a:r>
                <a:r>
                  <a:rPr lang="en-US" sz="2400" dirty="0">
                    <a:latin typeface="Times New Roman"/>
                    <a:cs typeface="Times New Roman"/>
                  </a:rPr>
                  <a:t>: A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non-defective</a:t>
                </a:r>
                <a:r>
                  <a:rPr lang="en-US" sz="2400" dirty="0">
                    <a:latin typeface="Times New Roman"/>
                    <a:cs typeface="Times New Roman"/>
                  </a:rPr>
                  <a:t> matrix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 can be decomposed into an orthogonal matrix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dirty="0">
                    <a:latin typeface="Times New Roman"/>
                    <a:cs typeface="Times New Roman"/>
                  </a:rPr>
                  <a:t> and an upper-triangular matrix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dirty="0">
                    <a:latin typeface="Times New Roman"/>
                    <a:cs typeface="Times New Roman"/>
                  </a:rPr>
                  <a:t> such that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QR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A sequence of matrix is generated through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similarity transformation</a:t>
                </a:r>
                <a:r>
                  <a:rPr lang="en-US" sz="2400" dirty="0">
                    <a:latin typeface="Times New Roman"/>
                    <a:cs typeface="Times New Roman"/>
                  </a:rPr>
                  <a:t> as follows: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Initialize: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="1" baseline="-25000" dirty="0">
                    <a:latin typeface="Times New Roman"/>
                    <a:cs typeface="Times New Roman"/>
                  </a:rPr>
                  <a:t>0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QR-Decomposition: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Similarity Transformation: </a:t>
                </a:r>
              </a:p>
              <a:p>
                <a:pPr lvl="1" algn="ctr"/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="1" baseline="-25000" dirty="0">
                    <a:latin typeface="Times New Roman"/>
                    <a:cs typeface="Times New Roman"/>
                  </a:rPr>
                  <a:t>+1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AQ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endParaRPr lang="en-US" sz="2400" b="1" i="1" baseline="-25000" dirty="0">
                  <a:latin typeface="Times New Roman"/>
                  <a:cs typeface="Times New Roman"/>
                </a:endParaRPr>
              </a:p>
              <a:p>
                <a:pPr lvl="1" algn="ctr"/>
                <a:endParaRPr lang="en-US" sz="24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Stopping criteria: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𝜀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How to perform QR-decomposition?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/>
                    <a:cs typeface="Times New Roman"/>
                  </a:rPr>
                  <a:t>Detailed process: proof by induction, inefficient computation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/>
                    <a:cs typeface="Times New Roman"/>
                  </a:rPr>
                  <a:t>Gram-Schmidt Orthogonalization: efficient computation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78" y="961903"/>
                <a:ext cx="8360228" cy="5642937"/>
              </a:xfrm>
              <a:prstGeom prst="rect">
                <a:avLst/>
              </a:prstGeom>
              <a:blipFill rotWithShape="0">
                <a:blip r:embed="rId2"/>
                <a:stretch>
                  <a:fillRect l="-1021" t="-865" b="-2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0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3160"/>
            <a:ext cx="7886700" cy="70874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QR-Decomposition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6271" y="1037551"/>
                <a:ext cx="7886700" cy="5489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We seek a decomposition of the form: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QR</a:t>
                </a:r>
              </a:p>
              <a:p>
                <a:endParaRPr lang="en-US" sz="2400" b="1" i="1" dirty="0">
                  <a:latin typeface="Times New Roman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Denote: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400" dirty="0">
                    <a:latin typeface="Times New Roman"/>
                    <a:cs typeface="Times New Roman"/>
                  </a:rPr>
                  <a:t>,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400" dirty="0">
                    <a:latin typeface="Times New Roman"/>
                    <a:cs typeface="Times New Roman"/>
                  </a:rPr>
                  <a:t> and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400" dirty="0">
                    <a:latin typeface="Times New Roman"/>
                    <a:cs typeface="Times New Roman"/>
                  </a:rPr>
                  <a:t> as the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th</a:t>
                </a:r>
                <a:r>
                  <a:rPr lang="en-US" sz="2400" dirty="0">
                    <a:latin typeface="Times New Roman"/>
                    <a:cs typeface="Times New Roman"/>
                  </a:rPr>
                  <a:t> column vectors of matrices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,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 </a:t>
                </a:r>
                <a:r>
                  <a:rPr lang="en-US" sz="2400" dirty="0">
                    <a:latin typeface="Times New Roman"/>
                    <a:cs typeface="Times New Roman"/>
                  </a:rPr>
                  <a:t>and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R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71" y="1037551"/>
                <a:ext cx="7886700" cy="5489836"/>
              </a:xfrm>
              <a:prstGeom prst="rect">
                <a:avLst/>
              </a:prstGeom>
              <a:blipFill>
                <a:blip r:embed="rId2"/>
                <a:stretch>
                  <a:fillRect l="-1005" t="-888" b="-1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E075241-A122-4E06-AFDB-EF45A50E957A}"/>
              </a:ext>
            </a:extLst>
          </p:cNvPr>
          <p:cNvSpPr txBox="1"/>
          <p:nvPr/>
        </p:nvSpPr>
        <p:spPr>
          <a:xfrm>
            <a:off x="615820" y="1418247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a</a:t>
            </a:r>
            <a:r>
              <a:rPr lang="en-US" baseline="30000" dirty="0">
                <a:latin typeface="Times New Roman"/>
                <a:cs typeface="Times New Roman"/>
              </a:rPr>
              <a:t>(1)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9DF2236-9553-493D-9B34-EEFABFBA6FF8}"/>
              </a:ext>
            </a:extLst>
          </p:cNvPr>
          <p:cNvSpPr txBox="1"/>
          <p:nvPr/>
        </p:nvSpPr>
        <p:spPr>
          <a:xfrm>
            <a:off x="1183238" y="1418247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a</a:t>
            </a:r>
            <a:r>
              <a:rPr lang="en-US" baseline="30000" dirty="0">
                <a:latin typeface="Times New Roman"/>
                <a:cs typeface="Times New Roman"/>
              </a:rPr>
              <a:t>(2)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696C6F-E816-4882-A2BC-D1591905FB6B}"/>
              </a:ext>
            </a:extLst>
          </p:cNvPr>
          <p:cNvSpPr txBox="1"/>
          <p:nvPr/>
        </p:nvSpPr>
        <p:spPr>
          <a:xfrm>
            <a:off x="2142930" y="1432148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a</a:t>
            </a:r>
            <a:r>
              <a:rPr lang="en-US" baseline="30000" dirty="0">
                <a:latin typeface="Times New Roman"/>
                <a:cs typeface="Times New Roman"/>
              </a:rPr>
              <a:t>(</a:t>
            </a:r>
            <a:r>
              <a:rPr lang="en-US" i="1" baseline="30000" dirty="0">
                <a:latin typeface="Times New Roman"/>
                <a:cs typeface="Times New Roman"/>
              </a:rPr>
              <a:t>j</a:t>
            </a:r>
            <a:r>
              <a:rPr lang="en-US" baseline="30000" dirty="0">
                <a:latin typeface="Times New Roman"/>
                <a:cs typeface="Times New Roman"/>
              </a:rPr>
              <a:t>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BAE5EC2-0F09-4849-B608-842D92FFB5AC}"/>
              </a:ext>
            </a:extLst>
          </p:cNvPr>
          <p:cNvSpPr txBox="1"/>
          <p:nvPr/>
        </p:nvSpPr>
        <p:spPr>
          <a:xfrm>
            <a:off x="3144415" y="1432148"/>
            <a:ext cx="60649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a</a:t>
            </a:r>
            <a:r>
              <a:rPr lang="en-US" baseline="30000" dirty="0">
                <a:latin typeface="Times New Roman"/>
                <a:cs typeface="Times New Roman"/>
              </a:rPr>
              <a:t>(</a:t>
            </a:r>
            <a:r>
              <a:rPr lang="en-US" i="1" baseline="30000" dirty="0">
                <a:latin typeface="Times New Roman"/>
                <a:cs typeface="Times New Roman"/>
              </a:rPr>
              <a:t>n</a:t>
            </a:r>
            <a:r>
              <a:rPr lang="en-US" baseline="30000" dirty="0">
                <a:latin typeface="Times New Roman"/>
                <a:cs typeface="Times New Roman"/>
              </a:rPr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8F87F2F-5E85-4DB2-97C5-68F2A8A31676}"/>
              </a:ext>
            </a:extLst>
          </p:cNvPr>
          <p:cNvSpPr txBox="1"/>
          <p:nvPr/>
        </p:nvSpPr>
        <p:spPr>
          <a:xfrm>
            <a:off x="1676401" y="3385144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q</a:t>
            </a:r>
            <a:r>
              <a:rPr lang="en-US" baseline="30000" dirty="0">
                <a:latin typeface="Times New Roman"/>
                <a:cs typeface="Times New Roman"/>
              </a:rPr>
              <a:t>(1)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6D6C82F-5B9D-4694-936C-E99973662460}"/>
              </a:ext>
            </a:extLst>
          </p:cNvPr>
          <p:cNvSpPr txBox="1"/>
          <p:nvPr/>
        </p:nvSpPr>
        <p:spPr>
          <a:xfrm>
            <a:off x="2233133" y="3385144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q</a:t>
            </a:r>
            <a:r>
              <a:rPr lang="en-US" baseline="30000" dirty="0">
                <a:latin typeface="Times New Roman"/>
                <a:cs typeface="Times New Roman"/>
              </a:rPr>
              <a:t>(2)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7CB1C92-ACBA-42D9-8853-F9DE40E4A4ED}"/>
              </a:ext>
            </a:extLst>
          </p:cNvPr>
          <p:cNvSpPr txBox="1"/>
          <p:nvPr/>
        </p:nvSpPr>
        <p:spPr>
          <a:xfrm>
            <a:off x="3206637" y="3378917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q</a:t>
            </a:r>
            <a:r>
              <a:rPr lang="en-US" baseline="30000" dirty="0">
                <a:latin typeface="Times New Roman"/>
                <a:cs typeface="Times New Roman"/>
              </a:rPr>
              <a:t>(</a:t>
            </a:r>
            <a:r>
              <a:rPr lang="en-US" i="1" baseline="30000" dirty="0">
                <a:latin typeface="Times New Roman"/>
                <a:cs typeface="Times New Roman"/>
              </a:rPr>
              <a:t>j</a:t>
            </a:r>
            <a:r>
              <a:rPr lang="en-US" baseline="30000" dirty="0">
                <a:latin typeface="Times New Roman"/>
                <a:cs typeface="Times New Roman"/>
              </a:rPr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F680C24-D211-4EE6-9194-353B13CF04AD}"/>
              </a:ext>
            </a:extLst>
          </p:cNvPr>
          <p:cNvSpPr txBox="1"/>
          <p:nvPr/>
        </p:nvSpPr>
        <p:spPr>
          <a:xfrm>
            <a:off x="4171268" y="3372308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q</a:t>
            </a:r>
            <a:r>
              <a:rPr lang="en-US" baseline="30000" dirty="0">
                <a:latin typeface="Times New Roman"/>
                <a:cs typeface="Times New Roman"/>
              </a:rPr>
              <a:t>(</a:t>
            </a:r>
            <a:r>
              <a:rPr lang="en-US" i="1" baseline="30000" dirty="0">
                <a:latin typeface="Times New Roman"/>
                <a:cs typeface="Times New Roman"/>
              </a:rPr>
              <a:t>n</a:t>
            </a:r>
            <a:r>
              <a:rPr lang="en-US" baseline="30000" dirty="0">
                <a:latin typeface="Times New Roman"/>
                <a:cs typeface="Times New Roman"/>
              </a:rPr>
              <a:t>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45EB68-17AA-4424-85BE-2B9E988F0672}"/>
              </a:ext>
            </a:extLst>
          </p:cNvPr>
          <p:cNvSpPr txBox="1"/>
          <p:nvPr/>
        </p:nvSpPr>
        <p:spPr>
          <a:xfrm>
            <a:off x="4715118" y="3378535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r</a:t>
            </a:r>
            <a:r>
              <a:rPr lang="en-US" baseline="30000" dirty="0">
                <a:latin typeface="Times New Roman"/>
                <a:cs typeface="Times New Roman"/>
              </a:rPr>
              <a:t>(1)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ECF07D0-6A79-4515-B76C-182D434EEDEE}"/>
              </a:ext>
            </a:extLst>
          </p:cNvPr>
          <p:cNvSpPr txBox="1"/>
          <p:nvPr/>
        </p:nvSpPr>
        <p:spPr>
          <a:xfrm>
            <a:off x="5234526" y="3378535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r</a:t>
            </a:r>
            <a:r>
              <a:rPr lang="en-US" baseline="30000" dirty="0">
                <a:latin typeface="Times New Roman"/>
                <a:cs typeface="Times New Roman"/>
              </a:rPr>
              <a:t>(2)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629B481-980F-4D07-BC87-23FCF20D8CCD}"/>
              </a:ext>
            </a:extLst>
          </p:cNvPr>
          <p:cNvSpPr txBox="1"/>
          <p:nvPr/>
        </p:nvSpPr>
        <p:spPr>
          <a:xfrm>
            <a:off x="6105389" y="3372308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r</a:t>
            </a:r>
            <a:r>
              <a:rPr lang="en-US" baseline="30000" dirty="0">
                <a:latin typeface="Times New Roman"/>
                <a:cs typeface="Times New Roman"/>
              </a:rPr>
              <a:t>(</a:t>
            </a:r>
            <a:r>
              <a:rPr lang="en-US" i="1" baseline="30000" dirty="0">
                <a:latin typeface="Times New Roman"/>
                <a:cs typeface="Times New Roman"/>
              </a:rPr>
              <a:t>j</a:t>
            </a:r>
            <a:r>
              <a:rPr lang="en-US" baseline="30000" dirty="0">
                <a:latin typeface="Times New Roman"/>
                <a:cs typeface="Times New Roman"/>
              </a:rPr>
              <a:t>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3CC87DA-0E88-4CA8-9483-E89410696DA5}"/>
              </a:ext>
            </a:extLst>
          </p:cNvPr>
          <p:cNvSpPr txBox="1"/>
          <p:nvPr/>
        </p:nvSpPr>
        <p:spPr>
          <a:xfrm>
            <a:off x="6995372" y="3365699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r</a:t>
            </a:r>
            <a:r>
              <a:rPr lang="en-US" baseline="30000" dirty="0">
                <a:latin typeface="Times New Roman"/>
                <a:cs typeface="Times New Roman"/>
              </a:rPr>
              <a:t>(</a:t>
            </a:r>
            <a:r>
              <a:rPr lang="en-US" i="1" baseline="30000" dirty="0">
                <a:latin typeface="Times New Roman"/>
                <a:cs typeface="Times New Roman"/>
              </a:rPr>
              <a:t>n</a:t>
            </a:r>
            <a:r>
              <a:rPr lang="en-US" baseline="30000" dirty="0">
                <a:latin typeface="Times New Roman"/>
                <a:cs typeface="Times New Roman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9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13" y="89845"/>
            <a:ext cx="7886700" cy="70874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QR-Decomposition: 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5417" y="778693"/>
                <a:ext cx="8293165" cy="57511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800" i="1" dirty="0">
                    <a:latin typeface="Times New Roman"/>
                    <a:cs typeface="Times New Roman"/>
                  </a:rPr>
                  <a:t>k</a:t>
                </a:r>
                <a:r>
                  <a:rPr lang="en-US" sz="2800" dirty="0">
                    <a:latin typeface="Times New Roman"/>
                    <a:cs typeface="Times New Roman"/>
                  </a:rPr>
                  <a:t> = 1: </a:t>
                </a:r>
                <a:r>
                  <a:rPr lang="en-US" sz="28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800" dirty="0">
                    <a:latin typeface="Times New Roman"/>
                    <a:cs typeface="Times New Roman"/>
                  </a:rPr>
                  <a:t> = </a:t>
                </a:r>
                <a:r>
                  <a:rPr lang="en-US" sz="2800" b="1" i="1" dirty="0" err="1">
                    <a:latin typeface="Times New Roman"/>
                    <a:cs typeface="Times New Roman"/>
                  </a:rPr>
                  <a:t>Qr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800" dirty="0">
                    <a:latin typeface="Times New Roman"/>
                    <a:cs typeface="Times New Roman"/>
                  </a:rPr>
                  <a:t> =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11</a:t>
                </a:r>
                <a:r>
                  <a:rPr lang="en-US" sz="28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(1)</a:t>
                </a:r>
                <a:endParaRPr lang="en-US" sz="28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dirty="0">
                    <a:latin typeface="Times New Roman"/>
                    <a:cs typeface="Times New Roman"/>
                  </a:rPr>
                  <a:t> is orthogonal: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=1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𝒂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11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11</m:t>
                        </m:r>
                      </m:sub>
                    </m:sSub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400" dirty="0">
                    <a:latin typeface="Times New Roman"/>
                    <a:cs typeface="Times New Roman"/>
                  </a:rPr>
                  <a:t> = (1/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11</a:t>
                </a:r>
                <a:r>
                  <a:rPr lang="en-US" sz="2400" dirty="0">
                    <a:latin typeface="Times New Roman"/>
                    <a:cs typeface="Times New Roman"/>
                  </a:rPr>
                  <a:t>)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(1)</a:t>
                </a: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sz="2800" dirty="0">
                  <a:latin typeface="Times New Roman"/>
                  <a:cs typeface="Times New Roman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800" i="1" dirty="0">
                    <a:latin typeface="Times New Roman"/>
                    <a:cs typeface="Times New Roman"/>
                  </a:rPr>
                  <a:t>k</a:t>
                </a:r>
                <a:r>
                  <a:rPr lang="en-US" sz="2800" dirty="0">
                    <a:latin typeface="Times New Roman"/>
                    <a:cs typeface="Times New Roman"/>
                  </a:rPr>
                  <a:t> = 2: </a:t>
                </a:r>
                <a:r>
                  <a:rPr lang="en-US" sz="28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800" dirty="0">
                    <a:latin typeface="Times New Roman"/>
                    <a:cs typeface="Times New Roman"/>
                  </a:rPr>
                  <a:t> = </a:t>
                </a:r>
                <a:r>
                  <a:rPr lang="en-US" sz="2800" b="1" i="1" dirty="0" err="1">
                    <a:latin typeface="Times New Roman"/>
                    <a:cs typeface="Times New Roman"/>
                  </a:rPr>
                  <a:t>Qr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800" dirty="0">
                    <a:latin typeface="Times New Roman"/>
                    <a:cs typeface="Times New Roman"/>
                  </a:rPr>
                  <a:t> =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12</a:t>
                </a:r>
                <a:r>
                  <a:rPr lang="en-US" sz="28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800" dirty="0">
                    <a:latin typeface="Times New Roman"/>
                    <a:cs typeface="Times New Roman"/>
                  </a:rPr>
                  <a:t> +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22</a:t>
                </a:r>
                <a:r>
                  <a:rPr lang="en-US" sz="28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(2)</a:t>
                </a:r>
                <a:endParaRPr lang="en-US" sz="28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dirty="0">
                    <a:latin typeface="Times New Roman"/>
                    <a:cs typeface="Times New Roman"/>
                  </a:rPr>
                  <a:t> is orthogonal: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400" i="1" baseline="30000" dirty="0">
                    <a:latin typeface="Times New Roman"/>
                    <a:cs typeface="Times New Roman"/>
                  </a:rPr>
                  <a:t>T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12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400" i="1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400" dirty="0">
                    <a:latin typeface="Times New Roman"/>
                    <a:cs typeface="Times New Roman"/>
                  </a:rPr>
                  <a:t> +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22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400" i="1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12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Also:</a:t>
                </a:r>
                <a:r>
                  <a:rPr lang="en-US" sz="24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𝒂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22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22</m:t>
                        </m:r>
                      </m:sub>
                    </m:sSub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400" dirty="0">
                    <a:latin typeface="Times New Roman"/>
                    <a:cs typeface="Times New Roman"/>
                  </a:rPr>
                  <a:t> = (1/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22</a:t>
                </a:r>
                <a:r>
                  <a:rPr lang="en-US" sz="2400" dirty="0">
                    <a:latin typeface="Times New Roman"/>
                    <a:cs typeface="Times New Roman"/>
                  </a:rPr>
                  <a:t>)(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400" dirty="0">
                    <a:latin typeface="Times New Roman"/>
                    <a:cs typeface="Times New Roman"/>
                  </a:rPr>
                  <a:t> -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12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400" dirty="0">
                    <a:latin typeface="Times New Roman"/>
                    <a:cs typeface="Times New Roman"/>
                  </a:rPr>
                  <a:t>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17" y="778693"/>
                <a:ext cx="8293165" cy="5751190"/>
              </a:xfrm>
              <a:prstGeom prst="rect">
                <a:avLst/>
              </a:prstGeom>
              <a:blipFill>
                <a:blip r:embed="rId2"/>
                <a:stretch>
                  <a:fillRect l="-1324" b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83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13" y="89845"/>
            <a:ext cx="7886700" cy="70874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QR-Decomposition: 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5417" y="778693"/>
                <a:ext cx="8293165" cy="6039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/>
                    <a:cs typeface="Times New Roman"/>
                  </a:rPr>
                  <a:t>k</a:t>
                </a:r>
                <a:r>
                  <a:rPr lang="en-US" dirty="0">
                    <a:latin typeface="Times New Roman"/>
                    <a:cs typeface="Times New Roman"/>
                  </a:rPr>
                  <a:t> = 1: </a:t>
                </a:r>
                <a:r>
                  <a:rPr lang="en-US" b="1" i="1" dirty="0">
                    <a:latin typeface="Times New Roman"/>
                    <a:cs typeface="Times New Roman"/>
                  </a:rPr>
                  <a:t>a</a:t>
                </a:r>
                <a:r>
                  <a:rPr lang="en-US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dirty="0">
                    <a:latin typeface="Times New Roman"/>
                    <a:cs typeface="Times New Roman"/>
                  </a:rPr>
                  <a:t> = </a:t>
                </a:r>
                <a:r>
                  <a:rPr lang="en-US" b="1" i="1" dirty="0" err="1">
                    <a:latin typeface="Times New Roman"/>
                    <a:cs typeface="Times New Roman"/>
                  </a:rPr>
                  <a:t>Qr</a:t>
                </a:r>
                <a:r>
                  <a:rPr lang="en-US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dirty="0">
                    <a:latin typeface="Times New Roman"/>
                    <a:cs typeface="Times New Roman"/>
                  </a:rPr>
                  <a:t> = </a:t>
                </a:r>
                <a:r>
                  <a:rPr lang="en-US" i="1" dirty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11</a:t>
                </a:r>
                <a:r>
                  <a:rPr lang="en-US" b="1" i="1" dirty="0">
                    <a:latin typeface="Times New Roman"/>
                    <a:cs typeface="Times New Roman"/>
                  </a:rPr>
                  <a:t>q</a:t>
                </a:r>
                <a:r>
                  <a:rPr lang="en-US" baseline="30000" dirty="0">
                    <a:latin typeface="Times New Roman"/>
                    <a:cs typeface="Times New Roman"/>
                  </a:rPr>
                  <a:t>(1)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dirty="0">
                    <a:latin typeface="Times New Roman"/>
                    <a:cs typeface="Times New Roman"/>
                  </a:rPr>
                  <a:t> is orthogonal: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/>
                      </a:rPr>
                      <m:t>=1</m:t>
                    </m:r>
                  </m:oMath>
                </a14:m>
                <a:endParaRPr lang="en-US" sz="16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𝒂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11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11</m:t>
                        </m:r>
                      </m:sub>
                    </m:sSub>
                  </m:oMath>
                </a14:m>
                <a:endParaRPr lang="en-US" sz="16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1600" dirty="0">
                    <a:latin typeface="Times New Roman"/>
                    <a:cs typeface="Times New Roman"/>
                  </a:rPr>
                  <a:t> = (1/ </a:t>
                </a:r>
                <a:r>
                  <a:rPr lang="en-US" sz="1600" i="1" dirty="0">
                    <a:latin typeface="Times New Roman"/>
                    <a:cs typeface="Times New Roman"/>
                  </a:rPr>
                  <a:t>r</a:t>
                </a:r>
                <a:r>
                  <a:rPr lang="en-US" sz="1600" baseline="-25000" dirty="0">
                    <a:latin typeface="Times New Roman"/>
                    <a:cs typeface="Times New Roman"/>
                  </a:rPr>
                  <a:t>11</a:t>
                </a:r>
                <a:r>
                  <a:rPr lang="en-US" sz="1600" dirty="0">
                    <a:latin typeface="Times New Roman"/>
                    <a:cs typeface="Times New Roman"/>
                  </a:rPr>
                  <a:t>)</a:t>
                </a:r>
                <a:r>
                  <a:rPr lang="en-US" sz="16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(1)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/>
                    <a:cs typeface="Times New Roman"/>
                  </a:rPr>
                  <a:t>k</a:t>
                </a:r>
                <a:r>
                  <a:rPr lang="en-US" dirty="0">
                    <a:latin typeface="Times New Roman"/>
                    <a:cs typeface="Times New Roman"/>
                  </a:rPr>
                  <a:t> = 2: </a:t>
                </a:r>
                <a:r>
                  <a:rPr lang="en-US" b="1" i="1" dirty="0">
                    <a:latin typeface="Times New Roman"/>
                    <a:cs typeface="Times New Roman"/>
                  </a:rPr>
                  <a:t>a</a:t>
                </a:r>
                <a:r>
                  <a:rPr lang="en-US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dirty="0">
                    <a:latin typeface="Times New Roman"/>
                    <a:cs typeface="Times New Roman"/>
                  </a:rPr>
                  <a:t> = </a:t>
                </a:r>
                <a:r>
                  <a:rPr lang="en-US" b="1" i="1" dirty="0" err="1">
                    <a:latin typeface="Times New Roman"/>
                    <a:cs typeface="Times New Roman"/>
                  </a:rPr>
                  <a:t>Qr</a:t>
                </a:r>
                <a:r>
                  <a:rPr lang="en-US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dirty="0">
                    <a:latin typeface="Times New Roman"/>
                    <a:cs typeface="Times New Roman"/>
                  </a:rPr>
                  <a:t> = </a:t>
                </a:r>
                <a:r>
                  <a:rPr lang="en-US" i="1" dirty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12</a:t>
                </a:r>
                <a:r>
                  <a:rPr lang="en-US" b="1" i="1" dirty="0">
                    <a:latin typeface="Times New Roman"/>
                    <a:cs typeface="Times New Roman"/>
                  </a:rPr>
                  <a:t>q</a:t>
                </a:r>
                <a:r>
                  <a:rPr lang="en-US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dirty="0">
                    <a:latin typeface="Times New Roman"/>
                    <a:cs typeface="Times New Roman"/>
                  </a:rPr>
                  <a:t> + </a:t>
                </a:r>
                <a:r>
                  <a:rPr lang="en-US" i="1" dirty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22</a:t>
                </a:r>
                <a:r>
                  <a:rPr lang="en-US" b="1" i="1" dirty="0">
                    <a:latin typeface="Times New Roman"/>
                    <a:cs typeface="Times New Roman"/>
                  </a:rPr>
                  <a:t>q</a:t>
                </a:r>
                <a:r>
                  <a:rPr lang="en-US" baseline="30000" dirty="0">
                    <a:latin typeface="Times New Roman"/>
                    <a:cs typeface="Times New Roman"/>
                  </a:rPr>
                  <a:t>(2)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dirty="0">
                    <a:latin typeface="Times New Roman"/>
                    <a:cs typeface="Times New Roman"/>
                  </a:rPr>
                  <a:t> is orthogonal: </a:t>
                </a: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1600" i="1" baseline="30000" dirty="0">
                    <a:latin typeface="Times New Roman"/>
                    <a:cs typeface="Times New Roman"/>
                  </a:rPr>
                  <a:t>T</a:t>
                </a:r>
                <a:r>
                  <a:rPr lang="en-US" sz="16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1600" dirty="0">
                    <a:latin typeface="Times New Roman"/>
                    <a:cs typeface="Times New Roman"/>
                  </a:rPr>
                  <a:t> = </a:t>
                </a:r>
                <a:r>
                  <a:rPr lang="en-US" sz="1600" i="1" dirty="0">
                    <a:latin typeface="Times New Roman"/>
                    <a:cs typeface="Times New Roman"/>
                  </a:rPr>
                  <a:t>r</a:t>
                </a:r>
                <a:r>
                  <a:rPr lang="en-US" sz="1600" baseline="-25000" dirty="0">
                    <a:latin typeface="Times New Roman"/>
                    <a:cs typeface="Times New Roman"/>
                  </a:rPr>
                  <a:t>12</a:t>
                </a: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1600" i="1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16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1600" dirty="0">
                    <a:latin typeface="Times New Roman"/>
                    <a:cs typeface="Times New Roman"/>
                  </a:rPr>
                  <a:t> + </a:t>
                </a:r>
                <a:r>
                  <a:rPr lang="en-US" sz="1600" i="1" dirty="0">
                    <a:latin typeface="Times New Roman"/>
                    <a:cs typeface="Times New Roman"/>
                  </a:rPr>
                  <a:t>r</a:t>
                </a:r>
                <a:r>
                  <a:rPr lang="en-US" sz="1600" baseline="-25000" dirty="0">
                    <a:latin typeface="Times New Roman"/>
                    <a:cs typeface="Times New Roman"/>
                  </a:rPr>
                  <a:t>22</a:t>
                </a: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1600" i="1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16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1600" dirty="0">
                    <a:latin typeface="Times New Roman"/>
                    <a:cs typeface="Times New Roman"/>
                  </a:rPr>
                  <a:t> = </a:t>
                </a:r>
                <a:r>
                  <a:rPr lang="en-US" sz="1600" i="1" dirty="0">
                    <a:latin typeface="Times New Roman"/>
                    <a:cs typeface="Times New Roman"/>
                  </a:rPr>
                  <a:t>r</a:t>
                </a:r>
                <a:r>
                  <a:rPr lang="en-US" sz="1600" baseline="-25000" dirty="0">
                    <a:latin typeface="Times New Roman"/>
                    <a:cs typeface="Times New Roman"/>
                  </a:rPr>
                  <a:t>12</a:t>
                </a:r>
                <a:endParaRPr lang="en-US" sz="16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/>
                    <a:cs typeface="Times New Roman"/>
                  </a:rPr>
                  <a:t>Also:</a:t>
                </a:r>
                <a:r>
                  <a:rPr lang="en-US" sz="16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𝒂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22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22</m:t>
                        </m:r>
                      </m:sub>
                    </m:sSub>
                  </m:oMath>
                </a14:m>
                <a:endParaRPr lang="en-US" sz="16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1600" dirty="0">
                    <a:latin typeface="Times New Roman"/>
                    <a:cs typeface="Times New Roman"/>
                  </a:rPr>
                  <a:t> = (1/ </a:t>
                </a:r>
                <a:r>
                  <a:rPr lang="en-US" sz="1600" i="1" dirty="0">
                    <a:latin typeface="Times New Roman"/>
                    <a:cs typeface="Times New Roman"/>
                  </a:rPr>
                  <a:t>r</a:t>
                </a:r>
                <a:r>
                  <a:rPr lang="en-US" sz="1600" baseline="-25000" dirty="0">
                    <a:latin typeface="Times New Roman"/>
                    <a:cs typeface="Times New Roman"/>
                  </a:rPr>
                  <a:t>22</a:t>
                </a:r>
                <a:r>
                  <a:rPr lang="en-US" sz="1600" dirty="0">
                    <a:latin typeface="Times New Roman"/>
                    <a:cs typeface="Times New Roman"/>
                  </a:rPr>
                  <a:t>)(</a:t>
                </a:r>
                <a:r>
                  <a:rPr lang="en-US" sz="16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1600" dirty="0">
                    <a:latin typeface="Times New Roman"/>
                    <a:cs typeface="Times New Roman"/>
                  </a:rPr>
                  <a:t> - </a:t>
                </a:r>
                <a:r>
                  <a:rPr lang="en-US" sz="1600" i="1" dirty="0">
                    <a:latin typeface="Times New Roman"/>
                    <a:cs typeface="Times New Roman"/>
                  </a:rPr>
                  <a:t>r</a:t>
                </a:r>
                <a:r>
                  <a:rPr lang="en-US" sz="1600" baseline="-25000" dirty="0">
                    <a:latin typeface="Times New Roman"/>
                    <a:cs typeface="Times New Roman"/>
                  </a:rPr>
                  <a:t>12</a:t>
                </a: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1600" dirty="0">
                    <a:latin typeface="Times New Roman"/>
                    <a:cs typeface="Times New Roman"/>
                  </a:rPr>
                  <a:t>)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i="1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th</a:t>
                </a:r>
                <a:r>
                  <a:rPr lang="en-US" sz="2400" dirty="0">
                    <a:latin typeface="Times New Roman"/>
                    <a:cs typeface="Times New Roman"/>
                  </a:rPr>
                  <a:t> step: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Qr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1</a:t>
                </a:r>
                <a:r>
                  <a:rPr lang="en-US" sz="24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400" dirty="0">
                    <a:latin typeface="Times New Roman"/>
                    <a:cs typeface="Times New Roman"/>
                  </a:rPr>
                  <a:t> +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2</a:t>
                </a:r>
                <a:r>
                  <a:rPr lang="en-US" sz="24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400" dirty="0">
                    <a:latin typeface="Times New Roman"/>
                    <a:cs typeface="Times New Roman"/>
                  </a:rPr>
                  <a:t> … + </a:t>
                </a:r>
                <a:r>
                  <a:rPr lang="en-US" sz="2400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400" i="1" baseline="-25000" dirty="0" err="1">
                    <a:latin typeface="Times New Roman"/>
                    <a:cs typeface="Times New Roman"/>
                  </a:rPr>
                  <a:t>kk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)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dirty="0">
                    <a:latin typeface="Times New Roman"/>
                    <a:cs typeface="Times New Roman"/>
                  </a:rPr>
                  <a:t> is orthogonal: </a:t>
                </a:r>
                <a:r>
                  <a:rPr lang="en-US" sz="20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 err="1">
                    <a:latin typeface="Times New Roman"/>
                    <a:cs typeface="Times New Roman"/>
                  </a:rPr>
                  <a:t>i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i="1" baseline="30000" dirty="0">
                    <a:latin typeface="Times New Roman"/>
                    <a:cs typeface="Times New Roman"/>
                  </a:rPr>
                  <a:t>T</a:t>
                </a:r>
                <a:r>
                  <a:rPr lang="en-US" sz="20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dirty="0">
                    <a:latin typeface="Times New Roman"/>
                    <a:cs typeface="Times New Roman"/>
                  </a:rPr>
                  <a:t> =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000" baseline="-25000" dirty="0">
                    <a:latin typeface="Times New Roman"/>
                    <a:cs typeface="Times New Roman"/>
                  </a:rPr>
                  <a:t>1</a:t>
                </a:r>
                <a:r>
                  <a:rPr lang="en-US" sz="20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 err="1">
                    <a:latin typeface="Times New Roman"/>
                    <a:cs typeface="Times New Roman"/>
                  </a:rPr>
                  <a:t>i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i="1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0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000" dirty="0">
                    <a:latin typeface="Times New Roman"/>
                    <a:cs typeface="Times New Roman"/>
                  </a:rPr>
                  <a:t> +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000" baseline="-25000" dirty="0">
                    <a:latin typeface="Times New Roman"/>
                    <a:cs typeface="Times New Roman"/>
                  </a:rPr>
                  <a:t>2</a:t>
                </a:r>
                <a:r>
                  <a:rPr lang="en-US" sz="20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 err="1">
                    <a:latin typeface="Times New Roman"/>
                    <a:cs typeface="Times New Roman"/>
                  </a:rPr>
                  <a:t>i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i="1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0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000" dirty="0">
                    <a:latin typeface="Times New Roman"/>
                    <a:cs typeface="Times New Roman"/>
                  </a:rPr>
                  <a:t> … + </a:t>
                </a:r>
                <a:r>
                  <a:rPr lang="en-US" sz="2000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000" i="1" baseline="-25000" dirty="0" err="1">
                    <a:latin typeface="Times New Roman"/>
                    <a:cs typeface="Times New Roman"/>
                  </a:rPr>
                  <a:t>kk</a:t>
                </a:r>
                <a:r>
                  <a:rPr lang="en-US" sz="20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 err="1">
                    <a:latin typeface="Times New Roman"/>
                    <a:cs typeface="Times New Roman"/>
                  </a:rPr>
                  <a:t>i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i="1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0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 </a:t>
                </a:r>
                <a:r>
                  <a:rPr lang="en-US" sz="2000" dirty="0">
                    <a:latin typeface="Times New Roman"/>
                    <a:cs typeface="Times New Roman"/>
                  </a:rPr>
                  <a:t>= </a:t>
                </a:r>
                <a:r>
                  <a:rPr lang="en-US" sz="2000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000" i="1" baseline="-25000" dirty="0" err="1">
                    <a:latin typeface="Times New Roman"/>
                    <a:cs typeface="Times New Roman"/>
                  </a:rPr>
                  <a:t>ik</a:t>
                </a:r>
                <a:r>
                  <a:rPr lang="en-US" sz="2000" i="1" baseline="-2500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for </a:t>
                </a:r>
                <a:r>
                  <a:rPr lang="en-US" sz="2000" i="1" dirty="0" err="1">
                    <a:latin typeface="Times New Roman"/>
                    <a:cs typeface="Times New Roman"/>
                  </a:rPr>
                  <a:t>i</a:t>
                </a:r>
                <a:r>
                  <a:rPr lang="en-US" sz="2000" dirty="0">
                    <a:latin typeface="Times New Roman"/>
                    <a:cs typeface="Times New Roman"/>
                  </a:rPr>
                  <a:t> = 1, 2, … (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k</a:t>
                </a:r>
                <a:r>
                  <a:rPr lang="en-US" sz="2000" dirty="0">
                    <a:latin typeface="Times New Roman"/>
                    <a:cs typeface="Times New Roman"/>
                  </a:rPr>
                  <a:t>-1)</a:t>
                </a:r>
                <a:endParaRPr lang="en-US" sz="2000" i="1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/>
                    <a:cs typeface="Times New Roman"/>
                  </a:rPr>
                  <a:t>Also:</a:t>
                </a:r>
                <a:r>
                  <a:rPr lang="en-US" sz="20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𝒂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𝑘𝑘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𝑘𝑘</m:t>
                        </m:r>
                      </m:sub>
                    </m:sSub>
                  </m:oMath>
                </a14:m>
                <a:endParaRPr lang="en-US" sz="20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dirty="0">
                    <a:latin typeface="Times New Roman"/>
                    <a:cs typeface="Times New Roman"/>
                  </a:rPr>
                  <a:t> = (1/ </a:t>
                </a:r>
                <a:r>
                  <a:rPr lang="en-US" sz="2000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000" i="1" baseline="-25000" dirty="0" err="1">
                    <a:latin typeface="Times New Roman"/>
                    <a:cs typeface="Times New Roman"/>
                  </a:rPr>
                  <a:t>kk</a:t>
                </a:r>
                <a:r>
                  <a:rPr lang="en-US" sz="2000" dirty="0">
                    <a:latin typeface="Times New Roman"/>
                    <a:cs typeface="Times New Roman"/>
                  </a:rPr>
                  <a:t>)(</a:t>
                </a:r>
                <a:r>
                  <a:rPr lang="en-US" sz="20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dirty="0">
                    <a:latin typeface="Times New Roman"/>
                    <a:cs typeface="Times New Roman"/>
                  </a:rPr>
                  <a:t> -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000" baseline="-25000" dirty="0">
                    <a:latin typeface="Times New Roman"/>
                    <a:cs typeface="Times New Roman"/>
                  </a:rPr>
                  <a:t>1</a:t>
                </a:r>
                <a:r>
                  <a:rPr lang="en-US" sz="20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000" dirty="0">
                    <a:latin typeface="Times New Roman"/>
                    <a:cs typeface="Times New Roman"/>
                  </a:rPr>
                  <a:t> -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000" baseline="-25000" dirty="0">
                    <a:latin typeface="Times New Roman"/>
                    <a:cs typeface="Times New Roman"/>
                  </a:rPr>
                  <a:t>2</a:t>
                </a:r>
                <a:r>
                  <a:rPr lang="en-US" sz="20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000" dirty="0">
                    <a:latin typeface="Times New Roman"/>
                    <a:cs typeface="Times New Roman"/>
                  </a:rPr>
                  <a:t> … + r</a:t>
                </a:r>
                <a:r>
                  <a:rPr lang="en-US" sz="20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aseline="-25000" dirty="0">
                    <a:latin typeface="Times New Roman"/>
                    <a:cs typeface="Times New Roman"/>
                  </a:rPr>
                  <a:t>-1,</a:t>
                </a:r>
                <a:r>
                  <a:rPr lang="en-US" sz="20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-1)</a:t>
                </a:r>
                <a:r>
                  <a:rPr lang="en-US" sz="2000" dirty="0">
                    <a:latin typeface="Times New Roman"/>
                    <a:cs typeface="Times New Roman"/>
                  </a:rPr>
                  <a:t>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17" y="778693"/>
                <a:ext cx="8293165" cy="6039282"/>
              </a:xfrm>
              <a:prstGeom prst="rect">
                <a:avLst/>
              </a:prstGeom>
              <a:blipFill>
                <a:blip r:embed="rId2"/>
                <a:stretch>
                  <a:fillRect l="-1029" t="-606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25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13" y="89845"/>
            <a:ext cx="7886700" cy="70874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QR-Decomposition: 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5417" y="778693"/>
                <a:ext cx="8293165" cy="5992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Proceeding this way up to step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, all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 columns of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dirty="0">
                    <a:latin typeface="Times New Roman"/>
                    <a:cs typeface="Times New Roman"/>
                  </a:rPr>
                  <a:t> and all the elements of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dirty="0">
                    <a:latin typeface="Times New Roman"/>
                    <a:cs typeface="Times New Roman"/>
                  </a:rPr>
                  <a:t> can be computed. This concludes the proof that,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QR</a:t>
                </a:r>
                <a:r>
                  <a:rPr lang="en-US" sz="2400" dirty="0">
                    <a:latin typeface="Times New Roman"/>
                    <a:cs typeface="Times New Roman"/>
                  </a:rPr>
                  <a:t> can be constructed!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However, the algorithm in proof is tedious and inefficient!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It is easier to construct the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dirty="0">
                    <a:latin typeface="Times New Roman"/>
                    <a:cs typeface="Times New Roman"/>
                  </a:rPr>
                  <a:t> and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dirty="0">
                    <a:latin typeface="Times New Roman"/>
                    <a:cs typeface="Times New Roman"/>
                  </a:rPr>
                  <a:t> independently, directly from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 using Gram-Schmidt orthogonalization!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For eigenvalues: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Initialize: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="1" baseline="-25000" dirty="0">
                    <a:latin typeface="Times New Roman"/>
                    <a:cs typeface="Times New Roman"/>
                  </a:rPr>
                  <a:t>0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QR-Decomposition at each step: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Similarity Transformation: </a:t>
                </a:r>
              </a:p>
              <a:p>
                <a:pPr lvl="1" algn="ctr"/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="1" baseline="-25000" dirty="0">
                    <a:latin typeface="Times New Roman"/>
                    <a:cs typeface="Times New Roman"/>
                  </a:rPr>
                  <a:t>+1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AQ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endParaRPr lang="en-US" sz="2400" b="1" i="1" baseline="-25000" dirty="0">
                  <a:latin typeface="Times New Roman"/>
                  <a:cs typeface="Times New Roman"/>
                </a:endParaRPr>
              </a:p>
              <a:p>
                <a:pPr lvl="1" algn="ctr"/>
                <a:endParaRPr lang="en-US" sz="24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Stopping criteria: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𝜀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17" y="778693"/>
                <a:ext cx="8293165" cy="5992410"/>
              </a:xfrm>
              <a:prstGeom prst="rect">
                <a:avLst/>
              </a:prstGeom>
              <a:blipFill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59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64" y="374458"/>
            <a:ext cx="6425293" cy="7265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QR-Decomposition: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8650" y="1578727"/>
                <a:ext cx="7886700" cy="4046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For a given matrix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, formulate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 </a:t>
                </a:r>
                <a:r>
                  <a:rPr lang="en-US" sz="2400" dirty="0">
                    <a:latin typeface="Times New Roman"/>
                    <a:cs typeface="Times New Roman"/>
                  </a:rPr>
                  <a:t>using Gram-Schmidt procedure (MTH 102) as follows: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Initialize: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𝒒</m:t>
                        </m:r>
                      </m:e>
                      <m:sup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𝒂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𝒛</m:t>
                        </m:r>
                      </m:e>
                      <m:sup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𝒂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𝑘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𝑇</m:t>
                                    </m:r>
                                  </m:sup>
                                </m:sSup>
                              </m:sup>
                            </m:sSup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/>
                              </a:rPr>
                              <m:t>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/>
                          </a:rPr>
                          <m:t>𝒒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𝒛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𝒛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𝑘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Compute the elements of matrix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dirty="0">
                    <a:latin typeface="Times New Roman"/>
                    <a:cs typeface="Times New Roman"/>
                  </a:rPr>
                  <a:t> as follows: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𝒒</m:t>
                        </m:r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𝑇</m:t>
                            </m:r>
                          </m:sup>
                        </m:sSup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endParaRPr lang="en-US" sz="24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578727"/>
                <a:ext cx="7886700" cy="4046813"/>
              </a:xfrm>
              <a:prstGeom prst="rect">
                <a:avLst/>
              </a:prstGeom>
              <a:blipFill>
                <a:blip r:embed="rId2"/>
                <a:stretch>
                  <a:fillRect l="-1005"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15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Power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1628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There is a unique eigenvalue of maximum magnitude!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86000" y="3581400"/>
          <a:ext cx="318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Equation" r:id="rId3" imgW="3187700" imgH="419100" progId="Equation.3">
                  <p:embed/>
                </p:oleObj>
              </mc:Choice>
              <mc:Fallback>
                <p:oleObj name="Equation" r:id="rId3" imgW="31877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3581400"/>
                        <a:ext cx="3187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066800" y="4495800"/>
            <a:ext cx="6629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3200" dirty="0">
                <a:latin typeface="Times New Roman"/>
                <a:cs typeface="Times New Roman"/>
              </a:rPr>
              <a:t>There are </a:t>
            </a:r>
            <a:r>
              <a:rPr lang="x-none"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x-none" sz="3200" dirty="0">
                <a:solidFill>
                  <a:srgbClr val="FF0000"/>
                </a:solidFill>
                <a:latin typeface="Times New Roman"/>
                <a:cs typeface="Times New Roman"/>
              </a:rPr>
              <a:t> independent eigenvectors </a:t>
            </a:r>
            <a:r>
              <a:rPr lang="x-none" sz="3200" dirty="0">
                <a:latin typeface="Times New Roman"/>
                <a:cs typeface="Times New Roman"/>
              </a:rPr>
              <a:t>corresponding to </a:t>
            </a:r>
            <a:r>
              <a:rPr lang="x-none" sz="3200" i="1" dirty="0">
                <a:latin typeface="Times New Roman"/>
                <a:cs typeface="Times New Roman"/>
              </a:rPr>
              <a:t>n</a:t>
            </a:r>
            <a:r>
              <a:rPr lang="x-none" sz="3200" dirty="0">
                <a:latin typeface="Times New Roman"/>
                <a:cs typeface="Times New Roman"/>
              </a:rPr>
              <a:t> eigenvalues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447800"/>
            <a:ext cx="2057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Times New Roman"/>
                <a:cs typeface="Times New Roman"/>
              </a:rPr>
              <a:t>Works if:</a:t>
            </a:r>
          </a:p>
        </p:txBody>
      </p:sp>
    </p:spTree>
    <p:extLst>
      <p:ext uri="{BB962C8B-B14F-4D97-AF65-F5344CB8AC3E}">
        <p14:creationId xmlns:p14="http://schemas.microsoft.com/office/powerpoint/2010/main" val="264374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Power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447800"/>
            <a:ext cx="6629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Initialize an arbitrary </a:t>
            </a: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non-zero</a:t>
            </a:r>
            <a:r>
              <a:rPr lang="en-US" sz="3200" dirty="0">
                <a:latin typeface="Times New Roman"/>
                <a:cs typeface="Times New Roman"/>
              </a:rPr>
              <a:t> vector (</a:t>
            </a:r>
            <a:r>
              <a:rPr lang="en-US" sz="3200" i="1" dirty="0">
                <a:latin typeface="Times New Roman"/>
                <a:cs typeface="Times New Roman"/>
              </a:rPr>
              <a:t>z</a:t>
            </a:r>
            <a:r>
              <a:rPr lang="en-US" sz="3200" baseline="30000" dirty="0">
                <a:latin typeface="Times New Roman"/>
                <a:cs typeface="Times New Roman"/>
              </a:rPr>
              <a:t>(0)</a:t>
            </a:r>
            <a:r>
              <a:rPr lang="en-US" sz="3200" dirty="0">
                <a:latin typeface="Times New Roman"/>
                <a:cs typeface="Times New Roman"/>
              </a:rPr>
              <a:t>) of length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IN" sz="3200" dirty="0">
                <a:latin typeface="Times New Roman"/>
                <a:cs typeface="Times New Roman"/>
              </a:rPr>
              <a:t> (same as that of the size of the </a:t>
            </a:r>
            <a:r>
              <a:rPr lang="en-IN" sz="3200" b="1" dirty="0">
                <a:latin typeface="Times New Roman"/>
                <a:cs typeface="Times New Roman"/>
              </a:rPr>
              <a:t>square matrix</a:t>
            </a:r>
            <a:r>
              <a:rPr lang="en-IN" sz="3200" dirty="0">
                <a:latin typeface="Times New Roman"/>
                <a:cs typeface="Times New Roman"/>
              </a:rPr>
              <a:t>)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3528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Iteration Scheme: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38600" y="3429000"/>
          <a:ext cx="2552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8" name="Equation" r:id="rId3" imgW="2552700" imgH="381000" progId="Equation.3">
                  <p:embed/>
                </p:oleObj>
              </mc:Choice>
              <mc:Fallback>
                <p:oleObj name="Equation" r:id="rId3" imgW="25527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3429000"/>
                        <a:ext cx="2552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85800" y="4114800"/>
            <a:ext cx="7239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3366FF"/>
                </a:solidFill>
                <a:latin typeface="Times New Roman"/>
                <a:cs typeface="Times New Roman"/>
              </a:rPr>
              <a:t>The vector (</a:t>
            </a:r>
            <a:r>
              <a:rPr lang="en-US" sz="3200" i="1" dirty="0">
                <a:solidFill>
                  <a:srgbClr val="3366FF"/>
                </a:solidFill>
                <a:latin typeface="Times New Roman"/>
                <a:cs typeface="Times New Roman"/>
              </a:rPr>
              <a:t>z</a:t>
            </a:r>
            <a:r>
              <a:rPr lang="en-US" sz="3200" baseline="30000" dirty="0">
                <a:solidFill>
                  <a:srgbClr val="3366FF"/>
                </a:solidFill>
                <a:latin typeface="Times New Roman"/>
                <a:cs typeface="Times New Roman"/>
              </a:rPr>
              <a:t>(</a:t>
            </a:r>
            <a:r>
              <a:rPr lang="en-US" sz="3200" i="1" baseline="30000" dirty="0">
                <a:solidFill>
                  <a:srgbClr val="3366FF"/>
                </a:solidFill>
                <a:latin typeface="Times New Roman"/>
                <a:cs typeface="Times New Roman"/>
              </a:rPr>
              <a:t>k</a:t>
            </a:r>
            <a:r>
              <a:rPr lang="en-US" sz="3200" baseline="30000" dirty="0">
                <a:solidFill>
                  <a:srgbClr val="3366FF"/>
                </a:solidFill>
                <a:latin typeface="Times New Roman"/>
                <a:cs typeface="Times New Roman"/>
              </a:rPr>
              <a:t>)</a:t>
            </a:r>
            <a:r>
              <a:rPr lang="en-US" sz="3200" dirty="0">
                <a:solidFill>
                  <a:srgbClr val="3366FF"/>
                </a:solidFill>
                <a:latin typeface="Times New Roman"/>
                <a:cs typeface="Times New Roman"/>
              </a:rPr>
              <a:t>) </a:t>
            </a:r>
            <a:r>
              <a:rPr lang="x-none" sz="3200" dirty="0">
                <a:solidFill>
                  <a:srgbClr val="3366FF"/>
                </a:solidFill>
                <a:latin typeface="Times New Roman"/>
                <a:cs typeface="Times New Roman"/>
              </a:rPr>
              <a:t>converges to the eigenvector corresponding to the eigenvalue of the maximum magnitude!  </a:t>
            </a:r>
            <a:r>
              <a:rPr lang="x-none" sz="3200" dirty="0">
                <a:solidFill>
                  <a:srgbClr val="FF6600"/>
                </a:solidFill>
                <a:latin typeface="Times New Roman"/>
                <a:cs typeface="Times New Roman"/>
              </a:rPr>
              <a:t>Why? How?</a:t>
            </a:r>
            <a:endParaRPr lang="en-US" sz="3200" dirty="0">
              <a:solidFill>
                <a:srgbClr val="FF66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262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7946183" cy="95410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Proof of Convergence: Power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1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Denote 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  <a:r>
              <a:rPr lang="en-US" sz="2800" i="1" baseline="-25000" dirty="0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 as the eigenvector corresponding to the eigenvalue </a:t>
            </a:r>
            <a:r>
              <a:rPr lang="en-US" sz="2800" i="1" dirty="0" err="1">
                <a:latin typeface="Times New Roman"/>
                <a:cs typeface="Times New Roman"/>
              </a:rPr>
              <a:t>λ</a:t>
            </a:r>
            <a:r>
              <a:rPr lang="en-US" sz="2800" i="1" baseline="-25000" dirty="0" err="1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14400" y="2819400"/>
          <a:ext cx="374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0" name="Equation" r:id="rId3" imgW="3746500" imgH="444500" progId="Equation.3">
                  <p:embed/>
                </p:oleObj>
              </mc:Choice>
              <mc:Fallback>
                <p:oleObj name="Equation" r:id="rId3" imgW="37465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819400"/>
                        <a:ext cx="37465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257800" y="2819400"/>
            <a:ext cx="31977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α</a:t>
            </a:r>
            <a:r>
              <a:rPr lang="en-US" sz="2800" i="1" baseline="-25000" dirty="0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’s are the constants</a:t>
            </a:r>
            <a:r>
              <a:rPr lang="en-IN" sz="2800" dirty="0">
                <a:latin typeface="Times New Roman"/>
                <a:cs typeface="Times New Roman"/>
              </a:rPr>
              <a:t> </a:t>
            </a:r>
            <a:endParaRPr lang="en-US" sz="2800" dirty="0">
              <a:latin typeface="Times New Roman"/>
              <a:cs typeface="Times New Roman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999095" y="3749020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1" name="Equation" r:id="rId5" imgW="1282700" imgH="393700" progId="Equation.3">
                  <p:embed/>
                </p:oleObj>
              </mc:Choice>
              <mc:Fallback>
                <p:oleObj name="Equation" r:id="rId5" imgW="1282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9095" y="3749020"/>
                        <a:ext cx="1282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838200" y="3657600"/>
            <a:ext cx="1160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Since,</a:t>
            </a:r>
            <a:r>
              <a:rPr lang="en-IN" sz="2800" dirty="0">
                <a:latin typeface="Times New Roman"/>
                <a:cs typeface="Times New Roman"/>
              </a:rPr>
              <a:t> </a:t>
            </a:r>
            <a:endParaRPr lang="en-US" sz="2800" dirty="0">
              <a:latin typeface="Times New Roman"/>
              <a:cs typeface="Times New Roman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914400" y="4343400"/>
          <a:ext cx="7467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2" name="Equation" r:id="rId7" imgW="7467600" imgH="1054100" progId="Equation.3">
                  <p:embed/>
                </p:oleObj>
              </mc:Choice>
              <mc:Fallback>
                <p:oleObj name="Equation" r:id="rId7" imgW="74676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4343400"/>
                        <a:ext cx="7467600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914400" y="5638801"/>
            <a:ext cx="220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2800" dirty="0">
                <a:latin typeface="Times New Roman"/>
                <a:cs typeface="Times New Roman"/>
              </a:rPr>
              <a:t>For Large </a:t>
            </a:r>
            <a:r>
              <a:rPr lang="x-none" sz="2800" i="1" dirty="0">
                <a:latin typeface="Times New Roman"/>
                <a:cs typeface="Times New Roman"/>
              </a:rPr>
              <a:t>k</a:t>
            </a:r>
            <a:r>
              <a:rPr lang="x-none" sz="2800" dirty="0">
                <a:latin typeface="Times New Roman"/>
                <a:cs typeface="Times New Roman"/>
              </a:rPr>
              <a:t>:</a:t>
            </a:r>
            <a:endParaRPr lang="en-US" sz="2800" dirty="0">
              <a:latin typeface="Times New Roman"/>
              <a:cs typeface="Times New Roman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124200" y="5715000"/>
          <a:ext cx="149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3" name="Equation" r:id="rId9" imgW="1498600" imgH="431800" progId="Equation.3">
                  <p:embed/>
                </p:oleObj>
              </mc:Choice>
              <mc:Fallback>
                <p:oleObj name="Equation" r:id="rId9" imgW="1498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24200" y="5715000"/>
                        <a:ext cx="1498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309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Power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14478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may become very large as the iteration progresses!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0" y="1524000"/>
          <a:ext cx="33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8" name="Equation" r:id="rId3" imgW="330200" imgH="406400" progId="Equation.3">
                  <p:embed/>
                </p:oleObj>
              </mc:Choice>
              <mc:Fallback>
                <p:oleObj name="Equation" r:id="rId3" imgW="3302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524000"/>
                        <a:ext cx="330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20574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It’s a good idea to normalize </a:t>
            </a:r>
            <a:r>
              <a:rPr lang="en-US" sz="2800" i="1" dirty="0">
                <a:latin typeface="Times New Roman"/>
                <a:cs typeface="Times New Roman"/>
              </a:rPr>
              <a:t>z</a:t>
            </a:r>
            <a:r>
              <a:rPr lang="en-US" sz="2800" baseline="30000" dirty="0">
                <a:latin typeface="Times New Roman"/>
                <a:cs typeface="Times New Roman"/>
              </a:rPr>
              <a:t>(</a:t>
            </a:r>
            <a:r>
              <a:rPr lang="en-US" sz="2800" i="1" baseline="30000" dirty="0">
                <a:latin typeface="Times New Roman"/>
                <a:cs typeface="Times New Roman"/>
              </a:rPr>
              <a:t>k</a:t>
            </a:r>
            <a:r>
              <a:rPr lang="en-US" sz="2800" baseline="30000" dirty="0">
                <a:latin typeface="Times New Roman"/>
                <a:cs typeface="Times New Roman"/>
              </a:rPr>
              <a:t>)</a:t>
            </a:r>
            <a:r>
              <a:rPr lang="en-US" sz="2800" dirty="0">
                <a:latin typeface="Times New Roman"/>
                <a:cs typeface="Times New Roman"/>
              </a:rPr>
              <a:t> at every iteration using a vector norm (e.g., </a:t>
            </a:r>
            <a:r>
              <a:rPr lang="en-US" sz="2800" i="1" dirty="0">
                <a:latin typeface="Times New Roman"/>
                <a:cs typeface="Times New Roman"/>
              </a:rPr>
              <a:t>L</a:t>
            </a:r>
            <a:r>
              <a:rPr lang="en-US" sz="2800" i="1" baseline="-25000" dirty="0">
                <a:latin typeface="Times New Roman"/>
                <a:cs typeface="Times New Roman"/>
              </a:rPr>
              <a:t>2</a:t>
            </a:r>
            <a:r>
              <a:rPr lang="en-US" sz="2800" dirty="0">
                <a:latin typeface="Times New Roman"/>
                <a:cs typeface="Times New Roman"/>
              </a:rPr>
              <a:t> norm)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28800" y="3048000"/>
          <a:ext cx="4178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9" name="Equation" r:id="rId5" imgW="4178300" imgH="1041400" progId="Equation.3">
                  <p:embed/>
                </p:oleObj>
              </mc:Choice>
              <mc:Fallback>
                <p:oleObj name="Equation" r:id="rId5" imgW="4178300" imgH="10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3048000"/>
                        <a:ext cx="41783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4343401"/>
            <a:ext cx="533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Once the iterations converged (max. norm of the error less than tolerance), use </a:t>
            </a:r>
            <a:r>
              <a:rPr lang="en-US" sz="2800" i="1" dirty="0">
                <a:latin typeface="Times New Roman"/>
                <a:cs typeface="Times New Roman"/>
              </a:rPr>
              <a:t>Raleigh Quotient </a:t>
            </a:r>
            <a:r>
              <a:rPr lang="en-US" sz="2800" dirty="0">
                <a:latin typeface="Times New Roman"/>
                <a:cs typeface="Times New Roman"/>
              </a:rPr>
              <a:t>to compute the eigenvalue: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477000" y="4724400"/>
          <a:ext cx="1333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0" name="Equation" r:id="rId7" imgW="1333500" imgH="838200" progId="Equation.3">
                  <p:embed/>
                </p:oleObj>
              </mc:Choice>
              <mc:Fallback>
                <p:oleObj name="Equation" r:id="rId7" imgW="1333500" imgH="838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77000" y="4724400"/>
                        <a:ext cx="13335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872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Power Method Algorithm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71800" y="2438400"/>
          <a:ext cx="4178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8" name="Equation" r:id="rId3" imgW="4178300" imgH="1041400" progId="Equation.3">
                  <p:embed/>
                </p:oleObj>
              </mc:Choice>
              <mc:Fallback>
                <p:oleObj name="Equation" r:id="rId3" imgW="4178300" imgH="10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2438400"/>
                        <a:ext cx="41783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05200" y="3886200"/>
          <a:ext cx="2019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9" name="Equation" r:id="rId5" imgW="2019300" imgH="584200" progId="Equation.3">
                  <p:embed/>
                </p:oleObj>
              </mc:Choice>
              <mc:Fallback>
                <p:oleObj name="Equation" r:id="rId5" imgW="20193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5200" y="3886200"/>
                        <a:ext cx="20193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1447800"/>
            <a:ext cx="7391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Initialize an arbitrary </a:t>
            </a: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non-zero</a:t>
            </a:r>
            <a:r>
              <a:rPr lang="en-US" sz="3200" dirty="0">
                <a:latin typeface="Times New Roman"/>
                <a:cs typeface="Times New Roman"/>
              </a:rPr>
              <a:t> vector </a:t>
            </a:r>
            <a:r>
              <a:rPr lang="en-US" sz="3200" i="1" dirty="0">
                <a:latin typeface="Times New Roman"/>
                <a:cs typeface="Times New Roman"/>
              </a:rPr>
              <a:t>z</a:t>
            </a:r>
            <a:r>
              <a:rPr lang="en-US" sz="3200" baseline="30000" dirty="0">
                <a:latin typeface="Times New Roman"/>
                <a:cs typeface="Times New Roman"/>
              </a:rPr>
              <a:t>(0)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2590800"/>
            <a:ext cx="16002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3200" dirty="0">
                <a:latin typeface="Times New Roman"/>
                <a:cs typeface="Times New Roman"/>
              </a:rPr>
              <a:t>Iterate: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3810000"/>
            <a:ext cx="2286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3200" dirty="0">
                <a:latin typeface="Times New Roman"/>
                <a:cs typeface="Times New Roman"/>
              </a:rPr>
              <a:t>Stop when: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4800600"/>
            <a:ext cx="6324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3200" dirty="0">
                <a:latin typeface="Times New Roman"/>
                <a:cs typeface="Times New Roman"/>
              </a:rPr>
              <a:t>Compute the largest eigenvalue as:</a:t>
            </a:r>
            <a:endParaRPr lang="en-US" sz="3200" dirty="0">
              <a:latin typeface="Times New Roman"/>
              <a:cs typeface="Times New Roman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977900" y="5715000"/>
          <a:ext cx="3251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0" name="Equation" r:id="rId7" imgW="3251200" imgH="876300" progId="Equation.3">
                  <p:embed/>
                </p:oleObj>
              </mc:Choice>
              <mc:Fallback>
                <p:oleObj name="Equation" r:id="rId7" imgW="3251200" imgH="876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7900" y="5715000"/>
                        <a:ext cx="32512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4191000" y="5791200"/>
            <a:ext cx="12192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3200" dirty="0">
                <a:latin typeface="Times New Roman"/>
                <a:cs typeface="Times New Roman"/>
              </a:rPr>
              <a:t>since</a:t>
            </a:r>
            <a:endParaRPr lang="en-US" sz="3200" dirty="0">
              <a:latin typeface="Times New Roman"/>
              <a:cs typeface="Times New Roman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283200" y="5880100"/>
          <a:ext cx="137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1" name="Equation" r:id="rId9" imgW="1371600" imgH="393700" progId="Equation.3">
                  <p:embed/>
                </p:oleObj>
              </mc:Choice>
              <mc:Fallback>
                <p:oleObj name="Equation" r:id="rId9" imgW="1371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83200" y="5880100"/>
                        <a:ext cx="1371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64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Power Method: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1752600"/>
          <a:ext cx="3467100" cy="1135380"/>
        </p:xfrm>
        <a:graphic>
          <a:graphicData uri="http://schemas.openxmlformats.org/drawingml/2006/table">
            <a:tbl>
              <a:tblPr/>
              <a:tblGrid>
                <a:gridCol w="850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=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124200"/>
          <a:ext cx="5638800" cy="3096502"/>
        </p:xfrm>
        <a:graphic>
          <a:graphicData uri="http://schemas.openxmlformats.org/drawingml/2006/table">
            <a:tbl>
              <a:tblPr/>
              <a:tblGrid>
                <a:gridCol w="1383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0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7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71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77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 = Ay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= z/||z||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 = Ay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64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0.639602149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4.903616476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64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0.639602149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5.543218625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64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0.426401433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2.984810029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8521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64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Lambda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Lambda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7.954545455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6488"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Error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Error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62.28571429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11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Power Method: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7800" y="1447800"/>
          <a:ext cx="5486400" cy="200914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2316"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= z/||z||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 = Ay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= z/||z||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 = Ay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2316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0.614481438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4.996001256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0.613586545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5.003847489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2316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0.694631191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5.690632447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0.698898043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5.702745532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2316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0.37403218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2.992257437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0.367495684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2.992464859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2316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2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Lambda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8.142041399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Lambda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8.155649103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2316"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Error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2.302812468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Error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0.166850045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27574"/>
              </p:ext>
            </p:extLst>
          </p:nvPr>
        </p:nvGraphicFramePr>
        <p:xfrm>
          <a:off x="1447800" y="3657600"/>
          <a:ext cx="5486400" cy="200914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74171"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= z/||z||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 = Ay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= z/||z||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 = Ay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0.613543606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5.00450421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0.613540845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5.004557825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0.699238549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5.703742759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0.699265903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5.703823728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0.366919193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2.992483504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0.366871678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2.992485174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Lambda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8.156758006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Lambda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8.156848145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Error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0.013594899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Error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0.001105072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46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17605</TotalTime>
  <Words>1352</Words>
  <Application>Microsoft Office PowerPoint</Application>
  <PresentationFormat>On-screen Show (4:3)</PresentationFormat>
  <Paragraphs>275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ESO 208A: Computational Methods in Engineering  Eigenvalues</vt:lpstr>
      <vt:lpstr>Estimation of Eigenvalues</vt:lpstr>
      <vt:lpstr>The Power Method</vt:lpstr>
      <vt:lpstr>The Power Method</vt:lpstr>
      <vt:lpstr>Proof of Convergence: Power Method</vt:lpstr>
      <vt:lpstr>The Power Method</vt:lpstr>
      <vt:lpstr>Power Method Algorithm</vt:lpstr>
      <vt:lpstr>Power Method: Example</vt:lpstr>
      <vt:lpstr>Power Method: Example</vt:lpstr>
      <vt:lpstr>The Inverse Power Method</vt:lpstr>
      <vt:lpstr>The Inverse Power Method</vt:lpstr>
      <vt:lpstr>Inverse Power Method with Shift</vt:lpstr>
      <vt:lpstr>The Inverse Power Method with Shift</vt:lpstr>
      <vt:lpstr>Faddeev Leverrier Method</vt:lpstr>
      <vt:lpstr>Faddeev Leverrier Method: Example</vt:lpstr>
      <vt:lpstr>Faddeev Leverrier Method: Example</vt:lpstr>
      <vt:lpstr>Similarity Transformation</vt:lpstr>
      <vt:lpstr>Computation of Eigenvalues</vt:lpstr>
      <vt:lpstr>Computation of Eigenvalues</vt:lpstr>
      <vt:lpstr>Computation of Eigenvalues</vt:lpstr>
      <vt:lpstr>QR-Decomposition</vt:lpstr>
      <vt:lpstr>QR-Decomposition: proof by induction</vt:lpstr>
      <vt:lpstr>QR-Decomposition: proof by induction</vt:lpstr>
      <vt:lpstr>QR-Decomposition: proof by induction</vt:lpstr>
      <vt:lpstr>QR-Decomposition: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</dc:creator>
  <cp:lastModifiedBy>Abhas Singh</cp:lastModifiedBy>
  <cp:revision>566</cp:revision>
  <dcterms:created xsi:type="dcterms:W3CDTF">2018-04-30T11:42:59Z</dcterms:created>
  <dcterms:modified xsi:type="dcterms:W3CDTF">2019-09-02T09:07:35Z</dcterms:modified>
</cp:coreProperties>
</file>