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473" r:id="rId2"/>
    <p:sldId id="474" r:id="rId3"/>
    <p:sldId id="475" r:id="rId4"/>
    <p:sldId id="476" r:id="rId5"/>
    <p:sldId id="501" r:id="rId6"/>
    <p:sldId id="503" r:id="rId7"/>
    <p:sldId id="504" r:id="rId8"/>
    <p:sldId id="478" r:id="rId9"/>
    <p:sldId id="481" r:id="rId10"/>
    <p:sldId id="483" r:id="rId11"/>
    <p:sldId id="506" r:id="rId12"/>
    <p:sldId id="519" r:id="rId13"/>
    <p:sldId id="507" r:id="rId14"/>
    <p:sldId id="485" r:id="rId15"/>
    <p:sldId id="508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514" r:id="rId24"/>
    <p:sldId id="495" r:id="rId25"/>
    <p:sldId id="509" r:id="rId26"/>
    <p:sldId id="510" r:id="rId27"/>
    <p:sldId id="511" r:id="rId28"/>
    <p:sldId id="496" r:id="rId29"/>
    <p:sldId id="516" r:id="rId30"/>
    <p:sldId id="512" r:id="rId31"/>
    <p:sldId id="513" r:id="rId32"/>
    <p:sldId id="517" r:id="rId33"/>
    <p:sldId id="51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Estimation of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37" y="2040294"/>
            <a:ext cx="7235890" cy="32035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Largest eigenvalue: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Smallest eigenvalue: Inverse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All Eigenvalues: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Inverse power method with shift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/>
                <a:cs typeface="Times New Roman"/>
              </a:rPr>
              <a:t>Faddeev-Leverrier</a:t>
            </a:r>
            <a:r>
              <a:rPr lang="en-US" dirty="0">
                <a:latin typeface="Times New Roman"/>
                <a:cs typeface="Times New Roman"/>
              </a:rPr>
              <a:t> method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QR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802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5554" cy="77787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Inverse Power Method with Shift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073870"/>
            <a:ext cx="7720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Apply power method on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to obtain the eigenvalue that is closest to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any eigenvalue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and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endParaRPr lang="en-US" sz="2400" b="1" i="1" baseline="-250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 scalar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l-GR" sz="2400" i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l-GR" sz="2400" i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(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, (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) is an eigenvalue of the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Smallest eigenvalue of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 corresponds to that eigenvalue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that is closest in magnitude to the scalar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endParaRPr lang="en-US" sz="2400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This gives an algorithm to estimate an eigenvalue of a matrix that is closest to a given constant!</a:t>
            </a:r>
          </a:p>
        </p:txBody>
      </p:sp>
    </p:spTree>
    <p:extLst>
      <p:ext uri="{BB962C8B-B14F-4D97-AF65-F5344CB8AC3E}">
        <p14:creationId xmlns:p14="http://schemas.microsoft.com/office/powerpoint/2010/main" val="31292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>
          <a:xfrm>
            <a:off x="0" y="195957"/>
            <a:ext cx="448627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>
          <a:xfrm>
            <a:off x="0" y="195957"/>
            <a:ext cx="448627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Faddeev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Leverrier</a:t>
            </a:r>
            <a:r>
              <a:rPr lang="en-US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073870"/>
                <a:ext cx="7720304" cy="5444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Recall: eigenvalues are the roots of the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characteristic polynomial</a:t>
                </a:r>
                <a:r>
                  <a:rPr lang="en-US" sz="2400" dirty="0">
                    <a:latin typeface="Times New Roman"/>
                    <a:cs typeface="Times New Roman"/>
                  </a:rPr>
                  <a:t> given by, det(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–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I</a:t>
                </a:r>
                <a:r>
                  <a:rPr lang="en-US" sz="2400" dirty="0">
                    <a:latin typeface="Times New Roman"/>
                    <a:cs typeface="Times New Roman"/>
                  </a:rPr>
                  <a:t>) = 0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an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matrix, the polynomial is of the order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This method is an algorithm to obtain the coefficients of the characteristic polynomial: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Algorithm: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trace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trace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400" dirty="0">
                    <a:latin typeface="Times New Roman"/>
                    <a:cs typeface="Times New Roman"/>
                  </a:rPr>
                  <a:t> = 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– 2), 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– 3), … 2, 1, 0.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Compute the roots of the polynomial using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Mueller’s</a:t>
                </a:r>
                <a:r>
                  <a:rPr lang="en-US" sz="2400" dirty="0">
                    <a:latin typeface="Times New Roman"/>
                    <a:cs typeface="Times New Roman"/>
                  </a:rPr>
                  <a:t> or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Bairstow’s</a:t>
                </a:r>
                <a:r>
                  <a:rPr lang="en-US" sz="2400" dirty="0">
                    <a:latin typeface="Times New Roman"/>
                    <a:cs typeface="Times New Roman"/>
                  </a:rPr>
                  <a:t> algorithm for the eigenvalues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73870"/>
                <a:ext cx="7720304" cy="5444054"/>
              </a:xfrm>
              <a:prstGeom prst="rect">
                <a:avLst/>
              </a:prstGeom>
              <a:blipFill>
                <a:blip r:embed="rId2"/>
                <a:stretch>
                  <a:fillRect l="-1026" t="-896" b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0" r="50469"/>
          <a:stretch/>
        </p:blipFill>
        <p:spPr>
          <a:xfrm>
            <a:off x="0" y="2085974"/>
            <a:ext cx="4529138" cy="4561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2"/>
          <a:stretch/>
        </p:blipFill>
        <p:spPr>
          <a:xfrm>
            <a:off x="4486274" y="138807"/>
            <a:ext cx="465772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Similarity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073870"/>
                <a:ext cx="772030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Two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matrices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are similar if there exists another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invertible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</a:t>
                </a:r>
                <a:r>
                  <a:rPr lang="en-US" sz="2400" dirty="0">
                    <a:latin typeface="Times New Roman"/>
                    <a:cs typeface="Times New Roman"/>
                  </a:rPr>
                  <a:t> such that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SBS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dirty="0">
                    <a:latin typeface="Times New Roman"/>
                    <a:cs typeface="Times New Roman"/>
                  </a:rPr>
                  <a:t> or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AS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The process of obtaining the similar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from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using the relation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-1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AS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is called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similarity transformation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 matrices have the same eigenvalues!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Some matrices can be diagonalized using similarity transformation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dirty="0">
                    <a:latin typeface="Times New Roman"/>
                    <a:cs typeface="Times New Roman"/>
                  </a:rPr>
                  <a:t>; where 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dirty="0">
                    <a:latin typeface="Times New Roman"/>
                    <a:cs typeface="Times New Roman"/>
                  </a:rPr>
                  <a:t> is a diagonal matrix containing eigenvalues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400" dirty="0">
                    <a:latin typeface="Times New Roman"/>
                    <a:cs typeface="Times New Roman"/>
                  </a:rPr>
                  <a:t> is a square matrix containing eigenvectors in the columns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AX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endParaRPr lang="en-US" sz="2400" b="1" i="1" dirty="0">
                  <a:latin typeface="Times New Roman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73870"/>
                <a:ext cx="7720304" cy="4893647"/>
              </a:xfrm>
              <a:prstGeom prst="rect">
                <a:avLst/>
              </a:prstGeom>
              <a:blipFill>
                <a:blip r:embed="rId2"/>
                <a:stretch>
                  <a:fillRect l="-1026" t="-996" r="-21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2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325797"/>
            <a:ext cx="7720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Recall: What is an orthogonal matrix?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Each column vector is </a:t>
            </a:r>
            <a:r>
              <a:rPr lang="en-US" sz="2400" i="1" dirty="0">
                <a:latin typeface="Times New Roman"/>
                <a:cs typeface="Times New Roman"/>
              </a:rPr>
              <a:t>orthonormal</a:t>
            </a:r>
            <a:r>
              <a:rPr lang="en-US" sz="2400" dirty="0">
                <a:latin typeface="Times New Roman"/>
                <a:cs typeface="Times New Roman"/>
              </a:rPr>
              <a:t> to each other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or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-1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×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matrix is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if it has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independent eigenvectors (rank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, non-zero determinant, inverse exists, etc.)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every </a:t>
            </a:r>
            <a:r>
              <a:rPr lang="en-US" sz="2400" i="1" dirty="0"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real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with real eigenvalues, there is an orthogonal matrix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and an upper-triangular matrix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such that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endParaRPr lang="en-US" sz="2400" b="1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is complex,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is unitary such that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H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Therefore,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are similar matrices,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The upper triangular matrix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contains the eigenvalues of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on its diagonal.</a:t>
            </a:r>
          </a:p>
        </p:txBody>
      </p:sp>
    </p:spTree>
    <p:extLst>
      <p:ext uri="{BB962C8B-B14F-4D97-AF65-F5344CB8AC3E}">
        <p14:creationId xmlns:p14="http://schemas.microsoft.com/office/powerpoint/2010/main" val="10063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198" y="1503078"/>
            <a:ext cx="7647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All </a:t>
            </a:r>
            <a:r>
              <a:rPr lang="en-US" sz="2400" i="1" dirty="0"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matrices are similar to upper triangular matrices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 </a:t>
            </a:r>
            <a:r>
              <a:rPr lang="en-US" sz="2400" dirty="0">
                <a:latin typeface="Times New Roman"/>
                <a:cs typeface="Times New Roman"/>
              </a:rPr>
              <a:t>or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b="1" i="1" dirty="0">
                <a:latin typeface="Times New Roman"/>
                <a:cs typeface="Times New Roman"/>
              </a:rPr>
              <a:t>AQ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contains the eigenvalues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on its diagonal.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Therefore, a non-defective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can be transformed to an upper-triangular matrix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through </a:t>
            </a:r>
            <a:r>
              <a:rPr lang="en-US" sz="2400" i="1" dirty="0">
                <a:latin typeface="Times New Roman"/>
                <a:cs typeface="Times New Roman"/>
              </a:rPr>
              <a:t>similarity transformation</a:t>
            </a:r>
            <a:r>
              <a:rPr lang="en-US" sz="2400" dirty="0">
                <a:latin typeface="Times New Roman"/>
                <a:cs typeface="Times New Roman"/>
              </a:rPr>
              <a:t> and the diagonal elements of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will be the eigenvalues.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This transformation cannot be achieved in one step. It is achieved through a sequence of </a:t>
            </a:r>
            <a:r>
              <a:rPr lang="en-US" sz="2400" i="1" dirty="0">
                <a:latin typeface="Times New Roman"/>
                <a:cs typeface="Times New Roman"/>
              </a:rPr>
              <a:t>similarity transformation</a:t>
            </a:r>
            <a:r>
              <a:rPr lang="en-US" sz="2400" dirty="0">
                <a:latin typeface="Times New Roman"/>
                <a:cs typeface="Times New Roman"/>
              </a:rPr>
              <a:t> using </a:t>
            </a:r>
            <a:r>
              <a:rPr lang="en-US" sz="2400" i="1" dirty="0">
                <a:latin typeface="Times New Roman"/>
                <a:cs typeface="Times New Roman"/>
              </a:rPr>
              <a:t>QR-decomposition</a:t>
            </a:r>
            <a:r>
              <a:rPr lang="en-US" sz="2400" dirty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53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QR-decomposition</a:t>
                </a:r>
                <a:r>
                  <a:rPr lang="en-US" sz="2400" dirty="0">
                    <a:latin typeface="Times New Roman"/>
                    <a:cs typeface="Times New Roman"/>
                  </a:rPr>
                  <a:t>: A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non-defective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decomposed into an orthogonal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an upper-triangular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such that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 sequence of matrices is generated through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similarity transformation</a:t>
                </a:r>
                <a:r>
                  <a:rPr lang="en-US" sz="2400" dirty="0">
                    <a:latin typeface="Times New Roman"/>
                    <a:cs typeface="Times New Roman"/>
                  </a:rPr>
                  <a:t>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How to perform QR-decomposition?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Detailed process: proof by induction, inefficient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Gram-Schmidt Orthogonalization: efficient computation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  <a:blipFill>
                <a:blip r:embed="rId2"/>
                <a:stretch>
                  <a:fillRect l="-1021" t="-865" b="-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Power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There is a unique eigenvalue of maximum magnitude!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581400"/>
          <a:ext cx="318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3" imgW="3187700" imgH="419100" progId="Equation.3">
                  <p:embed/>
                </p:oleObj>
              </mc:Choice>
              <mc:Fallback>
                <p:oleObj name="Equation" r:id="rId3" imgW="318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581400"/>
                        <a:ext cx="3187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4495800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There are </a:t>
            </a:r>
            <a:r>
              <a:rPr lang="x-none"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x-none" sz="3200" dirty="0">
                <a:solidFill>
                  <a:srgbClr val="FF0000"/>
                </a:solidFill>
                <a:latin typeface="Times New Roman"/>
                <a:cs typeface="Times New Roman"/>
              </a:rPr>
              <a:t> independent eigenvectors </a:t>
            </a:r>
            <a:r>
              <a:rPr lang="x-none" sz="3200" dirty="0">
                <a:latin typeface="Times New Roman"/>
                <a:cs typeface="Times New Roman"/>
              </a:rPr>
              <a:t>corresponding to </a:t>
            </a:r>
            <a:r>
              <a:rPr lang="x-none" sz="3200" i="1" dirty="0">
                <a:latin typeface="Times New Roman"/>
                <a:cs typeface="Times New Roman"/>
              </a:rPr>
              <a:t>n</a:t>
            </a:r>
            <a:r>
              <a:rPr lang="x-none" sz="3200" dirty="0">
                <a:latin typeface="Times New Roman"/>
                <a:cs typeface="Times New Roman"/>
              </a:rPr>
              <a:t> eigenvalues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47800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/>
                <a:cs typeface="Times New Roman"/>
              </a:rPr>
              <a:t>Works if:</a:t>
            </a:r>
          </a:p>
        </p:txBody>
      </p:sp>
    </p:spTree>
    <p:extLst>
      <p:ext uri="{BB962C8B-B14F-4D97-AF65-F5344CB8AC3E}">
        <p14:creationId xmlns:p14="http://schemas.microsoft.com/office/powerpoint/2010/main" val="26437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We seek a decomposition of the form: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</a:p>
              <a:p>
                <a:endParaRPr lang="en-US" sz="2400" b="1" i="1" dirty="0"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Denote: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as the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column vectors of matrices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  <a:blipFill>
                <a:blip r:embed="rId2"/>
                <a:stretch>
                  <a:fillRect l="-1005" t="-888" b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075241-A122-4E06-AFDB-EF45A50E957A}"/>
              </a:ext>
            </a:extLst>
          </p:cNvPr>
          <p:cNvSpPr txBox="1"/>
          <p:nvPr/>
        </p:nvSpPr>
        <p:spPr>
          <a:xfrm>
            <a:off x="615820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DF2236-9553-493D-9B34-EEFABFBA6FF8}"/>
              </a:ext>
            </a:extLst>
          </p:cNvPr>
          <p:cNvSpPr txBox="1"/>
          <p:nvPr/>
        </p:nvSpPr>
        <p:spPr>
          <a:xfrm>
            <a:off x="1183238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696C6F-E816-4882-A2BC-D1591905FB6B}"/>
              </a:ext>
            </a:extLst>
          </p:cNvPr>
          <p:cNvSpPr txBox="1"/>
          <p:nvPr/>
        </p:nvSpPr>
        <p:spPr>
          <a:xfrm>
            <a:off x="2142930" y="143214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AE5EC2-0F09-4849-B608-842D92FFB5AC}"/>
              </a:ext>
            </a:extLst>
          </p:cNvPr>
          <p:cNvSpPr txBox="1"/>
          <p:nvPr/>
        </p:nvSpPr>
        <p:spPr>
          <a:xfrm>
            <a:off x="3144415" y="1432148"/>
            <a:ext cx="60649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F87F2F-5E85-4DB2-97C5-68F2A8A31676}"/>
              </a:ext>
            </a:extLst>
          </p:cNvPr>
          <p:cNvSpPr txBox="1"/>
          <p:nvPr/>
        </p:nvSpPr>
        <p:spPr>
          <a:xfrm>
            <a:off x="1676401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D6C82F-5B9D-4694-936C-E99973662460}"/>
              </a:ext>
            </a:extLst>
          </p:cNvPr>
          <p:cNvSpPr txBox="1"/>
          <p:nvPr/>
        </p:nvSpPr>
        <p:spPr>
          <a:xfrm>
            <a:off x="2233133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CB1C92-ACBA-42D9-8853-F9DE40E4A4ED}"/>
              </a:ext>
            </a:extLst>
          </p:cNvPr>
          <p:cNvSpPr txBox="1"/>
          <p:nvPr/>
        </p:nvSpPr>
        <p:spPr>
          <a:xfrm>
            <a:off x="3206637" y="337891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F680C24-D211-4EE6-9194-353B13CF04AD}"/>
              </a:ext>
            </a:extLst>
          </p:cNvPr>
          <p:cNvSpPr txBox="1"/>
          <p:nvPr/>
        </p:nvSpPr>
        <p:spPr>
          <a:xfrm>
            <a:off x="4171268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45EB68-17AA-4424-85BE-2B9E988F0672}"/>
              </a:ext>
            </a:extLst>
          </p:cNvPr>
          <p:cNvSpPr txBox="1"/>
          <p:nvPr/>
        </p:nvSpPr>
        <p:spPr>
          <a:xfrm>
            <a:off x="4715118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CF07D0-6A79-4515-B76C-182D434EEDEE}"/>
              </a:ext>
            </a:extLst>
          </p:cNvPr>
          <p:cNvSpPr txBox="1"/>
          <p:nvPr/>
        </p:nvSpPr>
        <p:spPr>
          <a:xfrm>
            <a:off x="5234526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629B481-980F-4D07-BC87-23FCF20D8CCD}"/>
              </a:ext>
            </a:extLst>
          </p:cNvPr>
          <p:cNvSpPr txBox="1"/>
          <p:nvPr/>
        </p:nvSpPr>
        <p:spPr>
          <a:xfrm>
            <a:off x="6105389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3CC87DA-0E88-4CA8-9483-E89410696DA5}"/>
              </a:ext>
            </a:extLst>
          </p:cNvPr>
          <p:cNvSpPr txBox="1"/>
          <p:nvPr/>
        </p:nvSpPr>
        <p:spPr>
          <a:xfrm>
            <a:off x="6995372" y="336569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5751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1: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2800" dirty="0">
                  <a:latin typeface="Times New Roman"/>
                  <a:cs typeface="Times New Roman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2: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+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Also:</a:t>
                </a: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dirty="0">
                    <a:latin typeface="Times New Roman"/>
                    <a:cs typeface="Times New Roman"/>
                  </a:rPr>
                  <a:t>)(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-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5751190"/>
              </a:xfrm>
              <a:prstGeom prst="rect">
                <a:avLst/>
              </a:prstGeom>
              <a:blipFill>
                <a:blip r:embed="rId2"/>
                <a:stretch>
                  <a:fillRect l="-1324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6039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1: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2: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+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+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/>
                    <a:cs typeface="Times New Roman"/>
                  </a:rPr>
                  <a:t>Also:</a:t>
                </a:r>
                <a:r>
                  <a:rPr lang="en-US" sz="16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dirty="0">
                    <a:latin typeface="Times New Roman"/>
                    <a:cs typeface="Times New Roman"/>
                  </a:rPr>
                  <a:t>)(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-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+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 </a:t>
                </a:r>
                <a:r>
                  <a:rPr lang="en-US" sz="2000" dirty="0">
                    <a:latin typeface="Times New Roman"/>
                    <a:cs typeface="Times New Roman"/>
                  </a:rPr>
                  <a:t>=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ik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for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dirty="0">
                    <a:latin typeface="Times New Roman"/>
                    <a:cs typeface="Times New Roman"/>
                  </a:rPr>
                  <a:t> = 1, 2, … 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000" dirty="0">
                    <a:latin typeface="Times New Roman"/>
                    <a:cs typeface="Times New Roman"/>
                  </a:rPr>
                  <a:t>-1)</a:t>
                </a:r>
                <a:endParaRPr lang="en-US" sz="2000" i="1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Also:</a:t>
                </a:r>
                <a:r>
                  <a:rPr lang="en-US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𝑘𝑘</m:t>
                        </m:r>
                      </m:sub>
                    </m:sSub>
                  </m:oMath>
                </a14:m>
                <a:endParaRPr lang="en-US" sz="20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dirty="0">
                    <a:latin typeface="Times New Roman"/>
                    <a:cs typeface="Times New Roman"/>
                  </a:rPr>
                  <a:t>)(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+ r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-1,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-1)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6039282"/>
              </a:xfrm>
              <a:prstGeom prst="rect">
                <a:avLst/>
              </a:prstGeom>
              <a:blipFill>
                <a:blip r:embed="rId2"/>
                <a:stretch>
                  <a:fillRect l="-1029" t="-60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70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599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Proceeding this way up to step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, all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columns of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all the elements of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computed. This concludes the proof that,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constructed!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However, the algorithm in proof is tedious and inefficient!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It is easier to construct the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independently, directly from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using Gram-Schmidt orthogonalization!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eigenvalues: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 at each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5992410"/>
              </a:xfrm>
              <a:prstGeom prst="rect">
                <a:avLst/>
              </a:prstGeom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a given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formulate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using Gram-Schmidt procedure (MTH 102)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Compute the elements of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𝑇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sz="24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  <a:blipFill>
                <a:blip r:embed="rId2"/>
                <a:stretch>
                  <a:fillRect l="-1005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31" b="23484"/>
          <a:stretch/>
        </p:blipFill>
        <p:spPr>
          <a:xfrm>
            <a:off x="0" y="1196081"/>
            <a:ext cx="4386263" cy="49475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Power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Initialize an arbitrary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non-zero</a:t>
            </a:r>
            <a:r>
              <a:rPr lang="en-US" sz="3200" dirty="0">
                <a:latin typeface="Times New Roman"/>
                <a:cs typeface="Times New Roman"/>
              </a:rPr>
              <a:t> vector (</a:t>
            </a:r>
            <a:r>
              <a:rPr lang="en-US" sz="3200" i="1" dirty="0"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latin typeface="Times New Roman"/>
                <a:cs typeface="Times New Roman"/>
              </a:rPr>
              <a:t>(0)</a:t>
            </a:r>
            <a:r>
              <a:rPr lang="en-US" sz="3200" dirty="0">
                <a:latin typeface="Times New Roman"/>
                <a:cs typeface="Times New Roman"/>
              </a:rPr>
              <a:t>) of length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IN" sz="3200" dirty="0">
                <a:latin typeface="Times New Roman"/>
                <a:cs typeface="Times New Roman"/>
              </a:rPr>
              <a:t> (same as that of the size of the </a:t>
            </a:r>
            <a:r>
              <a:rPr lang="en-IN" sz="3200" b="1" dirty="0">
                <a:latin typeface="Times New Roman"/>
                <a:cs typeface="Times New Roman"/>
              </a:rPr>
              <a:t>square matrix</a:t>
            </a:r>
            <a:r>
              <a:rPr lang="en-IN" sz="3200" dirty="0">
                <a:latin typeface="Times New Roman"/>
                <a:cs typeface="Times New Roman"/>
              </a:rPr>
              <a:t>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352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Iteration Scheme: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8600" y="3429000"/>
          <a:ext cx="255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3" imgW="2552700" imgH="381000" progId="Equation.3">
                  <p:embed/>
                </p:oleObj>
              </mc:Choice>
              <mc:Fallback>
                <p:oleObj name="Equation" r:id="rId3" imgW="25527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429000"/>
                        <a:ext cx="2552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4114800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  <a:latin typeface="Times New Roman"/>
                <a:cs typeface="Times New Roman"/>
              </a:rPr>
              <a:t>The vector (</a:t>
            </a:r>
            <a:r>
              <a:rPr lang="en-US" sz="3200" i="1" dirty="0">
                <a:solidFill>
                  <a:srgbClr val="3366FF"/>
                </a:solidFill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lang="en-US" sz="3200" i="1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k</a:t>
            </a:r>
            <a:r>
              <a:rPr lang="en-US" sz="3200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solidFill>
                  <a:srgbClr val="3366FF"/>
                </a:solidFill>
                <a:latin typeface="Times New Roman"/>
                <a:cs typeface="Times New Roman"/>
              </a:rPr>
              <a:t>) </a:t>
            </a:r>
            <a:r>
              <a:rPr lang="x-none" sz="3200" dirty="0">
                <a:solidFill>
                  <a:srgbClr val="3366FF"/>
                </a:solidFill>
                <a:latin typeface="Times New Roman"/>
                <a:cs typeface="Times New Roman"/>
              </a:rPr>
              <a:t>converges to the eigenvector corresponding to the eigenvalue of the maximum magnitude!  </a:t>
            </a:r>
            <a:r>
              <a:rPr lang="x-none" sz="3200" dirty="0">
                <a:solidFill>
                  <a:srgbClr val="FF6600"/>
                </a:solidFill>
                <a:latin typeface="Times New Roman"/>
                <a:cs typeface="Times New Roman"/>
              </a:rPr>
              <a:t>Why? How?</a:t>
            </a:r>
            <a:endParaRPr lang="en-US" sz="3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6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4"/>
          <a:stretch/>
        </p:blipFill>
        <p:spPr>
          <a:xfrm>
            <a:off x="0" y="1196081"/>
            <a:ext cx="9144000" cy="49475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9" b="71875"/>
          <a:stretch/>
        </p:blipFill>
        <p:spPr>
          <a:xfrm>
            <a:off x="0" y="1167521"/>
            <a:ext cx="4529138" cy="18185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57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3" b="23043"/>
          <a:stretch/>
        </p:blipFill>
        <p:spPr>
          <a:xfrm>
            <a:off x="0" y="1167521"/>
            <a:ext cx="4543425" cy="49761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0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3"/>
          <a:stretch/>
        </p:blipFill>
        <p:spPr>
          <a:xfrm>
            <a:off x="0" y="1167521"/>
            <a:ext cx="9144000" cy="49761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8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46183" cy="9541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Proof of Convergence: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Denote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as the eigenvector corresponding to the eigenvalue </a:t>
            </a:r>
            <a:r>
              <a:rPr lang="en-US" sz="2800" i="1" dirty="0" err="1">
                <a:latin typeface="Times New Roman"/>
                <a:cs typeface="Times New Roman"/>
              </a:rPr>
              <a:t>λ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8194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3" imgW="3746500" imgH="444500" progId="Equation.3">
                  <p:embed/>
                </p:oleObj>
              </mc:Choice>
              <mc:Fallback>
                <p:oleObj name="Equation" r:id="rId3" imgW="3746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74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2819400"/>
            <a:ext cx="319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’s are the constants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99095" y="374902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Equation" r:id="rId5" imgW="1282700" imgH="393700" progId="Equation.3">
                  <p:embed/>
                </p:oleObj>
              </mc:Choice>
              <mc:Fallback>
                <p:oleObj name="Equation" r:id="rId5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95" y="3749020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576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Since,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84768"/>
              </p:ext>
            </p:extLst>
          </p:nvPr>
        </p:nvGraphicFramePr>
        <p:xfrm>
          <a:off x="914400" y="4343400"/>
          <a:ext cx="746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" name="Equation" r:id="rId7" imgW="7467600" imgH="1054100" progId="Equation.3">
                  <p:embed/>
                </p:oleObj>
              </mc:Choice>
              <mc:Fallback>
                <p:oleObj name="Equation" r:id="rId7" imgW="74676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676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5DA5C99-9254-4F37-B620-70426181E3B4}"/>
              </a:ext>
            </a:extLst>
          </p:cNvPr>
          <p:cNvSpPr/>
          <p:nvPr/>
        </p:nvSpPr>
        <p:spPr>
          <a:xfrm>
            <a:off x="2532185" y="4315413"/>
            <a:ext cx="5923359" cy="114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46183" cy="9541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Proof of Convergence: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Denote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as the eigenvector corresponding to the eigenvalue </a:t>
            </a:r>
            <a:r>
              <a:rPr lang="en-US" sz="2800" i="1" dirty="0" err="1">
                <a:latin typeface="Times New Roman"/>
                <a:cs typeface="Times New Roman"/>
              </a:rPr>
              <a:t>λ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8194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3" imgW="3746500" imgH="444500" progId="Equation.3">
                  <p:embed/>
                </p:oleObj>
              </mc:Choice>
              <mc:Fallback>
                <p:oleObj name="Equation" r:id="rId3" imgW="37465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74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2819400"/>
            <a:ext cx="319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’s are the constants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99095" y="374902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5" imgW="1282700" imgH="393700" progId="Equation.3">
                  <p:embed/>
                </p:oleObj>
              </mc:Choice>
              <mc:Fallback>
                <p:oleObj name="Equation" r:id="rId5" imgW="12827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95" y="3749020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576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Since,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343400"/>
          <a:ext cx="746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7" imgW="7467600" imgH="1054100" progId="Equation.3">
                  <p:embed/>
                </p:oleObj>
              </mc:Choice>
              <mc:Fallback>
                <p:oleObj name="Equation" r:id="rId7" imgW="7467600" imgH="1054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676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5DA5C99-9254-4F37-B620-70426181E3B4}"/>
              </a:ext>
            </a:extLst>
          </p:cNvPr>
          <p:cNvSpPr/>
          <p:nvPr/>
        </p:nvSpPr>
        <p:spPr>
          <a:xfrm>
            <a:off x="3798277" y="4315413"/>
            <a:ext cx="4657267" cy="114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1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46183" cy="9541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Proof of Convergence: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Denote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as the eigenvector corresponding to the eigenvalue </a:t>
            </a:r>
            <a:r>
              <a:rPr lang="en-US" sz="2800" i="1" dirty="0" err="1">
                <a:latin typeface="Times New Roman"/>
                <a:cs typeface="Times New Roman"/>
              </a:rPr>
              <a:t>λ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8194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3746500" imgH="444500" progId="Equation.3">
                  <p:embed/>
                </p:oleObj>
              </mc:Choice>
              <mc:Fallback>
                <p:oleObj name="Equation" r:id="rId3" imgW="37465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74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2819400"/>
            <a:ext cx="319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’s are the constants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99095" y="374902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5" imgW="1282700" imgH="393700" progId="Equation.3">
                  <p:embed/>
                </p:oleObj>
              </mc:Choice>
              <mc:Fallback>
                <p:oleObj name="Equation" r:id="rId5" imgW="12827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95" y="3749020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576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Since,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343400"/>
          <a:ext cx="746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7" imgW="7467600" imgH="1054100" progId="Equation.3">
                  <p:embed/>
                </p:oleObj>
              </mc:Choice>
              <mc:Fallback>
                <p:oleObj name="Equation" r:id="rId7" imgW="7467600" imgH="1054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676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5DA5C99-9254-4F37-B620-70426181E3B4}"/>
              </a:ext>
            </a:extLst>
          </p:cNvPr>
          <p:cNvSpPr/>
          <p:nvPr/>
        </p:nvSpPr>
        <p:spPr>
          <a:xfrm>
            <a:off x="5106572" y="4315413"/>
            <a:ext cx="3348972" cy="114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4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46183" cy="9541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Proof of Convergence: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Denote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as the eigenvector corresponding to the eigenvalue </a:t>
            </a:r>
            <a:r>
              <a:rPr lang="en-US" sz="2800" i="1" dirty="0" err="1">
                <a:latin typeface="Times New Roman"/>
                <a:cs typeface="Times New Roman"/>
              </a:rPr>
              <a:t>λ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8194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3" imgW="3746500" imgH="444500" progId="Equation.3">
                  <p:embed/>
                </p:oleObj>
              </mc:Choice>
              <mc:Fallback>
                <p:oleObj name="Equation" r:id="rId3" imgW="37465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74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2819400"/>
            <a:ext cx="319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’s are the constants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99095" y="374902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5" imgW="1282700" imgH="393700" progId="Equation.3">
                  <p:embed/>
                </p:oleObj>
              </mc:Choice>
              <mc:Fallback>
                <p:oleObj name="Equation" r:id="rId5" imgW="12827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95" y="3749020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576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Since,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343400"/>
          <a:ext cx="746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7" imgW="7467600" imgH="1054100" progId="Equation.3">
                  <p:embed/>
                </p:oleObj>
              </mc:Choice>
              <mc:Fallback>
                <p:oleObj name="Equation" r:id="rId7" imgW="7467600" imgH="1054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676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DD36140-7A8C-4036-A2D4-B85920773C05}"/>
              </a:ext>
            </a:extLst>
          </p:cNvPr>
          <p:cNvSpPr/>
          <p:nvPr/>
        </p:nvSpPr>
        <p:spPr>
          <a:xfrm>
            <a:off x="914400" y="5638801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latin typeface="Times New Roman"/>
                <a:cs typeface="Times New Roman"/>
              </a:rPr>
              <a:t>For Large </a:t>
            </a:r>
            <a:r>
              <a:rPr lang="x-none" sz="2800" i="1" dirty="0">
                <a:latin typeface="Times New Roman"/>
                <a:cs typeface="Times New Roman"/>
              </a:rPr>
              <a:t>k</a:t>
            </a:r>
            <a:r>
              <a:rPr lang="x-none" sz="2800" dirty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D1C547A1-639A-4833-BD2B-30E120C5A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715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9" imgW="1498600" imgH="431800" progId="Equation.3">
                  <p:embed/>
                </p:oleObj>
              </mc:Choice>
              <mc:Fallback>
                <p:oleObj name="Equation" r:id="rId9" imgW="1498600" imgH="4318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715000"/>
                        <a:ext cx="1498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Power Method Algorithm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2438400"/>
          <a:ext cx="417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3" imgW="4178300" imgH="1041400" progId="Equation.3">
                  <p:embed/>
                </p:oleObj>
              </mc:Choice>
              <mc:Fallback>
                <p:oleObj name="Equation" r:id="rId3" imgW="41783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438400"/>
                        <a:ext cx="4178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5200" y="3886200"/>
          <a:ext cx="2019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5" imgW="2019300" imgH="584200" progId="Equation.3">
                  <p:embed/>
                </p:oleObj>
              </mc:Choice>
              <mc:Fallback>
                <p:oleObj name="Equation" r:id="rId5" imgW="20193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20193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1447800"/>
            <a:ext cx="7391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Initialize an arbitrary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non-zero</a:t>
            </a:r>
            <a:r>
              <a:rPr lang="en-US" sz="3200" dirty="0">
                <a:latin typeface="Times New Roman"/>
                <a:cs typeface="Times New Roman"/>
              </a:rPr>
              <a:t> vector </a:t>
            </a:r>
            <a:r>
              <a:rPr lang="en-US" sz="3200" i="1" dirty="0"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latin typeface="Times New Roman"/>
                <a:cs typeface="Times New Roman"/>
              </a:rPr>
              <a:t>(0)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590800"/>
            <a:ext cx="1600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Iterate: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810000"/>
            <a:ext cx="2286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Stop when: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800600"/>
            <a:ext cx="6324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Compute the largest eigenvalue as: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77900" y="5715000"/>
          <a:ext cx="325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7" imgW="3251200" imgH="876300" progId="Equation.3">
                  <p:embed/>
                </p:oleObj>
              </mc:Choice>
              <mc:Fallback>
                <p:oleObj name="Equation" r:id="rId7" imgW="32512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900" y="5715000"/>
                        <a:ext cx="32512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5791200"/>
            <a:ext cx="1219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since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283200" y="588010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9" imgW="1371600" imgH="393700" progId="Equation.3">
                  <p:embed/>
                </p:oleObj>
              </mc:Choice>
              <mc:Fallback>
                <p:oleObj name="Equation" r:id="rId9" imgW="137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3200" y="5880100"/>
                        <a:ext cx="1371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6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5554" cy="77787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Inverse Power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" y="1381780"/>
            <a:ext cx="77203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Apply power method on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to obtain the largest eigenvalue. Inverse of this eigenvalue is the smallest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Proposition: Inverse of the largest eigenvalue of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is the smallest eigenvalue of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any eigenvalue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and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endParaRPr lang="en-US" sz="2400" b="1" i="1" baseline="-250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400" b="1" i="1" baseline="-250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Since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is a scalar, (1/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is an eigenvalue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, (1/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 is an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with the same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5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18237</TotalTime>
  <Words>1084</Words>
  <Application>Microsoft Office PowerPoint</Application>
  <PresentationFormat>On-screen Show (4:3)</PresentationFormat>
  <Paragraphs>183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Estimation of Eigenvalues</vt:lpstr>
      <vt:lpstr>The Power Method</vt:lpstr>
      <vt:lpstr>The Power Method</vt:lpstr>
      <vt:lpstr>Proof of Convergence: Power Method</vt:lpstr>
      <vt:lpstr>Proof of Convergence: Power Method</vt:lpstr>
      <vt:lpstr>Proof of Convergence: Power Method</vt:lpstr>
      <vt:lpstr>Proof of Convergence: Power Method</vt:lpstr>
      <vt:lpstr>Power Method Algorithm</vt:lpstr>
      <vt:lpstr>The Inverse Power Method</vt:lpstr>
      <vt:lpstr>Inverse Power Method with Shift</vt:lpstr>
      <vt:lpstr>PowerPoint Presentation</vt:lpstr>
      <vt:lpstr>PowerPoint Presentation</vt:lpstr>
      <vt:lpstr>PowerPoint Presentation</vt:lpstr>
      <vt:lpstr>Faddeev Leverrier Method</vt:lpstr>
      <vt:lpstr>PowerPoint Presentation</vt:lpstr>
      <vt:lpstr>Similarity Transformation</vt:lpstr>
      <vt:lpstr>Computation of Eigenvalues</vt:lpstr>
      <vt:lpstr>Computation of Eigenvalues</vt:lpstr>
      <vt:lpstr>Computation of Eigenvalues</vt:lpstr>
      <vt:lpstr>QR-Decomposition</vt:lpstr>
      <vt:lpstr>QR-Decomposition: proof by induction</vt:lpstr>
      <vt:lpstr>QR-Decomposition: proof by induction</vt:lpstr>
      <vt:lpstr>PowerPoint Presentation</vt:lpstr>
      <vt:lpstr>QR-Decomposition: proof by induction</vt:lpstr>
      <vt:lpstr>PowerPoint Presentation</vt:lpstr>
      <vt:lpstr>PowerPoint Presentation</vt:lpstr>
      <vt:lpstr>PowerPoint Presentation</vt:lpstr>
      <vt:lpstr>QR-Decomposition: Algorithm</vt:lpstr>
      <vt:lpstr>Gram-Schmidt Orthogonalization</vt:lpstr>
      <vt:lpstr>Gram-Schmidt Orthogonalization</vt:lpstr>
      <vt:lpstr>Gram-Schmidt Orthogonalization</vt:lpstr>
      <vt:lpstr>Gram-Schmidt Orthogonalization</vt:lpstr>
      <vt:lpstr>Gram-Schmidt Orthogonalization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Abhas</dc:creator>
  <cp:lastModifiedBy>Abhas Singh</cp:lastModifiedBy>
  <cp:revision>585</cp:revision>
  <dcterms:created xsi:type="dcterms:W3CDTF">2018-04-30T11:42:59Z</dcterms:created>
  <dcterms:modified xsi:type="dcterms:W3CDTF">2019-09-05T08:08:00Z</dcterms:modified>
</cp:coreProperties>
</file>