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1"/>
  </p:notesMasterIdLst>
  <p:sldIdLst>
    <p:sldId id="473" r:id="rId2"/>
    <p:sldId id="491" r:id="rId3"/>
    <p:sldId id="492" r:id="rId4"/>
    <p:sldId id="493" r:id="rId5"/>
    <p:sldId id="522" r:id="rId6"/>
    <p:sldId id="494" r:id="rId7"/>
    <p:sldId id="523" r:id="rId8"/>
    <p:sldId id="524" r:id="rId9"/>
    <p:sldId id="525" r:id="rId10"/>
    <p:sldId id="530" r:id="rId11"/>
    <p:sldId id="528" r:id="rId12"/>
    <p:sldId id="526" r:id="rId13"/>
    <p:sldId id="531" r:id="rId14"/>
    <p:sldId id="495" r:id="rId15"/>
    <p:sldId id="496" r:id="rId16"/>
    <p:sldId id="497" r:id="rId17"/>
    <p:sldId id="498" r:id="rId18"/>
    <p:sldId id="499" r:id="rId19"/>
    <p:sldId id="50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0000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94434" autoAdjust="0"/>
  </p:normalViewPr>
  <p:slideViewPr>
    <p:cSldViewPr snapToGrid="0">
      <p:cViewPr varScale="1">
        <p:scale>
          <a:sx n="106" d="100"/>
          <a:sy n="106" d="100"/>
        </p:scale>
        <p:origin x="154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44AB0-82E9-443B-80DB-C6FD1C847014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FDBA8-DFAA-4C4F-A864-54655AEBE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32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CCC4-74F0-4F96-A07F-D1B145D90622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8A7D-097C-4C61-986E-0EB7821DFE2C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8E6C-3A01-426F-A9BA-51D8683F016D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7EC8-B311-4807-8E9E-EC2C2434DF3C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3E4F-A21B-4C21-BC9B-299E08AF9BBB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8307-925B-48DC-9E0A-BF801BC72C13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A30B-BCF1-4A9F-A710-718CFFA88867}" type="datetime1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3C0-39CF-4155-AFED-29A252B1E987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072C-771C-45A2-871B-EFECF799FB04}" type="datetime1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3D62-9F5D-4298-8D78-7CE004D9A1DD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0C3-304A-4AF9-805F-BED6DB9B20F1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8D8B9-F2B3-4796-B5E2-253DC0AB69F1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8F5A492-478B-4889-B5A1-6749D84AB5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Estimation of Eigenvalues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437" y="2040294"/>
            <a:ext cx="7235890" cy="320351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/>
                <a:cs typeface="Times New Roman"/>
              </a:rPr>
              <a:t>Largest eigenvalue: Power Method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/>
                <a:cs typeface="Times New Roman"/>
              </a:rPr>
              <a:t>Smallest eigenvalue: Inverse Power Method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/>
                <a:cs typeface="Times New Roman"/>
              </a:rPr>
              <a:t>All Eigenvalues: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/>
                <a:cs typeface="Times New Roman"/>
              </a:rPr>
              <a:t>Inverse power method with shift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/>
                <a:cs typeface="Times New Roman"/>
              </a:rPr>
              <a:t>Faddeev-Leverrier</a:t>
            </a:r>
            <a:r>
              <a:rPr lang="en-US" dirty="0">
                <a:latin typeface="Times New Roman"/>
                <a:cs typeface="Times New Roman"/>
              </a:rPr>
              <a:t> method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QR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1802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12" b="39884"/>
          <a:stretch/>
        </p:blipFill>
        <p:spPr>
          <a:xfrm>
            <a:off x="0" y="195957"/>
            <a:ext cx="4680642" cy="38871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93964" y="5339274"/>
                <a:ext cx="7434027" cy="13524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𝒛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𝑘</m:t>
                            </m:r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𝑘</m:t>
                            </m:r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𝒂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𝑘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𝑇</m:t>
                                    </m:r>
                                  </m:sup>
                                </m:sSup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𝒒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𝑘</m:t>
                            </m:r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𝒛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𝒛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𝑘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64" y="5339274"/>
                <a:ext cx="7434027" cy="13524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5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12"/>
          <a:stretch/>
        </p:blipFill>
        <p:spPr>
          <a:xfrm>
            <a:off x="0" y="195957"/>
            <a:ext cx="4680642" cy="64660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93964" y="5339274"/>
                <a:ext cx="7434027" cy="13524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𝒛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𝑘</m:t>
                            </m:r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𝑘</m:t>
                            </m:r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𝒂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𝑘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𝑇</m:t>
                                    </m:r>
                                  </m:sup>
                                </m:sSup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𝒒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𝑘</m:t>
                            </m:r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𝒛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𝒛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𝑘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64" y="5339274"/>
                <a:ext cx="7434027" cy="13524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3" t="352" b="44062"/>
          <a:stretch/>
        </p:blipFill>
        <p:spPr>
          <a:xfrm>
            <a:off x="4680642" y="289712"/>
            <a:ext cx="4508626" cy="35942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3" t="31692" b="22803"/>
          <a:stretch/>
        </p:blipFill>
        <p:spPr>
          <a:xfrm>
            <a:off x="4635374" y="2245259"/>
            <a:ext cx="4508626" cy="294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2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82"/>
          <a:stretch/>
        </p:blipFill>
        <p:spPr>
          <a:xfrm>
            <a:off x="0" y="195957"/>
            <a:ext cx="4409038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5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964" y="374458"/>
            <a:ext cx="6425293" cy="726554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/>
                <a:ea typeface="+mn-ea"/>
                <a:cs typeface="Times New Roman"/>
              </a:rPr>
              <a:t>Gram-Schmidt </a:t>
            </a:r>
            <a:r>
              <a:rPr lang="en-US" sz="3600" dirty="0" err="1" smtClean="0">
                <a:latin typeface="Times New Roman"/>
                <a:ea typeface="+mn-ea"/>
                <a:cs typeface="Times New Roman"/>
              </a:rPr>
              <a:t>Orthogonalization</a:t>
            </a:r>
            <a:endParaRPr lang="en-US" sz="3600" dirty="0">
              <a:latin typeface="Times New Roman"/>
              <a:ea typeface="+mn-ea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029589" y="5495799"/>
                <a:ext cx="5232651" cy="914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Stopping criteria: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𝑘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𝑘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≤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𝜀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589" y="5495799"/>
                <a:ext cx="5232651" cy="914096"/>
              </a:xfrm>
              <a:prstGeom prst="rect">
                <a:avLst/>
              </a:prstGeom>
              <a:blipFill rotWithShape="0">
                <a:blip r:embed="rId3"/>
                <a:stretch>
                  <a:fillRect l="-1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51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13" y="89845"/>
            <a:ext cx="7886700" cy="70874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QR-Decomposition: </a:t>
            </a:r>
            <a:r>
              <a:rPr lang="en-US" sz="3600" dirty="0" smtClean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Calculating Eigenvalues</a:t>
            </a:r>
            <a:endParaRPr lang="en-US" sz="3600" dirty="0">
              <a:solidFill>
                <a:srgbClr val="0000FF"/>
              </a:solidFill>
              <a:latin typeface="Times New Roman"/>
              <a:ea typeface="+mn-ea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5417" y="778693"/>
                <a:ext cx="8293165" cy="37764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/>
                  <a:cs typeface="Times New Roman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 smtClean="0">
                    <a:latin typeface="Times New Roman"/>
                    <a:cs typeface="Times New Roman"/>
                  </a:rPr>
                  <a:t>For </a:t>
                </a:r>
                <a:r>
                  <a:rPr lang="en-US" sz="2400" dirty="0">
                    <a:latin typeface="Times New Roman"/>
                    <a:cs typeface="Times New Roman"/>
                  </a:rPr>
                  <a:t>eigenvalues: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Initialize: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="1" baseline="-25000" dirty="0">
                    <a:latin typeface="Times New Roman"/>
                    <a:cs typeface="Times New Roman"/>
                  </a:rPr>
                  <a:t>0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QR-Decomposition at each step: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="1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R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Similarity Transformation: </a:t>
                </a:r>
              </a:p>
              <a:p>
                <a:pPr lvl="1" algn="ctr"/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="1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b="1" baseline="-25000" dirty="0">
                    <a:latin typeface="Times New Roman"/>
                    <a:cs typeface="Times New Roman"/>
                  </a:rPr>
                  <a:t>+1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AQ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R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="1" i="1" baseline="-25000" dirty="0">
                    <a:latin typeface="Times New Roman"/>
                    <a:cs typeface="Times New Roman"/>
                  </a:rPr>
                  <a:t>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R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="1" i="1" baseline="-25000" dirty="0">
                    <a:latin typeface="Times New Roman"/>
                    <a:cs typeface="Times New Roman"/>
                  </a:rPr>
                  <a:t>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endParaRPr lang="en-US" sz="2400" b="1" i="1" baseline="-25000" dirty="0">
                  <a:latin typeface="Times New Roman"/>
                  <a:cs typeface="Times New Roman"/>
                </a:endParaRPr>
              </a:p>
              <a:p>
                <a:pPr lvl="1" algn="ctr"/>
                <a:endParaRPr lang="en-US" sz="2400" dirty="0">
                  <a:latin typeface="Times New Roman"/>
                  <a:cs typeface="Times New Roman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Stopping criteria: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𝑘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𝑘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𝜀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17" y="778693"/>
                <a:ext cx="8293165" cy="3776418"/>
              </a:xfrm>
              <a:prstGeom prst="rect">
                <a:avLst/>
              </a:prstGeom>
              <a:blipFill rotWithShape="0">
                <a:blip r:embed="rId2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59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64" y="374458"/>
            <a:ext cx="6425293" cy="7265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QR-Decomposition: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28650" y="1578727"/>
                <a:ext cx="7886700" cy="40468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For a given matrix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, formulate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 </a:t>
                </a:r>
                <a:r>
                  <a:rPr lang="en-US" sz="2400" dirty="0">
                    <a:latin typeface="Times New Roman"/>
                    <a:cs typeface="Times New Roman"/>
                  </a:rPr>
                  <a:t>using Gram-Schmidt procedure (MTH 102) as follows:</a:t>
                </a: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Initialize: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/>
                          </a:rPr>
                          <m:t>𝒒</m:t>
                        </m:r>
                      </m:e>
                      <m:sup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𝒂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𝒂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/>
                          </a:rPr>
                          <m:t>𝒛</m:t>
                        </m:r>
                      </m:e>
                      <m:sup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𝒂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𝑘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𝑇</m:t>
                                    </m:r>
                                  </m:sup>
                                </m:sSup>
                              </m:sup>
                            </m:sSup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/>
                              </a:rPr>
                              <m:t>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/>
                          </a:rPr>
                          <m:t>𝒒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𝒛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𝒛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𝑘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Compute the elements of matrix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dirty="0">
                    <a:latin typeface="Times New Roman"/>
                    <a:cs typeface="Times New Roman"/>
                  </a:rPr>
                  <a:t> as follows:</a:t>
                </a: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/>
                          </a:rPr>
                          <m:t>𝒒</m:t>
                        </m:r>
                      </m:e>
                      <m: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𝑇</m:t>
                            </m:r>
                          </m:sup>
                        </m:sSup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endParaRPr lang="en-US" sz="24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578727"/>
                <a:ext cx="7886700" cy="4046813"/>
              </a:xfrm>
              <a:prstGeom prst="rect">
                <a:avLst/>
              </a:prstGeom>
              <a:blipFill>
                <a:blip r:embed="rId2"/>
                <a:stretch>
                  <a:fillRect l="-1005"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15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64" y="374458"/>
            <a:ext cx="6425293" cy="7265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Example: QR-Decomposition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28650" y="1578727"/>
            <a:ext cx="78867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Times New Roman"/>
                <a:cs typeface="Times New Roman"/>
              </a:rPr>
              <a:t>A </a:t>
            </a:r>
            <a:r>
              <a:rPr lang="en-US" sz="2400" dirty="0">
                <a:latin typeface="Times New Roman"/>
                <a:cs typeface="Times New Roman"/>
              </a:rPr>
              <a:t>=</a:t>
            </a:r>
          </a:p>
          <a:p>
            <a:endParaRPr lang="en-US" sz="2400" i="1" dirty="0">
              <a:latin typeface="Times New Roman"/>
              <a:cs typeface="Times New Roman"/>
            </a:endParaRPr>
          </a:p>
          <a:p>
            <a:endParaRPr lang="en-US" sz="2400" i="1" dirty="0">
              <a:latin typeface="Times New Roman"/>
              <a:cs typeface="Times New Roman"/>
            </a:endParaRPr>
          </a:p>
          <a:p>
            <a:endParaRPr lang="en-US" sz="2400" i="1" dirty="0">
              <a:latin typeface="Times New Roman"/>
              <a:cs typeface="Times New Roman"/>
            </a:endParaRPr>
          </a:p>
          <a:p>
            <a:endParaRPr lang="en-US" sz="2400" i="1" dirty="0">
              <a:latin typeface="Times New Roman"/>
              <a:cs typeface="Times New Roman"/>
            </a:endParaRPr>
          </a:p>
          <a:p>
            <a:endParaRPr lang="en-US" sz="2400" i="1" dirty="0">
              <a:latin typeface="Times New Roman"/>
              <a:cs typeface="Times New Roman"/>
            </a:endParaRPr>
          </a:p>
          <a:p>
            <a:endParaRPr lang="en-US" sz="2400" i="1" dirty="0">
              <a:latin typeface="Times New Roman"/>
              <a:cs typeface="Times New Roman"/>
            </a:endParaRPr>
          </a:p>
          <a:p>
            <a:endParaRPr lang="en-US" sz="2400" i="1" dirty="0">
              <a:latin typeface="Times New Roman"/>
              <a:cs typeface="Times New Roman"/>
            </a:endParaRPr>
          </a:p>
          <a:p>
            <a:endParaRPr lang="en-US" sz="2400" i="1" dirty="0">
              <a:latin typeface="Times New Roman"/>
              <a:cs typeface="Times New Roman"/>
            </a:endParaRPr>
          </a:p>
          <a:p>
            <a:endParaRPr lang="en-US" sz="2400" i="1" dirty="0">
              <a:latin typeface="Times New Roman"/>
              <a:cs typeface="Times New Roman"/>
            </a:endParaRPr>
          </a:p>
          <a:p>
            <a:endParaRPr lang="en-US" sz="2400" i="1" dirty="0">
              <a:latin typeface="Times New Roman"/>
              <a:cs typeface="Times New Roman"/>
            </a:endParaRPr>
          </a:p>
          <a:p>
            <a:endParaRPr lang="en-US" sz="2400" i="1" dirty="0">
              <a:latin typeface="Times New Roman"/>
              <a:cs typeface="Times New Roman"/>
            </a:endParaRPr>
          </a:p>
          <a:p>
            <a:endParaRPr lang="en-US" sz="2400" i="1" dirty="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149D624-DCBE-43C2-9FB9-9FFE90BF5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93" y="1101012"/>
            <a:ext cx="1303718" cy="1415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70D3950-503E-4CC8-95E6-129A9D106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267" y="1142781"/>
            <a:ext cx="3826726" cy="1373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4C3A6BA-6599-493E-9367-13CF0C669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603" y="3276430"/>
            <a:ext cx="3119900" cy="5114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F9A3FED-D89B-4F89-80BF-22DF6141D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466" y="2804590"/>
            <a:ext cx="2736710" cy="14769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06F8ED4-015F-4181-8B30-C925C32EB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964" y="4837973"/>
            <a:ext cx="3270442" cy="11522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876B6B6-D027-4035-B0A8-ED80AE443E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2696" y="4800819"/>
            <a:ext cx="3914363" cy="11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5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64" y="374458"/>
            <a:ext cx="6425293" cy="7265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/>
                <a:cs typeface="Times New Roman"/>
              </a:rPr>
              <a:t>Example: QR-Decomposition</a:t>
            </a:r>
            <a:endParaRPr lang="en-US" sz="3600" dirty="0">
              <a:solidFill>
                <a:srgbClr val="0000FF"/>
              </a:solidFill>
              <a:latin typeface="Times New Roman"/>
              <a:ea typeface="+mn-ea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C16C15D-0AA8-4FEB-B000-FB376DF6E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536" y="1427585"/>
            <a:ext cx="5215951" cy="13641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EBE412C-E104-4717-9D32-CABBD499E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584" y="3013789"/>
            <a:ext cx="4956935" cy="1459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A3369DA-EEC5-42CE-B380-206E18A63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829" y="4885632"/>
            <a:ext cx="4042396" cy="12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64" y="374458"/>
            <a:ext cx="6425293" cy="7265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/>
                <a:cs typeface="Times New Roman"/>
              </a:rPr>
              <a:t>Example: QR-Decomposition</a:t>
            </a:r>
            <a:endParaRPr lang="en-US" sz="3600" dirty="0">
              <a:solidFill>
                <a:srgbClr val="0000FF"/>
              </a:solidFill>
              <a:latin typeface="Times New Roman"/>
              <a:ea typeface="+mn-ea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E46EFC2-E3C0-4107-A414-9BCA55DD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03" y="1585680"/>
            <a:ext cx="7827200" cy="738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4E320F6-F502-4479-B302-9432ABC99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329" y="3247911"/>
            <a:ext cx="4768012" cy="15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5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02" y="281152"/>
            <a:ext cx="8132795" cy="93182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/>
                <a:cs typeface="Times New Roman"/>
              </a:rPr>
              <a:t>Example: Eigenvalues by Similarity Transformation </a:t>
            </a:r>
            <a:endParaRPr lang="en-US" sz="3600" dirty="0">
              <a:solidFill>
                <a:srgbClr val="0000FF"/>
              </a:solidFill>
              <a:latin typeface="Times New Roman"/>
              <a:ea typeface="+mn-ea"/>
              <a:cs typeface="Times New Roman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7514A19D-6264-4C7A-BA21-AEB2FA621C59}"/>
              </a:ext>
            </a:extLst>
          </p:cNvPr>
          <p:cNvGraphicFramePr>
            <a:graphicFrameLocks noGrp="1"/>
          </p:cNvGraphicFramePr>
          <p:nvPr/>
        </p:nvGraphicFramePr>
        <p:xfrm>
          <a:off x="505603" y="1362270"/>
          <a:ext cx="8224353" cy="50945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7183">
                  <a:extLst>
                    <a:ext uri="{9D8B030D-6E8A-4147-A177-3AD203B41FA5}">
                      <a16:colId xmlns:a16="http://schemas.microsoft.com/office/drawing/2014/main" xmlns="" val="186622780"/>
                    </a:ext>
                  </a:extLst>
                </a:gridCol>
                <a:gridCol w="747183">
                  <a:extLst>
                    <a:ext uri="{9D8B030D-6E8A-4147-A177-3AD203B41FA5}">
                      <a16:colId xmlns:a16="http://schemas.microsoft.com/office/drawing/2014/main" xmlns="" val="3039291181"/>
                    </a:ext>
                  </a:extLst>
                </a:gridCol>
                <a:gridCol w="747183">
                  <a:extLst>
                    <a:ext uri="{9D8B030D-6E8A-4147-A177-3AD203B41FA5}">
                      <a16:colId xmlns:a16="http://schemas.microsoft.com/office/drawing/2014/main" xmlns="" val="2184817621"/>
                    </a:ext>
                  </a:extLst>
                </a:gridCol>
                <a:gridCol w="747183">
                  <a:extLst>
                    <a:ext uri="{9D8B030D-6E8A-4147-A177-3AD203B41FA5}">
                      <a16:colId xmlns:a16="http://schemas.microsoft.com/office/drawing/2014/main" xmlns="" val="3500831558"/>
                    </a:ext>
                  </a:extLst>
                </a:gridCol>
                <a:gridCol w="747183">
                  <a:extLst>
                    <a:ext uri="{9D8B030D-6E8A-4147-A177-3AD203B41FA5}">
                      <a16:colId xmlns:a16="http://schemas.microsoft.com/office/drawing/2014/main" xmlns="" val="838702394"/>
                    </a:ext>
                  </a:extLst>
                </a:gridCol>
                <a:gridCol w="748073">
                  <a:extLst>
                    <a:ext uri="{9D8B030D-6E8A-4147-A177-3AD203B41FA5}">
                      <a16:colId xmlns:a16="http://schemas.microsoft.com/office/drawing/2014/main" xmlns="" val="2816487894"/>
                    </a:ext>
                  </a:extLst>
                </a:gridCol>
                <a:gridCol w="748073">
                  <a:extLst>
                    <a:ext uri="{9D8B030D-6E8A-4147-A177-3AD203B41FA5}">
                      <a16:colId xmlns:a16="http://schemas.microsoft.com/office/drawing/2014/main" xmlns="" val="3413325517"/>
                    </a:ext>
                  </a:extLst>
                </a:gridCol>
                <a:gridCol w="748073">
                  <a:extLst>
                    <a:ext uri="{9D8B030D-6E8A-4147-A177-3AD203B41FA5}">
                      <a16:colId xmlns:a16="http://schemas.microsoft.com/office/drawing/2014/main" xmlns="" val="3898277792"/>
                    </a:ext>
                  </a:extLst>
                </a:gridCol>
                <a:gridCol w="748073">
                  <a:extLst>
                    <a:ext uri="{9D8B030D-6E8A-4147-A177-3AD203B41FA5}">
                      <a16:colId xmlns:a16="http://schemas.microsoft.com/office/drawing/2014/main" xmlns="" val="1432722970"/>
                    </a:ext>
                  </a:extLst>
                </a:gridCol>
                <a:gridCol w="748073">
                  <a:extLst>
                    <a:ext uri="{9D8B030D-6E8A-4147-A177-3AD203B41FA5}">
                      <a16:colId xmlns:a16="http://schemas.microsoft.com/office/drawing/2014/main" xmlns="" val="434747221"/>
                    </a:ext>
                  </a:extLst>
                </a:gridCol>
                <a:gridCol w="748073">
                  <a:extLst>
                    <a:ext uri="{9D8B030D-6E8A-4147-A177-3AD203B41FA5}">
                      <a16:colId xmlns:a16="http://schemas.microsoft.com/office/drawing/2014/main" xmlns="" val="3315668827"/>
                    </a:ext>
                  </a:extLst>
                </a:gridCol>
              </a:tblGrid>
              <a:tr h="289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300">
                          <a:effectLst/>
                        </a:rPr>
                        <a:t>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300">
                          <a:effectLst/>
                        </a:rPr>
                        <a:t>A</a:t>
                      </a:r>
                      <a:r>
                        <a:rPr lang="en-US" sz="1300" baseline="-25000">
                          <a:effectLst/>
                        </a:rPr>
                        <a:t>k</a:t>
                      </a:r>
                      <a:r>
                        <a:rPr lang="en-US" sz="1300">
                          <a:effectLst/>
                        </a:rPr>
                        <a:t> = R</a:t>
                      </a:r>
                      <a:r>
                        <a:rPr lang="en-US" sz="1300" baseline="-25000">
                          <a:effectLst/>
                        </a:rPr>
                        <a:t>k</a:t>
                      </a:r>
                      <a:r>
                        <a:rPr lang="en-US" sz="1300">
                          <a:effectLst/>
                        </a:rPr>
                        <a:t>Q</a:t>
                      </a:r>
                      <a:r>
                        <a:rPr lang="en-US" sz="1300" baseline="-25000">
                          <a:effectLst/>
                        </a:rPr>
                        <a:t>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300">
                          <a:effectLst/>
                        </a:rPr>
                        <a:t>Q</a:t>
                      </a:r>
                      <a:r>
                        <a:rPr lang="en-US" sz="1300" baseline="-25000">
                          <a:effectLst/>
                        </a:rPr>
                        <a:t>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300">
                          <a:effectLst/>
                        </a:rPr>
                        <a:t>R</a:t>
                      </a:r>
                      <a:r>
                        <a:rPr lang="en-US" sz="1300" baseline="-25000">
                          <a:effectLst/>
                        </a:rPr>
                        <a:t>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300">
                          <a:effectLst/>
                        </a:rPr>
                        <a:t>e (%)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864741531"/>
                  </a:ext>
                </a:extLst>
              </a:tr>
              <a:tr h="200221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3.0000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0.6396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-0.1980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-0.7428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4.6904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6.6092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1.7056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326274852"/>
                  </a:ext>
                </a:extLst>
              </a:tr>
              <a:tr h="200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3.0000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0.6396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0.6730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0.3714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1.1481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-0.2375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7334129"/>
                  </a:ext>
                </a:extLst>
              </a:tr>
              <a:tr h="200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2.0000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0.4264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-0.7126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0.5571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0.1857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5342080"/>
                  </a:ext>
                </a:extLst>
              </a:tr>
              <a:tr h="200221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7.9545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2.3043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-0.0792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0.9968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-0.0757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-0.0257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7.9801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2.3703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-0.0546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effectLst/>
                        </a:rPr>
                        <a:t>866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43720182"/>
                  </a:ext>
                </a:extLst>
              </a:tr>
              <a:tr h="200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0.6331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0.9420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0.2941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0.0793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0.9765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0.2004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0.7721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0.2723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0197411"/>
                  </a:ext>
                </a:extLst>
              </a:tr>
              <a:tr h="200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0.0792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-0.1323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0.1034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0.0099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-0.2018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0.9794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0.1623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5616295"/>
                  </a:ext>
                </a:extLst>
              </a:tr>
              <a:tr h="200221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8.1420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1.7215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0.2166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-0.0078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-0.0006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8.1423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1.7269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0.2199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effectLst/>
                        </a:rPr>
                        <a:t>34.92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43219690"/>
                  </a:ext>
                </a:extLst>
              </a:tr>
              <a:tr h="200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0.0640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0.6990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0.4214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0.0079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0.9988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0.0482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0.6863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0.4116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691637"/>
                  </a:ext>
                </a:extLst>
              </a:tr>
              <a:tr h="200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-0.0328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0.1589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-0.0482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0.9988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0.1790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7794717"/>
                  </a:ext>
                </a:extLst>
              </a:tr>
              <a:tr h="200221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8.1556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1.6505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0.2983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-0.0007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8.1557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1.6509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0.2986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effectLst/>
                        </a:rPr>
                        <a:t>11.08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70877649"/>
                  </a:ext>
                </a:extLst>
              </a:tr>
              <a:tr h="200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0.0055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0.6656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0.4442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0.9999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0.0130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0.6645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0.4416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5799918"/>
                  </a:ext>
                </a:extLst>
              </a:tr>
              <a:tr h="200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-0.0086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0.1788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-0.0130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0.9999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0.1845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8755466"/>
                  </a:ext>
                </a:extLst>
              </a:tr>
              <a:tr h="200221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8.1568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1.6414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0.3199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-0.0001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8.1568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1.6415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0.3199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effectLst/>
                        </a:rPr>
                        <a:t>3.1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312913315"/>
                  </a:ext>
                </a:extLst>
              </a:tr>
              <a:tr h="200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0.6587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0.4502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0.0001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0.0036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0.6587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0.4495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5408575"/>
                  </a:ext>
                </a:extLst>
              </a:tr>
              <a:tr h="200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-0.0024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0.1845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-0.0036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0.1861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7844601"/>
                  </a:ext>
                </a:extLst>
              </a:tr>
              <a:tr h="200221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8.1568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1.6398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0.3259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8.1568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1.6398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0.3259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effectLst/>
                        </a:rPr>
                        <a:t>0.88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226232341"/>
                  </a:ext>
                </a:extLst>
              </a:tr>
              <a:tr h="200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0.6570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0.4519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0.6570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0.4517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3037560"/>
                  </a:ext>
                </a:extLst>
              </a:tr>
              <a:tr h="200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-0.0007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0.1861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-0.0010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0.1866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9419376"/>
                  </a:ext>
                </a:extLst>
              </a:tr>
              <a:tr h="200221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8.1569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1.6395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0.3276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8.1569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1.6395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0.3276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effectLst/>
                        </a:rPr>
                        <a:t>0.25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472153974"/>
                  </a:ext>
                </a:extLst>
              </a:tr>
              <a:tr h="200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0.6565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0.4524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1.0000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0.6565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0.4523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1694280"/>
                  </a:ext>
                </a:extLst>
              </a:tr>
              <a:tr h="200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-0.0002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0.1866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-0.0003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0.1867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8360561"/>
                  </a:ext>
                </a:extLst>
              </a:tr>
              <a:tr h="200221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8.1569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1.6394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0.3281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effectLst/>
                        </a:rPr>
                        <a:t>0.07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51227159"/>
                  </a:ext>
                </a:extLst>
              </a:tr>
              <a:tr h="200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0.6564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0.4525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3305127"/>
                  </a:ext>
                </a:extLst>
              </a:tr>
              <a:tr h="200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-0.0001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0.1867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7465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5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3160"/>
            <a:ext cx="7886700" cy="70874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Computation of Eigenvalues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19878" y="961903"/>
                <a:ext cx="8360228" cy="56429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QR-decomposition</a:t>
                </a:r>
                <a:r>
                  <a:rPr lang="en-US" sz="2400" dirty="0">
                    <a:latin typeface="Times New Roman"/>
                    <a:cs typeface="Times New Roman"/>
                  </a:rPr>
                  <a:t>: A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non-defective</a:t>
                </a:r>
                <a:r>
                  <a:rPr lang="en-US" sz="2400" dirty="0">
                    <a:latin typeface="Times New Roman"/>
                    <a:cs typeface="Times New Roman"/>
                  </a:rPr>
                  <a:t> matrix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 can be decomposed into an orthogonal matrix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dirty="0">
                    <a:latin typeface="Times New Roman"/>
                    <a:cs typeface="Times New Roman"/>
                  </a:rPr>
                  <a:t> and an upper-triangular matrix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dirty="0">
                    <a:latin typeface="Times New Roman"/>
                    <a:cs typeface="Times New Roman"/>
                  </a:rPr>
                  <a:t> such that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QR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A sequence of matrices is generated through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similarity </a:t>
                </a:r>
                <a:r>
                  <a:rPr lang="en-US" sz="2400" i="1" dirty="0" smtClean="0">
                    <a:latin typeface="Times New Roman"/>
                    <a:cs typeface="Times New Roman"/>
                  </a:rPr>
                  <a:t>transformations</a:t>
                </a:r>
                <a:r>
                  <a:rPr lang="en-US" sz="2400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as follows:</a:t>
                </a: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Initialize: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="1" baseline="-25000" dirty="0">
                    <a:latin typeface="Times New Roman"/>
                    <a:cs typeface="Times New Roman"/>
                  </a:rPr>
                  <a:t>0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QR-Decomposition: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="1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R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Similarity Transformation: </a:t>
                </a:r>
              </a:p>
              <a:p>
                <a:pPr lvl="1" algn="ctr"/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="1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b="1" baseline="-25000" dirty="0">
                    <a:latin typeface="Times New Roman"/>
                    <a:cs typeface="Times New Roman"/>
                  </a:rPr>
                  <a:t>+1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AQ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R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="1" i="1" baseline="-25000" dirty="0">
                    <a:latin typeface="Times New Roman"/>
                    <a:cs typeface="Times New Roman"/>
                  </a:rPr>
                  <a:t>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R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r>
                  <a:rPr lang="en-US" sz="2400" b="1" i="1" baseline="-25000" dirty="0">
                    <a:latin typeface="Times New Roman"/>
                    <a:cs typeface="Times New Roman"/>
                  </a:rPr>
                  <a:t>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="1" i="1" baseline="-25000" dirty="0" err="1">
                    <a:latin typeface="Times New Roman"/>
                    <a:cs typeface="Times New Roman"/>
                  </a:rPr>
                  <a:t>k</a:t>
                </a:r>
                <a:endParaRPr lang="en-US" sz="2400" b="1" i="1" baseline="-25000" dirty="0">
                  <a:latin typeface="Times New Roman"/>
                  <a:cs typeface="Times New Roman"/>
                </a:endParaRPr>
              </a:p>
              <a:p>
                <a:pPr lvl="1" algn="ctr"/>
                <a:endParaRPr lang="en-US" sz="2400" dirty="0">
                  <a:latin typeface="Times New Roman"/>
                  <a:cs typeface="Times New Roman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Stopping criteria: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𝑘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𝑘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+1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≤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𝜀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How to perform QR-decomposition?</a:t>
                </a: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/>
                    <a:cs typeface="Times New Roman"/>
                  </a:rPr>
                  <a:t>Detailed process: proof by induction, inefficient computation</a:t>
                </a: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/>
                    <a:cs typeface="Times New Roman"/>
                  </a:rPr>
                  <a:t>Gram-Schmidt Orthogonalization: efficient computation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78" y="961903"/>
                <a:ext cx="8360228" cy="5642937"/>
              </a:xfrm>
              <a:prstGeom prst="rect">
                <a:avLst/>
              </a:prstGeom>
              <a:blipFill rotWithShape="0">
                <a:blip r:embed="rId2"/>
                <a:stretch>
                  <a:fillRect l="-1021" t="-865" b="-2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0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3160"/>
            <a:ext cx="7886700" cy="70874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QR-Decomposition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6271" y="1037551"/>
                <a:ext cx="7886700" cy="5489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 smtClean="0">
                    <a:latin typeface="Times New Roman"/>
                    <a:cs typeface="Times New Roman"/>
                  </a:rPr>
                  <a:t>We seek a decomposition of the form: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 smtClean="0">
                    <a:latin typeface="Times New Roman"/>
                    <a:cs typeface="Times New Roman"/>
                  </a:rPr>
                  <a:t>QR</a:t>
                </a:r>
                <a:endParaRPr lang="en-US" sz="2400" b="1" i="1" dirty="0">
                  <a:latin typeface="Times New Roman"/>
                  <a:cs typeface="Times New Roman"/>
                </a:endParaRPr>
              </a:p>
              <a:p>
                <a:endParaRPr lang="en-US" sz="2400" b="1" i="1" dirty="0">
                  <a:latin typeface="Times New Roman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Denote: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4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400" dirty="0">
                    <a:latin typeface="Times New Roman"/>
                    <a:cs typeface="Times New Roman"/>
                  </a:rPr>
                  <a:t>,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4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400" dirty="0">
                    <a:latin typeface="Times New Roman"/>
                    <a:cs typeface="Times New Roman"/>
                  </a:rPr>
                  <a:t> and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4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400" dirty="0">
                    <a:latin typeface="Times New Roman"/>
                    <a:cs typeface="Times New Roman"/>
                  </a:rPr>
                  <a:t> as the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th</a:t>
                </a:r>
                <a:r>
                  <a:rPr lang="en-US" sz="2400" dirty="0">
                    <a:latin typeface="Times New Roman"/>
                    <a:cs typeface="Times New Roman"/>
                  </a:rPr>
                  <a:t> column vectors of matrices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,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 </a:t>
                </a:r>
                <a:r>
                  <a:rPr lang="en-US" sz="2400" dirty="0">
                    <a:latin typeface="Times New Roman"/>
                    <a:cs typeface="Times New Roman"/>
                  </a:rPr>
                  <a:t>and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R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71" y="1037551"/>
                <a:ext cx="7886700" cy="5489836"/>
              </a:xfrm>
              <a:prstGeom prst="rect">
                <a:avLst/>
              </a:prstGeom>
              <a:blipFill rotWithShape="0">
                <a:blip r:embed="rId2"/>
                <a:stretch>
                  <a:fillRect l="-1005" t="-888" b="-16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E075241-A122-4E06-AFDB-EF45A50E957A}"/>
              </a:ext>
            </a:extLst>
          </p:cNvPr>
          <p:cNvSpPr txBox="1"/>
          <p:nvPr/>
        </p:nvSpPr>
        <p:spPr>
          <a:xfrm>
            <a:off x="615820" y="1418247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baseline="30000" dirty="0">
                <a:solidFill>
                  <a:srgbClr val="0000FF"/>
                </a:solidFill>
                <a:latin typeface="Times New Roman"/>
                <a:cs typeface="Times New Roman"/>
              </a:rPr>
              <a:t>(1)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9DF2236-9553-493D-9B34-EEFABFBA6FF8}"/>
              </a:ext>
            </a:extLst>
          </p:cNvPr>
          <p:cNvSpPr txBox="1"/>
          <p:nvPr/>
        </p:nvSpPr>
        <p:spPr>
          <a:xfrm>
            <a:off x="1183238" y="1418247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baseline="30000" dirty="0">
                <a:solidFill>
                  <a:srgbClr val="0000FF"/>
                </a:solidFill>
                <a:latin typeface="Times New Roman"/>
                <a:cs typeface="Times New Roman"/>
              </a:rPr>
              <a:t>(2)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B696C6F-E816-4882-A2BC-D1591905FB6B}"/>
              </a:ext>
            </a:extLst>
          </p:cNvPr>
          <p:cNvSpPr txBox="1"/>
          <p:nvPr/>
        </p:nvSpPr>
        <p:spPr>
          <a:xfrm>
            <a:off x="2142930" y="1432148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baseline="3000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lang="en-US" i="1" baseline="30000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lang="en-US" baseline="3000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BAE5EC2-0F09-4849-B608-842D92FFB5AC}"/>
              </a:ext>
            </a:extLst>
          </p:cNvPr>
          <p:cNvSpPr txBox="1"/>
          <p:nvPr/>
        </p:nvSpPr>
        <p:spPr>
          <a:xfrm>
            <a:off x="3144415" y="1432148"/>
            <a:ext cx="60649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baseline="3000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lang="en-US" i="1" baseline="300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baseline="3000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F87F2F-5E85-4DB2-97C5-68F2A8A31676}"/>
              </a:ext>
            </a:extLst>
          </p:cNvPr>
          <p:cNvSpPr txBox="1"/>
          <p:nvPr/>
        </p:nvSpPr>
        <p:spPr>
          <a:xfrm>
            <a:off x="1676401" y="3385144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q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(1)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6D6C82F-5B9D-4694-936C-E99973662460}"/>
              </a:ext>
            </a:extLst>
          </p:cNvPr>
          <p:cNvSpPr txBox="1"/>
          <p:nvPr/>
        </p:nvSpPr>
        <p:spPr>
          <a:xfrm>
            <a:off x="2233133" y="3385144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q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(2)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CB1C92-ACBA-42D9-8853-F9DE40E4A4ED}"/>
              </a:ext>
            </a:extLst>
          </p:cNvPr>
          <p:cNvSpPr txBox="1"/>
          <p:nvPr/>
        </p:nvSpPr>
        <p:spPr>
          <a:xfrm>
            <a:off x="3206637" y="3378917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q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lang="en-US" i="1" baseline="30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j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F680C24-D211-4EE6-9194-353B13CF04AD}"/>
              </a:ext>
            </a:extLst>
          </p:cNvPr>
          <p:cNvSpPr txBox="1"/>
          <p:nvPr/>
        </p:nvSpPr>
        <p:spPr>
          <a:xfrm>
            <a:off x="4171268" y="3372308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q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lang="en-US" i="1" baseline="30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445EB68-17AA-4424-85BE-2B9E988F0672}"/>
              </a:ext>
            </a:extLst>
          </p:cNvPr>
          <p:cNvSpPr txBox="1"/>
          <p:nvPr/>
        </p:nvSpPr>
        <p:spPr>
          <a:xfrm>
            <a:off x="4715118" y="3378535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baseline="300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ECF07D0-6A79-4515-B76C-182D434EEDEE}"/>
              </a:ext>
            </a:extLst>
          </p:cNvPr>
          <p:cNvSpPr txBox="1"/>
          <p:nvPr/>
        </p:nvSpPr>
        <p:spPr>
          <a:xfrm>
            <a:off x="5234526" y="3378535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baseline="30000" dirty="0">
                <a:solidFill>
                  <a:srgbClr val="FF0000"/>
                </a:solidFill>
                <a:latin typeface="Times New Roman"/>
                <a:cs typeface="Times New Roman"/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629B481-980F-4D07-BC87-23FCF20D8CCD}"/>
              </a:ext>
            </a:extLst>
          </p:cNvPr>
          <p:cNvSpPr txBox="1"/>
          <p:nvPr/>
        </p:nvSpPr>
        <p:spPr>
          <a:xfrm>
            <a:off x="6105389" y="3372308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baseline="300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i="1" baseline="300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lang="en-US" baseline="300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3CC87DA-0E88-4CA8-9483-E89410696DA5}"/>
              </a:ext>
            </a:extLst>
          </p:cNvPr>
          <p:cNvSpPr txBox="1"/>
          <p:nvPr/>
        </p:nvSpPr>
        <p:spPr>
          <a:xfrm>
            <a:off x="6995372" y="3365699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baseline="300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i="1" baseline="300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baseline="300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09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13" y="89845"/>
            <a:ext cx="7886700" cy="70874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QR-Decomposition: </a:t>
            </a:r>
            <a:r>
              <a:rPr lang="en-US" sz="3600" dirty="0" smtClean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Proof </a:t>
            </a:r>
            <a:r>
              <a:rPr lang="en-US" sz="3600" dirty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by </a:t>
            </a:r>
            <a:r>
              <a:rPr lang="en-US" sz="3600" dirty="0" smtClean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Induction</a:t>
            </a:r>
            <a:endParaRPr lang="en-US" sz="3600" dirty="0">
              <a:solidFill>
                <a:srgbClr val="0000FF"/>
              </a:solidFill>
              <a:latin typeface="Times New Roman"/>
              <a:ea typeface="+mn-ea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5417" y="778693"/>
                <a:ext cx="8293165" cy="2708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800" i="1" dirty="0">
                    <a:latin typeface="Times New Roman"/>
                    <a:cs typeface="Times New Roman"/>
                  </a:rPr>
                  <a:t>k</a:t>
                </a:r>
                <a:r>
                  <a:rPr lang="en-US" sz="2800" dirty="0">
                    <a:latin typeface="Times New Roman"/>
                    <a:cs typeface="Times New Roman"/>
                  </a:rPr>
                  <a:t> = 1: </a:t>
                </a:r>
                <a:r>
                  <a:rPr lang="en-US" sz="28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8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800" dirty="0">
                    <a:latin typeface="Times New Roman"/>
                    <a:cs typeface="Times New Roman"/>
                  </a:rPr>
                  <a:t> = </a:t>
                </a:r>
                <a:r>
                  <a:rPr lang="en-US" sz="2800" b="1" i="1" dirty="0" err="1">
                    <a:latin typeface="Times New Roman"/>
                    <a:cs typeface="Times New Roman"/>
                  </a:rPr>
                  <a:t>Qr</a:t>
                </a:r>
                <a:r>
                  <a:rPr lang="en-US" sz="28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800" dirty="0">
                    <a:latin typeface="Times New Roman"/>
                    <a:cs typeface="Times New Roman"/>
                  </a:rPr>
                  <a:t> =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800" baseline="-25000" dirty="0">
                    <a:latin typeface="Times New Roman"/>
                    <a:cs typeface="Times New Roman"/>
                  </a:rPr>
                  <a:t>11</a:t>
                </a:r>
                <a:r>
                  <a:rPr lang="en-US" sz="28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800" baseline="30000" dirty="0">
                    <a:latin typeface="Times New Roman"/>
                    <a:cs typeface="Times New Roman"/>
                  </a:rPr>
                  <a:t>(1)</a:t>
                </a:r>
                <a:endParaRPr lang="en-US" sz="28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dirty="0">
                    <a:latin typeface="Times New Roman"/>
                    <a:cs typeface="Times New Roman"/>
                  </a:rPr>
                  <a:t> is orthogonal: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=1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𝒂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11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11</m:t>
                        </m:r>
                      </m:sub>
                    </m:sSub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400" dirty="0">
                    <a:latin typeface="Times New Roman"/>
                    <a:cs typeface="Times New Roman"/>
                  </a:rPr>
                  <a:t> = (1/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baseline="-25000" dirty="0">
                    <a:latin typeface="Times New Roman"/>
                    <a:cs typeface="Times New Roman"/>
                  </a:rPr>
                  <a:t>11</a:t>
                </a:r>
                <a:r>
                  <a:rPr lang="en-US" sz="2400" dirty="0">
                    <a:latin typeface="Times New Roman"/>
                    <a:cs typeface="Times New Roman"/>
                  </a:rPr>
                  <a:t>)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(1</a:t>
                </a:r>
                <a:r>
                  <a:rPr lang="en-US" sz="2400" baseline="30000" dirty="0" smtClean="0">
                    <a:latin typeface="Times New Roman"/>
                    <a:cs typeface="Times New Roman"/>
                  </a:rPr>
                  <a:t>)</a:t>
                </a:r>
                <a:endParaRPr lang="en-US" sz="2400" baseline="30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17" y="778693"/>
                <a:ext cx="8293165" cy="2708818"/>
              </a:xfrm>
              <a:prstGeom prst="rect">
                <a:avLst/>
              </a:prstGeom>
              <a:blipFill rotWithShape="0">
                <a:blip r:embed="rId2"/>
                <a:stretch>
                  <a:fillRect l="-1324" b="-20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-73016" y="4103461"/>
                <a:ext cx="3393942" cy="17292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 =</a:t>
                </a:r>
                <a:endParaRPr lang="en-IN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016" y="4103461"/>
                <a:ext cx="3393942" cy="1729256"/>
              </a:xfrm>
              <a:prstGeom prst="rect">
                <a:avLst/>
              </a:prstGeom>
              <a:blipFill rotWithShape="0">
                <a:blip r:embed="rId3"/>
                <a:stretch>
                  <a:fillRect r="-7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70503" y="4096216"/>
                <a:ext cx="6098464" cy="1736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503" y="4096216"/>
                <a:ext cx="6098464" cy="17365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075241-A122-4E06-AFDB-EF45A50E957A}"/>
              </a:ext>
            </a:extLst>
          </p:cNvPr>
          <p:cNvSpPr txBox="1"/>
          <p:nvPr/>
        </p:nvSpPr>
        <p:spPr>
          <a:xfrm>
            <a:off x="22160" y="3734129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baseline="30000" dirty="0">
                <a:solidFill>
                  <a:srgbClr val="0000FF"/>
                </a:solidFill>
                <a:latin typeface="Times New Roman"/>
                <a:cs typeface="Times New Roman"/>
              </a:rPr>
              <a:t>(1)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445EB68-17AA-4424-85BE-2B9E988F0672}"/>
              </a:ext>
            </a:extLst>
          </p:cNvPr>
          <p:cNvSpPr txBox="1"/>
          <p:nvPr/>
        </p:nvSpPr>
        <p:spPr>
          <a:xfrm>
            <a:off x="6323356" y="3738868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baseline="300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8F87F2F-5E85-4DB2-97C5-68F2A8A31676}"/>
              </a:ext>
            </a:extLst>
          </p:cNvPr>
          <p:cNvSpPr txBox="1"/>
          <p:nvPr/>
        </p:nvSpPr>
        <p:spPr>
          <a:xfrm>
            <a:off x="3342236" y="3738223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q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(1)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83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13" y="89845"/>
            <a:ext cx="7886700" cy="70874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QR-Decomposition: </a:t>
            </a:r>
            <a:r>
              <a:rPr lang="en-US" sz="3600" dirty="0" smtClean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Proof </a:t>
            </a:r>
            <a:r>
              <a:rPr lang="en-US" sz="3600" dirty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by </a:t>
            </a:r>
            <a:r>
              <a:rPr lang="en-US" sz="3600" dirty="0" smtClean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Induction</a:t>
            </a:r>
            <a:endParaRPr lang="en-US" sz="3600" dirty="0">
              <a:solidFill>
                <a:srgbClr val="0000FF"/>
              </a:solidFill>
              <a:latin typeface="Times New Roman"/>
              <a:ea typeface="+mn-ea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5417" y="778693"/>
                <a:ext cx="8293165" cy="24883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800" i="1" dirty="0">
                    <a:latin typeface="Times New Roman"/>
                    <a:cs typeface="Times New Roman"/>
                  </a:rPr>
                  <a:t>k</a:t>
                </a:r>
                <a:r>
                  <a:rPr lang="en-US" sz="2800" dirty="0">
                    <a:latin typeface="Times New Roman"/>
                    <a:cs typeface="Times New Roman"/>
                  </a:rPr>
                  <a:t> = 2: </a:t>
                </a:r>
                <a:r>
                  <a:rPr lang="en-US" sz="28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8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2800" dirty="0">
                    <a:latin typeface="Times New Roman"/>
                    <a:cs typeface="Times New Roman"/>
                  </a:rPr>
                  <a:t> = </a:t>
                </a:r>
                <a:r>
                  <a:rPr lang="en-US" sz="2800" b="1" i="1" dirty="0" err="1">
                    <a:latin typeface="Times New Roman"/>
                    <a:cs typeface="Times New Roman"/>
                  </a:rPr>
                  <a:t>Qr</a:t>
                </a:r>
                <a:r>
                  <a:rPr lang="en-US" sz="28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2800" dirty="0">
                    <a:latin typeface="Times New Roman"/>
                    <a:cs typeface="Times New Roman"/>
                  </a:rPr>
                  <a:t> =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800" baseline="-25000" dirty="0">
                    <a:latin typeface="Times New Roman"/>
                    <a:cs typeface="Times New Roman"/>
                  </a:rPr>
                  <a:t>12</a:t>
                </a:r>
                <a:r>
                  <a:rPr lang="en-US" sz="28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8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800" dirty="0">
                    <a:latin typeface="Times New Roman"/>
                    <a:cs typeface="Times New Roman"/>
                  </a:rPr>
                  <a:t> +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800" baseline="-25000" dirty="0">
                    <a:latin typeface="Times New Roman"/>
                    <a:cs typeface="Times New Roman"/>
                  </a:rPr>
                  <a:t>22</a:t>
                </a:r>
                <a:r>
                  <a:rPr lang="en-US" sz="28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800" baseline="30000" dirty="0">
                    <a:latin typeface="Times New Roman"/>
                    <a:cs typeface="Times New Roman"/>
                  </a:rPr>
                  <a:t>(2)</a:t>
                </a:r>
                <a:endParaRPr lang="en-US" sz="28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dirty="0">
                    <a:latin typeface="Times New Roman"/>
                    <a:cs typeface="Times New Roman"/>
                  </a:rPr>
                  <a:t> is orthogonal: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400" i="1" baseline="30000" dirty="0">
                    <a:latin typeface="Times New Roman"/>
                    <a:cs typeface="Times New Roman"/>
                  </a:rPr>
                  <a:t>T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baseline="-25000" dirty="0">
                    <a:latin typeface="Times New Roman"/>
                    <a:cs typeface="Times New Roman"/>
                  </a:rPr>
                  <a:t>12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400" i="1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400" dirty="0">
                    <a:latin typeface="Times New Roman"/>
                    <a:cs typeface="Times New Roman"/>
                  </a:rPr>
                  <a:t> +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baseline="-25000" dirty="0">
                    <a:latin typeface="Times New Roman"/>
                    <a:cs typeface="Times New Roman"/>
                  </a:rPr>
                  <a:t>22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400" i="1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baseline="-25000" dirty="0">
                    <a:latin typeface="Times New Roman"/>
                    <a:cs typeface="Times New Roman"/>
                  </a:rPr>
                  <a:t>12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/>
                    <a:cs typeface="Times New Roman"/>
                  </a:rPr>
                  <a:t>Also:</a:t>
                </a:r>
                <a:r>
                  <a:rPr lang="en-US" sz="240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𝒂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22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22</m:t>
                        </m:r>
                      </m:sub>
                    </m:sSub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2400" dirty="0">
                    <a:latin typeface="Times New Roman"/>
                    <a:cs typeface="Times New Roman"/>
                  </a:rPr>
                  <a:t> = (1/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baseline="-25000" dirty="0">
                    <a:latin typeface="Times New Roman"/>
                    <a:cs typeface="Times New Roman"/>
                  </a:rPr>
                  <a:t>22</a:t>
                </a:r>
                <a:r>
                  <a:rPr lang="en-US" sz="2400" dirty="0">
                    <a:latin typeface="Times New Roman"/>
                    <a:cs typeface="Times New Roman"/>
                  </a:rPr>
                  <a:t>)(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2400" dirty="0">
                    <a:latin typeface="Times New Roman"/>
                    <a:cs typeface="Times New Roman"/>
                  </a:rPr>
                  <a:t> -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baseline="-25000" dirty="0">
                    <a:latin typeface="Times New Roman"/>
                    <a:cs typeface="Times New Roman"/>
                  </a:rPr>
                  <a:t>12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400" dirty="0">
                    <a:latin typeface="Times New Roman"/>
                    <a:cs typeface="Times New Roman"/>
                  </a:rPr>
                  <a:t>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17" y="778693"/>
                <a:ext cx="8293165" cy="2488374"/>
              </a:xfrm>
              <a:prstGeom prst="rect">
                <a:avLst/>
              </a:prstGeom>
              <a:blipFill rotWithShape="0">
                <a:blip r:embed="rId2"/>
                <a:stretch>
                  <a:fillRect l="-1324" b="-49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-73016" y="4103461"/>
                <a:ext cx="3393942" cy="17292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 =</a:t>
                </a:r>
                <a:endParaRPr lang="en-IN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016" y="4103461"/>
                <a:ext cx="3393942" cy="1729256"/>
              </a:xfrm>
              <a:prstGeom prst="rect">
                <a:avLst/>
              </a:prstGeom>
              <a:blipFill rotWithShape="0">
                <a:blip r:embed="rId3"/>
                <a:stretch>
                  <a:fillRect r="-7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70503" y="4096216"/>
                <a:ext cx="6098464" cy="1736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503" y="4096216"/>
                <a:ext cx="6098464" cy="17365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075241-A122-4E06-AFDB-EF45A50E957A}"/>
              </a:ext>
            </a:extLst>
          </p:cNvPr>
          <p:cNvSpPr txBox="1"/>
          <p:nvPr/>
        </p:nvSpPr>
        <p:spPr>
          <a:xfrm>
            <a:off x="592526" y="3734129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baseline="30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(2)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445EB68-17AA-4424-85BE-2B9E988F0672}"/>
              </a:ext>
            </a:extLst>
          </p:cNvPr>
          <p:cNvSpPr txBox="1"/>
          <p:nvPr/>
        </p:nvSpPr>
        <p:spPr>
          <a:xfrm>
            <a:off x="6830345" y="3738868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baseline="30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8F87F2F-5E85-4DB2-97C5-68F2A8A31676}"/>
              </a:ext>
            </a:extLst>
          </p:cNvPr>
          <p:cNvSpPr txBox="1"/>
          <p:nvPr/>
        </p:nvSpPr>
        <p:spPr>
          <a:xfrm>
            <a:off x="3885434" y="3738223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q</a:t>
            </a:r>
            <a:r>
              <a:rPr lang="en-US" baseline="30000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(2)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F87F2F-5E85-4DB2-97C5-68F2A8A31676}"/>
              </a:ext>
            </a:extLst>
          </p:cNvPr>
          <p:cNvSpPr txBox="1"/>
          <p:nvPr/>
        </p:nvSpPr>
        <p:spPr>
          <a:xfrm>
            <a:off x="3381581" y="3726884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q</a:t>
            </a:r>
            <a:r>
              <a:rPr lang="en-US" baseline="30000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(1)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607459" y="1118104"/>
            <a:ext cx="1167004" cy="904776"/>
            <a:chOff x="6607459" y="1118104"/>
            <a:chExt cx="1167004" cy="904776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6607459" y="1439501"/>
              <a:ext cx="726738" cy="583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E445EB68-17AA-4424-85BE-2B9E988F0672}"/>
                </a:ext>
              </a:extLst>
            </p:cNvPr>
            <p:cNvSpPr txBox="1"/>
            <p:nvPr/>
          </p:nvSpPr>
          <p:spPr>
            <a:xfrm>
              <a:off x="7270610" y="1118104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939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13" y="89845"/>
            <a:ext cx="7886700" cy="70874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QR-Decomposition: proof by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5417" y="778693"/>
                <a:ext cx="8293165" cy="6102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i="1" dirty="0" smtClean="0">
                    <a:latin typeface="Times New Roman"/>
                    <a:cs typeface="Times New Roman"/>
                  </a:rPr>
                  <a:t>k</a:t>
                </a:r>
                <a:r>
                  <a:rPr lang="en-US" dirty="0">
                    <a:latin typeface="Times New Roman"/>
                    <a:cs typeface="Times New Roman"/>
                  </a:rPr>
                  <a:t> = 1: </a:t>
                </a:r>
                <a:r>
                  <a:rPr lang="en-US" b="1" i="1" dirty="0">
                    <a:latin typeface="Times New Roman"/>
                    <a:cs typeface="Times New Roman"/>
                  </a:rPr>
                  <a:t>a</a:t>
                </a:r>
                <a:r>
                  <a:rPr lang="en-US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dirty="0">
                    <a:latin typeface="Times New Roman"/>
                    <a:cs typeface="Times New Roman"/>
                  </a:rPr>
                  <a:t> = </a:t>
                </a:r>
                <a:r>
                  <a:rPr lang="en-US" b="1" i="1" dirty="0" err="1">
                    <a:latin typeface="Times New Roman"/>
                    <a:cs typeface="Times New Roman"/>
                  </a:rPr>
                  <a:t>Qr</a:t>
                </a:r>
                <a:r>
                  <a:rPr lang="en-US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dirty="0">
                    <a:latin typeface="Times New Roman"/>
                    <a:cs typeface="Times New Roman"/>
                  </a:rPr>
                  <a:t> = </a:t>
                </a:r>
                <a:r>
                  <a:rPr lang="en-US" i="1" dirty="0">
                    <a:latin typeface="Times New Roman"/>
                    <a:cs typeface="Times New Roman"/>
                  </a:rPr>
                  <a:t>r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11</a:t>
                </a:r>
                <a:r>
                  <a:rPr lang="en-US" b="1" i="1" dirty="0">
                    <a:latin typeface="Times New Roman"/>
                    <a:cs typeface="Times New Roman"/>
                  </a:rPr>
                  <a:t>q</a:t>
                </a:r>
                <a:r>
                  <a:rPr lang="en-US" baseline="30000" dirty="0">
                    <a:latin typeface="Times New Roman"/>
                    <a:cs typeface="Times New Roman"/>
                  </a:rPr>
                  <a:t>(1)</a:t>
                </a:r>
                <a:endParaRPr lang="en-US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16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1600" dirty="0">
                    <a:latin typeface="Times New Roman"/>
                    <a:cs typeface="Times New Roman"/>
                  </a:rPr>
                  <a:t> is orthogonal: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/>
                      </a:rPr>
                      <m:t>=1</m:t>
                    </m:r>
                  </m:oMath>
                </a14:m>
                <a:endParaRPr lang="en-US" sz="16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𝒂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11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  <m:t>11</m:t>
                        </m:r>
                      </m:sub>
                    </m:sSub>
                  </m:oMath>
                </a14:m>
                <a:endParaRPr lang="en-US" sz="16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16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1600" dirty="0">
                    <a:latin typeface="Times New Roman"/>
                    <a:cs typeface="Times New Roman"/>
                  </a:rPr>
                  <a:t> = (1/ </a:t>
                </a:r>
                <a:r>
                  <a:rPr lang="en-US" sz="1600" i="1" dirty="0">
                    <a:latin typeface="Times New Roman"/>
                    <a:cs typeface="Times New Roman"/>
                  </a:rPr>
                  <a:t>r</a:t>
                </a:r>
                <a:r>
                  <a:rPr lang="en-US" sz="1600" baseline="-25000" dirty="0">
                    <a:latin typeface="Times New Roman"/>
                    <a:cs typeface="Times New Roman"/>
                  </a:rPr>
                  <a:t>11</a:t>
                </a:r>
                <a:r>
                  <a:rPr lang="en-US" sz="1600" dirty="0">
                    <a:latin typeface="Times New Roman"/>
                    <a:cs typeface="Times New Roman"/>
                  </a:rPr>
                  <a:t>)</a:t>
                </a:r>
                <a:r>
                  <a:rPr lang="en-US" sz="16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(1)</a:t>
                </a: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/>
                  <a:cs typeface="Times New Roman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i="1" dirty="0">
                    <a:latin typeface="Times New Roman"/>
                    <a:cs typeface="Times New Roman"/>
                  </a:rPr>
                  <a:t>k</a:t>
                </a:r>
                <a:r>
                  <a:rPr lang="en-US" dirty="0">
                    <a:latin typeface="Times New Roman"/>
                    <a:cs typeface="Times New Roman"/>
                  </a:rPr>
                  <a:t> = 2: </a:t>
                </a:r>
                <a:r>
                  <a:rPr lang="en-US" b="1" i="1" dirty="0">
                    <a:latin typeface="Times New Roman"/>
                    <a:cs typeface="Times New Roman"/>
                  </a:rPr>
                  <a:t>a</a:t>
                </a:r>
                <a:r>
                  <a:rPr lang="en-US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dirty="0">
                    <a:latin typeface="Times New Roman"/>
                    <a:cs typeface="Times New Roman"/>
                  </a:rPr>
                  <a:t> = </a:t>
                </a:r>
                <a:r>
                  <a:rPr lang="en-US" b="1" i="1" dirty="0" err="1">
                    <a:latin typeface="Times New Roman"/>
                    <a:cs typeface="Times New Roman"/>
                  </a:rPr>
                  <a:t>Qr</a:t>
                </a:r>
                <a:r>
                  <a:rPr lang="en-US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dirty="0">
                    <a:latin typeface="Times New Roman"/>
                    <a:cs typeface="Times New Roman"/>
                  </a:rPr>
                  <a:t> = </a:t>
                </a:r>
                <a:r>
                  <a:rPr lang="en-US" i="1" dirty="0">
                    <a:latin typeface="Times New Roman"/>
                    <a:cs typeface="Times New Roman"/>
                  </a:rPr>
                  <a:t>r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12</a:t>
                </a:r>
                <a:r>
                  <a:rPr lang="en-US" b="1" i="1" dirty="0">
                    <a:latin typeface="Times New Roman"/>
                    <a:cs typeface="Times New Roman"/>
                  </a:rPr>
                  <a:t>q</a:t>
                </a:r>
                <a:r>
                  <a:rPr lang="en-US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dirty="0">
                    <a:latin typeface="Times New Roman"/>
                    <a:cs typeface="Times New Roman"/>
                  </a:rPr>
                  <a:t> + </a:t>
                </a:r>
                <a:r>
                  <a:rPr lang="en-US" i="1" dirty="0">
                    <a:latin typeface="Times New Roman"/>
                    <a:cs typeface="Times New Roman"/>
                  </a:rPr>
                  <a:t>r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22</a:t>
                </a:r>
                <a:r>
                  <a:rPr lang="en-US" b="1" i="1" dirty="0">
                    <a:latin typeface="Times New Roman"/>
                    <a:cs typeface="Times New Roman"/>
                  </a:rPr>
                  <a:t>q</a:t>
                </a:r>
                <a:r>
                  <a:rPr lang="en-US" baseline="30000" dirty="0">
                    <a:latin typeface="Times New Roman"/>
                    <a:cs typeface="Times New Roman"/>
                  </a:rPr>
                  <a:t>(2)</a:t>
                </a:r>
                <a:endParaRPr lang="en-US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16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1600" dirty="0">
                    <a:latin typeface="Times New Roman"/>
                    <a:cs typeface="Times New Roman"/>
                  </a:rPr>
                  <a:t> is orthogonal: </a:t>
                </a:r>
                <a:r>
                  <a:rPr lang="en-US" sz="16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1600" i="1" baseline="30000" dirty="0">
                    <a:latin typeface="Times New Roman"/>
                    <a:cs typeface="Times New Roman"/>
                  </a:rPr>
                  <a:t>T</a:t>
                </a:r>
                <a:r>
                  <a:rPr lang="en-US" sz="16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1600" dirty="0">
                    <a:latin typeface="Times New Roman"/>
                    <a:cs typeface="Times New Roman"/>
                  </a:rPr>
                  <a:t> = </a:t>
                </a:r>
                <a:r>
                  <a:rPr lang="en-US" sz="1600" i="1" dirty="0">
                    <a:latin typeface="Times New Roman"/>
                    <a:cs typeface="Times New Roman"/>
                  </a:rPr>
                  <a:t>r</a:t>
                </a:r>
                <a:r>
                  <a:rPr lang="en-US" sz="1600" baseline="-25000" dirty="0">
                    <a:latin typeface="Times New Roman"/>
                    <a:cs typeface="Times New Roman"/>
                  </a:rPr>
                  <a:t>12</a:t>
                </a:r>
                <a:r>
                  <a:rPr lang="en-US" sz="16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1600" i="1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16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1600" dirty="0">
                    <a:latin typeface="Times New Roman"/>
                    <a:cs typeface="Times New Roman"/>
                  </a:rPr>
                  <a:t> + </a:t>
                </a:r>
                <a:r>
                  <a:rPr lang="en-US" sz="1600" i="1" dirty="0">
                    <a:latin typeface="Times New Roman"/>
                    <a:cs typeface="Times New Roman"/>
                  </a:rPr>
                  <a:t>r</a:t>
                </a:r>
                <a:r>
                  <a:rPr lang="en-US" sz="1600" baseline="-25000" dirty="0">
                    <a:latin typeface="Times New Roman"/>
                    <a:cs typeface="Times New Roman"/>
                  </a:rPr>
                  <a:t>22</a:t>
                </a:r>
                <a:r>
                  <a:rPr lang="en-US" sz="16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1600" i="1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16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1600" dirty="0">
                    <a:latin typeface="Times New Roman"/>
                    <a:cs typeface="Times New Roman"/>
                  </a:rPr>
                  <a:t> = </a:t>
                </a:r>
                <a:r>
                  <a:rPr lang="en-US" sz="1600" i="1" dirty="0">
                    <a:latin typeface="Times New Roman"/>
                    <a:cs typeface="Times New Roman"/>
                  </a:rPr>
                  <a:t>r</a:t>
                </a:r>
                <a:r>
                  <a:rPr lang="en-US" sz="1600" baseline="-25000" dirty="0">
                    <a:latin typeface="Times New Roman"/>
                    <a:cs typeface="Times New Roman"/>
                  </a:rPr>
                  <a:t>12</a:t>
                </a:r>
                <a:endParaRPr lang="en-US" sz="16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1600" dirty="0">
                    <a:latin typeface="Times New Roman"/>
                    <a:cs typeface="Times New Roman"/>
                  </a:rPr>
                  <a:t>Also:</a:t>
                </a:r>
                <a:r>
                  <a:rPr lang="en-US" sz="160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𝒂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22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22</m:t>
                        </m:r>
                      </m:sub>
                    </m:sSub>
                  </m:oMath>
                </a14:m>
                <a:endParaRPr lang="en-US" sz="16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ü"/>
                </a:pPr>
                <a:r>
                  <a:rPr lang="en-US" sz="16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1600" dirty="0">
                    <a:latin typeface="Times New Roman"/>
                    <a:cs typeface="Times New Roman"/>
                  </a:rPr>
                  <a:t> = (1/ </a:t>
                </a:r>
                <a:r>
                  <a:rPr lang="en-US" sz="1600" i="1" dirty="0">
                    <a:latin typeface="Times New Roman"/>
                    <a:cs typeface="Times New Roman"/>
                  </a:rPr>
                  <a:t>r</a:t>
                </a:r>
                <a:r>
                  <a:rPr lang="en-US" sz="1600" baseline="-25000" dirty="0">
                    <a:latin typeface="Times New Roman"/>
                    <a:cs typeface="Times New Roman"/>
                  </a:rPr>
                  <a:t>22</a:t>
                </a:r>
                <a:r>
                  <a:rPr lang="en-US" sz="1600" dirty="0">
                    <a:latin typeface="Times New Roman"/>
                    <a:cs typeface="Times New Roman"/>
                  </a:rPr>
                  <a:t>)(</a:t>
                </a:r>
                <a:r>
                  <a:rPr lang="en-US" sz="16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1600" dirty="0">
                    <a:latin typeface="Times New Roman"/>
                    <a:cs typeface="Times New Roman"/>
                  </a:rPr>
                  <a:t> - </a:t>
                </a:r>
                <a:r>
                  <a:rPr lang="en-US" sz="1600" i="1" dirty="0">
                    <a:latin typeface="Times New Roman"/>
                    <a:cs typeface="Times New Roman"/>
                  </a:rPr>
                  <a:t>r</a:t>
                </a:r>
                <a:r>
                  <a:rPr lang="en-US" sz="1600" baseline="-25000" dirty="0">
                    <a:latin typeface="Times New Roman"/>
                    <a:cs typeface="Times New Roman"/>
                  </a:rPr>
                  <a:t>12</a:t>
                </a:r>
                <a:r>
                  <a:rPr lang="en-US" sz="16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1600" dirty="0">
                    <a:latin typeface="Times New Roman"/>
                    <a:cs typeface="Times New Roman"/>
                  </a:rPr>
                  <a:t>)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i="1" dirty="0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th</a:t>
                </a:r>
                <a:r>
                  <a:rPr lang="en-US" sz="2400" dirty="0">
                    <a:latin typeface="Times New Roman"/>
                    <a:cs typeface="Times New Roman"/>
                  </a:rPr>
                  <a:t> step: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4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Qr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4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400" dirty="0">
                    <a:latin typeface="Times New Roman"/>
                    <a:cs typeface="Times New Roman"/>
                  </a:rPr>
                  <a:t> =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baseline="-25000" dirty="0">
                    <a:latin typeface="Times New Roman"/>
                    <a:cs typeface="Times New Roman"/>
                  </a:rPr>
                  <a:t>1</a:t>
                </a:r>
                <a:r>
                  <a:rPr lang="en-US" sz="2400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400" dirty="0">
                    <a:latin typeface="Times New Roman"/>
                    <a:cs typeface="Times New Roman"/>
                  </a:rPr>
                  <a:t> +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baseline="-25000" dirty="0">
                    <a:latin typeface="Times New Roman"/>
                    <a:cs typeface="Times New Roman"/>
                  </a:rPr>
                  <a:t>2</a:t>
                </a:r>
                <a:r>
                  <a:rPr lang="en-US" sz="2400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2400" dirty="0">
                    <a:latin typeface="Times New Roman"/>
                    <a:cs typeface="Times New Roman"/>
                  </a:rPr>
                  <a:t> … + </a:t>
                </a:r>
                <a:r>
                  <a:rPr lang="en-US" sz="2400" i="1" dirty="0" err="1">
                    <a:latin typeface="Times New Roman"/>
                    <a:cs typeface="Times New Roman"/>
                  </a:rPr>
                  <a:t>r</a:t>
                </a:r>
                <a:r>
                  <a:rPr lang="en-US" sz="2400" i="1" baseline="-25000" dirty="0" err="1">
                    <a:latin typeface="Times New Roman"/>
                    <a:cs typeface="Times New Roman"/>
                  </a:rPr>
                  <a:t>kk</a:t>
                </a:r>
                <a:r>
                  <a:rPr lang="en-US" sz="24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4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)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000" dirty="0">
                    <a:latin typeface="Times New Roman"/>
                    <a:cs typeface="Times New Roman"/>
                  </a:rPr>
                  <a:t> is orthogonal: </a:t>
                </a:r>
                <a:r>
                  <a:rPr lang="en-US" sz="20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000" i="1" baseline="30000" dirty="0" err="1">
                    <a:latin typeface="Times New Roman"/>
                    <a:cs typeface="Times New Roman"/>
                  </a:rPr>
                  <a:t>i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000" i="1" baseline="30000" dirty="0">
                    <a:latin typeface="Times New Roman"/>
                    <a:cs typeface="Times New Roman"/>
                  </a:rPr>
                  <a:t>T</a:t>
                </a:r>
                <a:r>
                  <a:rPr lang="en-US" sz="20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0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000" dirty="0">
                    <a:latin typeface="Times New Roman"/>
                    <a:cs typeface="Times New Roman"/>
                  </a:rPr>
                  <a:t> = 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000" baseline="-25000" dirty="0">
                    <a:latin typeface="Times New Roman"/>
                    <a:cs typeface="Times New Roman"/>
                  </a:rPr>
                  <a:t>1</a:t>
                </a:r>
                <a:r>
                  <a:rPr lang="en-US" sz="2000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000" i="1" baseline="30000" dirty="0" err="1">
                    <a:latin typeface="Times New Roman"/>
                    <a:cs typeface="Times New Roman"/>
                  </a:rPr>
                  <a:t>i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000" i="1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20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000" dirty="0">
                    <a:latin typeface="Times New Roman"/>
                    <a:cs typeface="Times New Roman"/>
                  </a:rPr>
                  <a:t> + 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000" baseline="-25000" dirty="0">
                    <a:latin typeface="Times New Roman"/>
                    <a:cs typeface="Times New Roman"/>
                  </a:rPr>
                  <a:t>2</a:t>
                </a:r>
                <a:r>
                  <a:rPr lang="en-US" sz="2000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000" i="1" baseline="30000" dirty="0" err="1">
                    <a:latin typeface="Times New Roman"/>
                    <a:cs typeface="Times New Roman"/>
                  </a:rPr>
                  <a:t>i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000" i="1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20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2000" dirty="0">
                    <a:latin typeface="Times New Roman"/>
                    <a:cs typeface="Times New Roman"/>
                  </a:rPr>
                  <a:t> … + </a:t>
                </a:r>
                <a:r>
                  <a:rPr lang="en-US" sz="2000" i="1" dirty="0" err="1">
                    <a:latin typeface="Times New Roman"/>
                    <a:cs typeface="Times New Roman"/>
                  </a:rPr>
                  <a:t>r</a:t>
                </a:r>
                <a:r>
                  <a:rPr lang="en-US" sz="2000" i="1" baseline="-25000" dirty="0" err="1">
                    <a:latin typeface="Times New Roman"/>
                    <a:cs typeface="Times New Roman"/>
                  </a:rPr>
                  <a:t>kk</a:t>
                </a:r>
                <a:r>
                  <a:rPr lang="en-US" sz="20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000" i="1" baseline="30000" dirty="0" err="1">
                    <a:latin typeface="Times New Roman"/>
                    <a:cs typeface="Times New Roman"/>
                  </a:rPr>
                  <a:t>i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000" i="1" baseline="30000" dirty="0" err="1">
                    <a:latin typeface="Times New Roman"/>
                    <a:cs typeface="Times New Roman"/>
                  </a:rPr>
                  <a:t>T</a:t>
                </a:r>
                <a:r>
                  <a:rPr lang="en-US" sz="2000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0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) </a:t>
                </a:r>
                <a:r>
                  <a:rPr lang="en-US" sz="2000" dirty="0">
                    <a:latin typeface="Times New Roman"/>
                    <a:cs typeface="Times New Roman"/>
                  </a:rPr>
                  <a:t>= </a:t>
                </a:r>
                <a:r>
                  <a:rPr lang="en-US" sz="2000" i="1" dirty="0" err="1">
                    <a:latin typeface="Times New Roman"/>
                    <a:cs typeface="Times New Roman"/>
                  </a:rPr>
                  <a:t>r</a:t>
                </a:r>
                <a:r>
                  <a:rPr lang="en-US" sz="2000" i="1" baseline="-25000" dirty="0" err="1">
                    <a:latin typeface="Times New Roman"/>
                    <a:cs typeface="Times New Roman"/>
                  </a:rPr>
                  <a:t>ik</a:t>
                </a:r>
                <a:r>
                  <a:rPr lang="en-US" sz="2000" i="1" baseline="-25000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for </a:t>
                </a:r>
                <a:r>
                  <a:rPr lang="en-US" sz="2000" i="1" dirty="0" err="1">
                    <a:latin typeface="Times New Roman"/>
                    <a:cs typeface="Times New Roman"/>
                  </a:rPr>
                  <a:t>i</a:t>
                </a:r>
                <a:r>
                  <a:rPr lang="en-US" sz="2000" dirty="0">
                    <a:latin typeface="Times New Roman"/>
                    <a:cs typeface="Times New Roman"/>
                  </a:rPr>
                  <a:t> = 1, 2, … (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k</a:t>
                </a:r>
                <a:r>
                  <a:rPr lang="en-US" sz="2000" dirty="0">
                    <a:latin typeface="Times New Roman"/>
                    <a:cs typeface="Times New Roman"/>
                  </a:rPr>
                  <a:t>-1)</a:t>
                </a:r>
                <a:endParaRPr lang="en-US" sz="2000" i="1" dirty="0">
                  <a:latin typeface="Times New Roman"/>
                  <a:cs typeface="Times New Roman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/>
                    <a:cs typeface="Times New Roman"/>
                  </a:rPr>
                  <a:t>Also:</a:t>
                </a:r>
                <a:r>
                  <a:rPr lang="en-US" sz="200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𝒂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0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−1,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𝑘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𝑘𝑘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𝑘𝑘</m:t>
                        </m:r>
                      </m:sub>
                    </m:sSub>
                  </m:oMath>
                </a14:m>
                <a:endParaRPr lang="en-US" sz="2000" dirty="0">
                  <a:latin typeface="Times New Roman"/>
                  <a:cs typeface="Times New Roman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0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000" dirty="0">
                    <a:latin typeface="Times New Roman"/>
                    <a:cs typeface="Times New Roman"/>
                  </a:rPr>
                  <a:t> = (1/ </a:t>
                </a:r>
                <a:r>
                  <a:rPr lang="en-US" sz="2000" i="1" dirty="0" err="1">
                    <a:latin typeface="Times New Roman"/>
                    <a:cs typeface="Times New Roman"/>
                  </a:rPr>
                  <a:t>r</a:t>
                </a:r>
                <a:r>
                  <a:rPr lang="en-US" sz="2000" i="1" baseline="-25000" dirty="0" err="1">
                    <a:latin typeface="Times New Roman"/>
                    <a:cs typeface="Times New Roman"/>
                  </a:rPr>
                  <a:t>kk</a:t>
                </a:r>
                <a:r>
                  <a:rPr lang="en-US" sz="2000" dirty="0">
                    <a:latin typeface="Times New Roman"/>
                    <a:cs typeface="Times New Roman"/>
                  </a:rPr>
                  <a:t>)(</a:t>
                </a:r>
                <a:r>
                  <a:rPr lang="en-US" sz="20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0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)</a:t>
                </a:r>
                <a:r>
                  <a:rPr lang="en-US" sz="2000" dirty="0">
                    <a:latin typeface="Times New Roman"/>
                    <a:cs typeface="Times New Roman"/>
                  </a:rPr>
                  <a:t> - 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000" baseline="-25000" dirty="0">
                    <a:latin typeface="Times New Roman"/>
                    <a:cs typeface="Times New Roman"/>
                  </a:rPr>
                  <a:t>1</a:t>
                </a:r>
                <a:r>
                  <a:rPr lang="en-US" sz="2000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000" dirty="0">
                    <a:latin typeface="Times New Roman"/>
                    <a:cs typeface="Times New Roman"/>
                  </a:rPr>
                  <a:t> - 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000" baseline="-25000" dirty="0">
                    <a:latin typeface="Times New Roman"/>
                    <a:cs typeface="Times New Roman"/>
                  </a:rPr>
                  <a:t>2</a:t>
                </a:r>
                <a:r>
                  <a:rPr lang="en-US" sz="2000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(2)</a:t>
                </a:r>
                <a:r>
                  <a:rPr lang="en-US" sz="2000" dirty="0">
                    <a:latin typeface="Times New Roman"/>
                    <a:cs typeface="Times New Roman"/>
                  </a:rPr>
                  <a:t> … </a:t>
                </a:r>
                <a:r>
                  <a:rPr lang="en-US" sz="2000" dirty="0" smtClean="0">
                    <a:latin typeface="Times New Roman"/>
                    <a:cs typeface="Times New Roman"/>
                  </a:rPr>
                  <a:t>- </a:t>
                </a:r>
                <a:r>
                  <a:rPr lang="en-US" sz="2000" dirty="0">
                    <a:latin typeface="Times New Roman"/>
                    <a:cs typeface="Times New Roman"/>
                  </a:rPr>
                  <a:t>r</a:t>
                </a:r>
                <a:r>
                  <a:rPr lang="en-US" sz="2000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aseline="-25000" dirty="0">
                    <a:latin typeface="Times New Roman"/>
                    <a:cs typeface="Times New Roman"/>
                  </a:rPr>
                  <a:t>-1,</a:t>
                </a:r>
                <a:r>
                  <a:rPr lang="en-US" sz="2000" i="1" baseline="-25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="1" dirty="0">
                    <a:latin typeface="Times New Roman"/>
                    <a:cs typeface="Times New Roman"/>
                  </a:rPr>
                  <a:t>q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(</a:t>
                </a:r>
                <a:r>
                  <a:rPr lang="en-US" sz="2000" i="1" baseline="30000" dirty="0">
                    <a:latin typeface="Times New Roman"/>
                    <a:cs typeface="Times New Roman"/>
                  </a:rPr>
                  <a:t>k</a:t>
                </a:r>
                <a:r>
                  <a:rPr lang="en-US" sz="2000" baseline="30000" dirty="0">
                    <a:latin typeface="Times New Roman"/>
                    <a:cs typeface="Times New Roman"/>
                  </a:rPr>
                  <a:t>-1)</a:t>
                </a:r>
                <a:r>
                  <a:rPr lang="en-US" sz="2000" dirty="0">
                    <a:latin typeface="Times New Roman"/>
                    <a:cs typeface="Times New Roman"/>
                  </a:rPr>
                  <a:t>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17" y="778693"/>
                <a:ext cx="8293165" cy="6102761"/>
              </a:xfrm>
              <a:prstGeom prst="rect">
                <a:avLst/>
              </a:prstGeom>
              <a:blipFill rotWithShape="0">
                <a:blip r:embed="rId2"/>
                <a:stretch>
                  <a:fillRect l="-1029" t="-5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25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13" y="89845"/>
            <a:ext cx="7886700" cy="70874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QR-Decomposition: proof by induction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25417" y="778693"/>
            <a:ext cx="829316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endParaRPr lang="en-US" dirty="0">
              <a:latin typeface="Times New Roman"/>
              <a:cs typeface="Times New Roman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cs typeface="Times New Roman"/>
              </a:rPr>
              <a:t>Proceeding this way up to step </a:t>
            </a:r>
            <a:r>
              <a:rPr lang="en-US" sz="2400" b="1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, all </a:t>
            </a:r>
            <a:r>
              <a:rPr lang="en-US" sz="2400" b="1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columns of </a:t>
            </a:r>
            <a:r>
              <a:rPr lang="en-US" sz="2400" b="1" i="1" dirty="0">
                <a:latin typeface="Times New Roman"/>
                <a:cs typeface="Times New Roman"/>
              </a:rPr>
              <a:t>Q</a:t>
            </a:r>
            <a:r>
              <a:rPr lang="en-US" sz="2400" dirty="0">
                <a:latin typeface="Times New Roman"/>
                <a:cs typeface="Times New Roman"/>
              </a:rPr>
              <a:t> and all the elements of </a:t>
            </a:r>
            <a:r>
              <a:rPr lang="en-US" sz="2400" b="1" i="1" dirty="0">
                <a:latin typeface="Times New Roman"/>
                <a:cs typeface="Times New Roman"/>
              </a:rPr>
              <a:t>R</a:t>
            </a:r>
            <a:r>
              <a:rPr lang="en-US" sz="2400" dirty="0">
                <a:latin typeface="Times New Roman"/>
                <a:cs typeface="Times New Roman"/>
              </a:rPr>
              <a:t> can be computed. This concludes the proof that,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b="1" i="1" dirty="0">
                <a:latin typeface="Times New Roman"/>
                <a:cs typeface="Times New Roman"/>
              </a:rPr>
              <a:t>QR</a:t>
            </a:r>
            <a:r>
              <a:rPr lang="en-US" sz="2400" dirty="0">
                <a:latin typeface="Times New Roman"/>
                <a:cs typeface="Times New Roman"/>
              </a:rPr>
              <a:t> can be constructed</a:t>
            </a:r>
            <a:r>
              <a:rPr lang="en-US" sz="2400" dirty="0" smtClean="0">
                <a:latin typeface="Times New Roman"/>
                <a:cs typeface="Times New Roman"/>
              </a:rPr>
              <a:t>!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400" dirty="0">
              <a:latin typeface="Times New Roman"/>
              <a:cs typeface="Times New Roman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However, the algorithm in proof is tedious and inefficient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!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 is easier to construct the </a:t>
            </a: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Q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and </a:t>
            </a: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independently, directly from </a:t>
            </a: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using Gram-Schmidt orthogonalization!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03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2225" y="274869"/>
            <a:ext cx="8379549" cy="72655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QR decomposition by Gram-Schmidt </a:t>
            </a:r>
            <a:r>
              <a:rPr lang="en-US" sz="2800" dirty="0" err="1" smtClean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Orthogonalization</a:t>
            </a:r>
            <a:endParaRPr lang="en-US" sz="2800" dirty="0">
              <a:solidFill>
                <a:srgbClr val="0000FF"/>
              </a:solidFill>
              <a:latin typeface="Times New Roman"/>
              <a:ea typeface="+mn-ea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42"/>
          <a:stretch/>
        </p:blipFill>
        <p:spPr>
          <a:xfrm>
            <a:off x="0" y="1481548"/>
            <a:ext cx="9144000" cy="489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964" y="374458"/>
            <a:ext cx="6425293" cy="726554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/>
                <a:ea typeface="+mn-ea"/>
                <a:cs typeface="Times New Roman"/>
              </a:rPr>
              <a:t>Gram-Schmidt </a:t>
            </a:r>
            <a:r>
              <a:rPr lang="en-US" sz="3600" dirty="0" err="1" smtClean="0">
                <a:latin typeface="Times New Roman"/>
                <a:ea typeface="+mn-ea"/>
                <a:cs typeface="Times New Roman"/>
              </a:rPr>
              <a:t>Orthogonalization</a:t>
            </a:r>
            <a:endParaRPr lang="en-US" sz="3600" dirty="0">
              <a:latin typeface="Times New Roman"/>
              <a:ea typeface="+mn-ea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0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18348</TotalTime>
  <Words>630</Words>
  <Application>Microsoft Office PowerPoint</Application>
  <PresentationFormat>On-screen Show (4:3)</PresentationFormat>
  <Paragraphs>366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Estimation of Eigenvalues</vt:lpstr>
      <vt:lpstr>Computation of Eigenvalues</vt:lpstr>
      <vt:lpstr>QR-Decomposition</vt:lpstr>
      <vt:lpstr>QR-Decomposition: Proof by Induction</vt:lpstr>
      <vt:lpstr>QR-Decomposition: Proof by Induction</vt:lpstr>
      <vt:lpstr>QR-Decomposition: proof by induction</vt:lpstr>
      <vt:lpstr>QR-Decomposition: proof by induction</vt:lpstr>
      <vt:lpstr>QR decomposition by Gram-Schmidt Orthogonalization</vt:lpstr>
      <vt:lpstr>Gram-Schmidt Orthogonalization</vt:lpstr>
      <vt:lpstr>PowerPoint Presentation</vt:lpstr>
      <vt:lpstr>PowerPoint Presentation</vt:lpstr>
      <vt:lpstr>PowerPoint Presentation</vt:lpstr>
      <vt:lpstr>Gram-Schmidt Orthogonalization</vt:lpstr>
      <vt:lpstr>QR-Decomposition: Calculating Eigenvalues</vt:lpstr>
      <vt:lpstr>QR-Decomposition: Algorithm</vt:lpstr>
      <vt:lpstr>Example: QR-Decomposition</vt:lpstr>
      <vt:lpstr>Example: QR-Decomposition</vt:lpstr>
      <vt:lpstr>Example: QR-Decomposition</vt:lpstr>
      <vt:lpstr>Example: Eigenvalues by Similarity Transformation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Abhas</dc:creator>
  <cp:lastModifiedBy>Abhas Singh</cp:lastModifiedBy>
  <cp:revision>609</cp:revision>
  <dcterms:created xsi:type="dcterms:W3CDTF">2018-04-30T11:42:59Z</dcterms:created>
  <dcterms:modified xsi:type="dcterms:W3CDTF">2019-09-06T14:56:16Z</dcterms:modified>
</cp:coreProperties>
</file>