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7" r:id="rId2"/>
    <p:sldId id="306" r:id="rId3"/>
    <p:sldId id="307" r:id="rId4"/>
    <p:sldId id="364" r:id="rId5"/>
    <p:sldId id="338" r:id="rId6"/>
    <p:sldId id="345" r:id="rId7"/>
    <p:sldId id="339" r:id="rId8"/>
    <p:sldId id="340" r:id="rId9"/>
    <p:sldId id="346" r:id="rId10"/>
    <p:sldId id="347" r:id="rId11"/>
    <p:sldId id="341" r:id="rId12"/>
    <p:sldId id="348" r:id="rId13"/>
    <p:sldId id="342" r:id="rId14"/>
    <p:sldId id="354" r:id="rId15"/>
    <p:sldId id="363" r:id="rId16"/>
    <p:sldId id="344" r:id="rId17"/>
    <p:sldId id="349" r:id="rId18"/>
    <p:sldId id="351" r:id="rId19"/>
    <p:sldId id="352" r:id="rId20"/>
    <p:sldId id="353" r:id="rId21"/>
    <p:sldId id="350" r:id="rId22"/>
    <p:sldId id="361" r:id="rId23"/>
    <p:sldId id="308" r:id="rId24"/>
    <p:sldId id="309" r:id="rId25"/>
    <p:sldId id="31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Teaching\Fall%202019\ESO208A%20attendan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Attendance in ESO208A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'Attendance data'!$C$3:$V$3</c:f>
              <c:strCache>
                <c:ptCount val="20"/>
                <c:pt idx="0">
                  <c:v>L1</c:v>
                </c:pt>
                <c:pt idx="1">
                  <c:v>L2</c:v>
                </c:pt>
                <c:pt idx="2">
                  <c:v>L3</c:v>
                </c:pt>
                <c:pt idx="3">
                  <c:v>L4</c:v>
                </c:pt>
                <c:pt idx="4">
                  <c:v>L5</c:v>
                </c:pt>
                <c:pt idx="5">
                  <c:v>Tut1</c:v>
                </c:pt>
                <c:pt idx="7">
                  <c:v>L6</c:v>
                </c:pt>
                <c:pt idx="8">
                  <c:v>L7</c:v>
                </c:pt>
                <c:pt idx="9">
                  <c:v>Tut2</c:v>
                </c:pt>
                <c:pt idx="10">
                  <c:v>L8</c:v>
                </c:pt>
                <c:pt idx="11">
                  <c:v>L9</c:v>
                </c:pt>
                <c:pt idx="12">
                  <c:v>Tut3</c:v>
                </c:pt>
                <c:pt idx="13">
                  <c:v>L10</c:v>
                </c:pt>
                <c:pt idx="14">
                  <c:v>L11</c:v>
                </c:pt>
                <c:pt idx="15">
                  <c:v>L12</c:v>
                </c:pt>
                <c:pt idx="16">
                  <c:v>Tut4</c:v>
                </c:pt>
                <c:pt idx="17">
                  <c:v>L13</c:v>
                </c:pt>
                <c:pt idx="18">
                  <c:v>L14</c:v>
                </c:pt>
                <c:pt idx="19">
                  <c:v>Mj Quiz1</c:v>
                </c:pt>
              </c:strCache>
            </c:strRef>
          </c:xVal>
          <c:yVal>
            <c:numRef>
              <c:f>MonthlyReport!$C$393:$U$393</c:f>
              <c:numCache>
                <c:formatCode>0.0</c:formatCode>
                <c:ptCount val="19"/>
                <c:pt idx="0">
                  <c:v>84.86</c:v>
                </c:pt>
                <c:pt idx="1">
                  <c:v>87.47</c:v>
                </c:pt>
                <c:pt idx="2">
                  <c:v>85.11999999999999</c:v>
                </c:pt>
                <c:pt idx="3">
                  <c:v>86.68</c:v>
                </c:pt>
                <c:pt idx="4">
                  <c:v>85.38</c:v>
                </c:pt>
                <c:pt idx="5">
                  <c:v>91.12</c:v>
                </c:pt>
                <c:pt idx="6">
                  <c:v>82.509999999999991</c:v>
                </c:pt>
                <c:pt idx="7">
                  <c:v>80.94</c:v>
                </c:pt>
                <c:pt idx="8">
                  <c:v>87.47</c:v>
                </c:pt>
                <c:pt idx="9">
                  <c:v>71.28</c:v>
                </c:pt>
                <c:pt idx="10">
                  <c:v>77.81</c:v>
                </c:pt>
                <c:pt idx="11">
                  <c:v>79.36999999999999</c:v>
                </c:pt>
                <c:pt idx="12">
                  <c:v>64.23</c:v>
                </c:pt>
                <c:pt idx="13">
                  <c:v>68.410000000000011</c:v>
                </c:pt>
                <c:pt idx="14">
                  <c:v>73.37</c:v>
                </c:pt>
                <c:pt idx="15">
                  <c:v>77.81</c:v>
                </c:pt>
                <c:pt idx="16">
                  <c:v>70.23</c:v>
                </c:pt>
                <c:pt idx="17">
                  <c:v>62.4</c:v>
                </c:pt>
                <c:pt idx="18">
                  <c:v>94.26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2837488"/>
        <c:axId val="302844936"/>
      </c:scatterChart>
      <c:valAx>
        <c:axId val="302837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02844936"/>
        <c:crosses val="autoZero"/>
        <c:crossBetween val="midCat"/>
      </c:valAx>
      <c:valAx>
        <c:axId val="302844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028374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4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6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6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8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1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4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8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C1653-B83C-4606-B8AF-57AA01D62AF1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9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D7B8C9-588D-4215-ACFD-2DE727BE1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551" y="503382"/>
            <a:ext cx="7820891" cy="2438399"/>
          </a:xfrm>
        </p:spPr>
        <p:txBody>
          <a:bodyPr>
            <a:no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ESO 208A: Computational Methods in Engineering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 of Approximation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9A89A92-5D9C-48C8-AA52-DFE5CBA82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4727" y="3234966"/>
            <a:ext cx="6854537" cy="1607272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Abhas Singh</a:t>
            </a:r>
          </a:p>
          <a:p>
            <a:endParaRPr lang="en-US" sz="100" dirty="0"/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Civil Engineering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IIT Kanpur</a:t>
            </a:r>
          </a:p>
        </p:txBody>
      </p:sp>
      <p:pic>
        <p:nvPicPr>
          <p:cNvPr id="4" name="Picture 3" descr="highreslogo.png">
            <a:extLst>
              <a:ext uri="{FF2B5EF4-FFF2-40B4-BE49-F238E27FC236}">
                <a16:creationId xmlns="" xmlns:a16="http://schemas.microsoft.com/office/drawing/2014/main" id="{23809838-85A8-4B33-9ED9-10D26D0B43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99" y="5017805"/>
            <a:ext cx="1068670" cy="106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A4ADAA27-9E42-4FAC-A563-E61F837CF983}"/>
              </a:ext>
            </a:extLst>
          </p:cNvPr>
          <p:cNvSpPr txBox="1">
            <a:spLocks/>
          </p:cNvSpPr>
          <p:nvPr/>
        </p:nvSpPr>
        <p:spPr>
          <a:xfrm>
            <a:off x="329759" y="6403061"/>
            <a:ext cx="8518025" cy="390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Acknowledgements: Profs.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Saumyen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Guha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and Shivam Tripathi (CE)</a:t>
            </a:r>
          </a:p>
        </p:txBody>
      </p:sp>
    </p:spTree>
    <p:extLst>
      <p:ext uri="{BB962C8B-B14F-4D97-AF65-F5344CB8AC3E}">
        <p14:creationId xmlns:p14="http://schemas.microsoft.com/office/powerpoint/2010/main" val="278107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1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88"/>
          <a:stretch/>
        </p:blipFill>
        <p:spPr>
          <a:xfrm>
            <a:off x="0" y="195957"/>
            <a:ext cx="4289612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0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88"/>
          <a:stretch/>
        </p:blipFill>
        <p:spPr>
          <a:xfrm>
            <a:off x="0" y="195957"/>
            <a:ext cx="4518212" cy="64660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12" b="70380"/>
          <a:stretch/>
        </p:blipFill>
        <p:spPr>
          <a:xfrm>
            <a:off x="4518212" y="195957"/>
            <a:ext cx="4625788" cy="19152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12" b="49376"/>
          <a:stretch/>
        </p:blipFill>
        <p:spPr>
          <a:xfrm>
            <a:off x="4518212" y="249745"/>
            <a:ext cx="4625788" cy="327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0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70"/>
          <a:stretch/>
        </p:blipFill>
        <p:spPr>
          <a:xfrm>
            <a:off x="0" y="195957"/>
            <a:ext cx="4437529" cy="64660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71" b="53951"/>
          <a:stretch/>
        </p:blipFill>
        <p:spPr>
          <a:xfrm>
            <a:off x="4477870" y="195957"/>
            <a:ext cx="4666129" cy="297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3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29" b="57487"/>
          <a:stretch/>
        </p:blipFill>
        <p:spPr>
          <a:xfrm>
            <a:off x="0" y="195957"/>
            <a:ext cx="4477871" cy="274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4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29"/>
          <a:stretch/>
        </p:blipFill>
        <p:spPr>
          <a:xfrm>
            <a:off x="0" y="195957"/>
            <a:ext cx="4477871" cy="646608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21976" y="3429000"/>
            <a:ext cx="537883" cy="1021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043518" y="3523128"/>
            <a:ext cx="627529" cy="927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42047" y="4615215"/>
            <a:ext cx="3792070" cy="4677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27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29"/>
          <a:stretch/>
        </p:blipFill>
        <p:spPr>
          <a:xfrm>
            <a:off x="0" y="195957"/>
            <a:ext cx="4477871" cy="64660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3518" y="3523128"/>
            <a:ext cx="627529" cy="927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42047" y="4615215"/>
            <a:ext cx="3792070" cy="4677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37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29"/>
          <a:stretch/>
        </p:blipFill>
        <p:spPr>
          <a:xfrm>
            <a:off x="0" y="182510"/>
            <a:ext cx="4477871" cy="64660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2047" y="4601768"/>
            <a:ext cx="3792070" cy="4677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-107578" y="4545106"/>
            <a:ext cx="60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∑ =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908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835" y="406929"/>
            <a:ext cx="7669765" cy="68180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urve Fitting)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21" y="1362269"/>
            <a:ext cx="8210938" cy="5175055"/>
          </a:xfrm>
        </p:spPr>
        <p:txBody>
          <a:bodyPr>
            <a:normAutofit lnSpcReduction="10000"/>
          </a:bodyPr>
          <a:lstStyle/>
          <a:p>
            <a:pPr marL="344488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Forms the basis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numerical methods of interest in engineering and science –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emphasize enough!</a:t>
            </a:r>
          </a:p>
          <a:p>
            <a:pPr marL="801688" lvl="1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approximation: monotone, periodic,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pwc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801688" lvl="1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and Fast Fourier Transform</a:t>
            </a:r>
          </a:p>
          <a:p>
            <a:pPr marL="801688" lvl="1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  <a:p>
            <a:pPr marL="801688" lvl="1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</a:t>
            </a:r>
          </a:p>
          <a:p>
            <a:pPr marL="801688" lvl="1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Differentiation</a:t>
            </a:r>
          </a:p>
          <a:p>
            <a:pPr marL="801688" lvl="1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Integration</a:t>
            </a:r>
          </a:p>
          <a:p>
            <a:pPr marL="801688" lvl="1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of 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PDE: both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finite difference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finite element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7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29"/>
          <a:stretch/>
        </p:blipFill>
        <p:spPr>
          <a:xfrm>
            <a:off x="0" y="195957"/>
            <a:ext cx="4477871" cy="64660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107578" y="4545106"/>
            <a:ext cx="60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∑ =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32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07578" y="4545106"/>
            <a:ext cx="60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∑ =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912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70"/>
          <a:stretch/>
        </p:blipFill>
        <p:spPr>
          <a:xfrm>
            <a:off x="0" y="195957"/>
            <a:ext cx="4437529" cy="64660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71" b="53951"/>
          <a:stretch/>
        </p:blipFill>
        <p:spPr>
          <a:xfrm>
            <a:off x="4477870" y="195957"/>
            <a:ext cx="4666129" cy="29775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71" t="46049"/>
          <a:stretch/>
        </p:blipFill>
        <p:spPr>
          <a:xfrm>
            <a:off x="4477870" y="3173505"/>
            <a:ext cx="4666129" cy="348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2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835" y="406929"/>
            <a:ext cx="7669765" cy="6818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260" y="1733814"/>
            <a:ext cx="7735079" cy="427339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shall divide the approximation problems into five parts:</a:t>
            </a:r>
          </a:p>
          <a:p>
            <a:pPr marL="801688" lvl="1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approximation of continuous function using various basis polynomials</a:t>
            </a:r>
          </a:p>
          <a:p>
            <a:pPr marL="801688" lvl="1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approximation of discrete functions or Regression</a:t>
            </a:r>
          </a:p>
          <a:p>
            <a:pPr marL="801688" lvl="1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Orthogonal basis functions</a:t>
            </a:r>
          </a:p>
          <a:p>
            <a:pPr marL="801688" lvl="1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of periodic functions</a:t>
            </a:r>
          </a:p>
          <a:p>
            <a:pPr marL="801688" lvl="1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0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917" y="490905"/>
            <a:ext cx="7669765" cy="68180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93100" y="1651518"/>
                <a:ext cx="7735079" cy="427339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Why polynomial basis ?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Weierstrass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Approximation Theorem: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every continuous and real valued function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in [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and </a:t>
                </a:r>
                <a:r>
                  <a:rPr lang="el-G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0, there exists a polynomial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such that,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not to use polynomial basis?</a:t>
                </a: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functional form or the model is known</a:t>
                </a: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Sharp front</a:t>
                </a: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Periodic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3100" y="1651518"/>
                <a:ext cx="7735079" cy="4273399"/>
              </a:xfrm>
              <a:blipFill>
                <a:blip r:embed="rId2"/>
                <a:stretch>
                  <a:fillRect l="-1418" t="-1284" r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1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917" y="490905"/>
            <a:ext cx="7669765" cy="6818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Space vs. Vector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1176" y="1642187"/>
                <a:ext cx="8294914" cy="433873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Polynomial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Completely defined by the vector {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}: belongs to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+ 1) dimensional vector space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+ 1) dimensional function space: space of all polynomials of degree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 is the space of all straight lines (basis functions are 1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 is the space of all quadratics (basis functions are 1,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176" y="1642187"/>
                <a:ext cx="8294914" cy="4338733"/>
              </a:xfrm>
              <a:blipFill>
                <a:blip r:embed="rId2"/>
                <a:stretch>
                  <a:fillRect l="-1324" t="-281" r="-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5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96E55CA-9BC5-4E32-8A8C-FA081C9A1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762" y="239859"/>
            <a:ext cx="2864341" cy="26336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6B375E1-D29E-4ACE-97BD-D84111DAD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88" y="239859"/>
            <a:ext cx="2864341" cy="26336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6FA53AA-51DE-4AD8-87D6-66FC33C1D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06" y="3722915"/>
            <a:ext cx="2972081" cy="2601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8A76874-307D-4C11-B4DB-F5BBD4638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4672" y="3602999"/>
            <a:ext cx="4511431" cy="28409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1CB9BF4-E3C1-4DC2-9997-96B62E638CA5}"/>
              </a:ext>
            </a:extLst>
          </p:cNvPr>
          <p:cNvSpPr txBox="1"/>
          <p:nvPr/>
        </p:nvSpPr>
        <p:spPr>
          <a:xfrm>
            <a:off x="783772" y="2892176"/>
            <a:ext cx="4236098" cy="662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Complicated Analytical Function, Analog Signal from a measuring device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A644C7-ADC2-473C-B56B-483D8F7C777D}"/>
              </a:ext>
            </a:extLst>
          </p:cNvPr>
          <p:cNvSpPr txBox="1"/>
          <p:nvPr/>
        </p:nvSpPr>
        <p:spPr>
          <a:xfrm>
            <a:off x="5019870" y="2976309"/>
            <a:ext cx="3857078" cy="662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measurements of continuous experiments or phenomena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A7EB8EB-A007-4318-AF06-DF8F7D8C982E}"/>
              </a:ext>
            </a:extLst>
          </p:cNvPr>
          <p:cNvSpPr txBox="1"/>
          <p:nvPr/>
        </p:nvSpPr>
        <p:spPr>
          <a:xfrm>
            <a:off x="1317576" y="3722915"/>
            <a:ext cx="15749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Missing Data, Derivative, Integration for tab (</a:t>
            </a:r>
            <a:r>
              <a:rPr lang="en-US" i="1" dirty="0"/>
              <a:t>f</a:t>
            </a:r>
            <a:r>
              <a:rPr lang="en-US" dirty="0"/>
              <a:t>): </a:t>
            </a:r>
            <a:r>
              <a:rPr lang="en-US" dirty="0">
                <a:solidFill>
                  <a:srgbClr val="FF0000"/>
                </a:solidFill>
              </a:rPr>
              <a:t>Interpolation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D244857-C572-479D-933E-F801C39F03B2}"/>
              </a:ext>
            </a:extLst>
          </p:cNvPr>
          <p:cNvSpPr txBox="1"/>
          <p:nvPr/>
        </p:nvSpPr>
        <p:spPr>
          <a:xfrm>
            <a:off x="1520890" y="407811"/>
            <a:ext cx="1595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of Continuous Function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262931C-16CE-40E3-B147-67E485F3D38F}"/>
              </a:ext>
            </a:extLst>
          </p:cNvPr>
          <p:cNvSpPr txBox="1"/>
          <p:nvPr/>
        </p:nvSpPr>
        <p:spPr>
          <a:xfrm>
            <a:off x="6150642" y="269311"/>
            <a:ext cx="1595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of Discrete data </a:t>
            </a:r>
            <a:r>
              <a:rPr lang="en-US" dirty="0"/>
              <a:t>or tab (</a:t>
            </a:r>
            <a:r>
              <a:rPr lang="en-US" i="1" dirty="0"/>
              <a:t>f</a:t>
            </a:r>
            <a:r>
              <a:rPr lang="en-US" dirty="0"/>
              <a:t>):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2D8F3DB-CF63-410A-9BDA-1343A3D008C7}"/>
              </a:ext>
            </a:extLst>
          </p:cNvPr>
          <p:cNvSpPr txBox="1"/>
          <p:nvPr/>
        </p:nvSpPr>
        <p:spPr>
          <a:xfrm>
            <a:off x="6426165" y="3638783"/>
            <a:ext cx="1595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Approximation of Discrete data or tab (</a:t>
            </a:r>
            <a:r>
              <a:rPr lang="en-US" i="1" dirty="0"/>
              <a:t>f</a:t>
            </a:r>
            <a:r>
              <a:rPr lang="en-US" dirty="0"/>
              <a:t>): </a:t>
            </a:r>
            <a:r>
              <a:rPr lang="en-US" dirty="0">
                <a:solidFill>
                  <a:srgbClr val="FF0000"/>
                </a:solidFill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44279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9883956"/>
              </p:ext>
            </p:extLst>
          </p:nvPr>
        </p:nvGraphicFramePr>
        <p:xfrm>
          <a:off x="932049" y="981634"/>
          <a:ext cx="7230316" cy="5002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2729" y="406929"/>
            <a:ext cx="8256495" cy="68180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Attendance in ESO 208A until Major Quiz1</a:t>
            </a:r>
            <a:endParaRPr lang="en-US" sz="36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 rot="16200000">
            <a:off x="-529442" y="2945382"/>
            <a:ext cx="2241177" cy="681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Percent Attendance</a:t>
            </a:r>
            <a:endParaRPr lang="en-US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83541" y="5827535"/>
            <a:ext cx="3773617" cy="681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Lecture/ Tutorial/ Quiz No</a:t>
            </a:r>
            <a:endParaRPr lang="en-US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90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37"/>
          <a:stretch/>
        </p:blipFill>
        <p:spPr>
          <a:xfrm>
            <a:off x="0" y="195957"/>
            <a:ext cx="4385733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6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7"/>
            <a:ext cx="9144000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0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48" b="81687"/>
          <a:stretch/>
        </p:blipFill>
        <p:spPr>
          <a:xfrm>
            <a:off x="0" y="195957"/>
            <a:ext cx="4512733" cy="118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9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85"/>
          <a:stretch/>
        </p:blipFill>
        <p:spPr>
          <a:xfrm>
            <a:off x="0" y="195957"/>
            <a:ext cx="4555067" cy="64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9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14992</TotalTime>
  <Words>249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ESO 208A: Computational Methods in Engineering  Theory of Approximation</vt:lpstr>
      <vt:lpstr>Approximation of Functions (Curve Fitting)</vt:lpstr>
      <vt:lpstr>PowerPoint Presentation</vt:lpstr>
      <vt:lpstr>Attendance in ESO 208A until Major Quiz1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Approximation of Functions</vt:lpstr>
      <vt:lpstr>Approximation of Functions</vt:lpstr>
      <vt:lpstr>Function Space vs. Vector Space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ESO 208A: Computational Methods in Engineering  Lecture 1</dc:title>
  <dc:creator>sguha</dc:creator>
  <cp:lastModifiedBy>Abhas Singh</cp:lastModifiedBy>
  <cp:revision>369</cp:revision>
  <dcterms:created xsi:type="dcterms:W3CDTF">2018-04-30T11:42:59Z</dcterms:created>
  <dcterms:modified xsi:type="dcterms:W3CDTF">2019-09-09T08:53:00Z</dcterms:modified>
</cp:coreProperties>
</file>