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07" r:id="rId3"/>
    <p:sldId id="364" r:id="rId4"/>
    <p:sldId id="379" r:id="rId5"/>
    <p:sldId id="380" r:id="rId6"/>
    <p:sldId id="365" r:id="rId7"/>
    <p:sldId id="373" r:id="rId8"/>
    <p:sldId id="366" r:id="rId9"/>
    <p:sldId id="374" r:id="rId10"/>
    <p:sldId id="367" r:id="rId11"/>
    <p:sldId id="375" r:id="rId12"/>
    <p:sldId id="368" r:id="rId13"/>
    <p:sldId id="376" r:id="rId14"/>
    <p:sldId id="369" r:id="rId15"/>
    <p:sldId id="377" r:id="rId16"/>
    <p:sldId id="370" r:id="rId17"/>
    <p:sldId id="378" r:id="rId18"/>
    <p:sldId id="371" r:id="rId19"/>
    <p:sldId id="372" r:id="rId20"/>
    <p:sldId id="310" r:id="rId21"/>
    <p:sldId id="311" r:id="rId22"/>
    <p:sldId id="312" r:id="rId23"/>
    <p:sldId id="320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2" r:id="rId32"/>
    <p:sldId id="321" r:id="rId33"/>
    <p:sldId id="323" r:id="rId34"/>
    <p:sldId id="32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1653-B83C-4606-B8AF-57AA01D62AF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35" y="406929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260" y="1733814"/>
            <a:ext cx="7735079" cy="427339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parts: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approximation of discrete functions or Regression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Least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approximation of continuous function using various basis polynomials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 functions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of periodic functions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0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88"/>
          <a:stretch/>
        </p:blipFill>
        <p:spPr>
          <a:xfrm>
            <a:off x="0" y="195957"/>
            <a:ext cx="4518212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9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41"/>
          <a:stretch/>
        </p:blipFill>
        <p:spPr>
          <a:xfrm>
            <a:off x="0" y="195957"/>
            <a:ext cx="4531659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6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0" y="195957"/>
            <a:ext cx="4572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4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41"/>
          <a:stretch/>
        </p:blipFill>
        <p:spPr>
          <a:xfrm>
            <a:off x="0" y="182510"/>
            <a:ext cx="4531659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3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10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5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96E55CA-9BC5-4E32-8A8C-FA081C9A1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896" y="428117"/>
            <a:ext cx="2864341" cy="26336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6B375E1-D29E-4ACE-97BD-D84111DAD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48" y="441564"/>
            <a:ext cx="2864341" cy="26336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6FA53AA-51DE-4AD8-87D6-66FC33C1D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06" y="4032196"/>
            <a:ext cx="2972081" cy="260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8A76874-307D-4C11-B4DB-F5BBD4638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870" y="3925727"/>
            <a:ext cx="4511431" cy="2840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1CB9BF4-E3C1-4DC2-9997-96B62E638CA5}"/>
              </a:ext>
            </a:extLst>
          </p:cNvPr>
          <p:cNvSpPr txBox="1"/>
          <p:nvPr/>
        </p:nvSpPr>
        <p:spPr>
          <a:xfrm>
            <a:off x="514832" y="3093881"/>
            <a:ext cx="4236098" cy="662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Complicated Analytical Function, Analog Signal from a measuring device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A644C7-ADC2-473C-B56B-483D8F7C777D}"/>
              </a:ext>
            </a:extLst>
          </p:cNvPr>
          <p:cNvSpPr txBox="1"/>
          <p:nvPr/>
        </p:nvSpPr>
        <p:spPr>
          <a:xfrm>
            <a:off x="5019870" y="3097332"/>
            <a:ext cx="3857078" cy="662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measurements of continuous experiments or phenomena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A7EB8EB-A007-4318-AF06-DF8F7D8C982E}"/>
              </a:ext>
            </a:extLst>
          </p:cNvPr>
          <p:cNvSpPr txBox="1"/>
          <p:nvPr/>
        </p:nvSpPr>
        <p:spPr>
          <a:xfrm>
            <a:off x="1317576" y="4032196"/>
            <a:ext cx="1574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Missing Data, Derivative, Integration for tab (</a:t>
            </a:r>
            <a:r>
              <a:rPr lang="en-US" i="1" dirty="0"/>
              <a:t>f</a:t>
            </a:r>
            <a:r>
              <a:rPr lang="en-US" dirty="0"/>
              <a:t>): </a:t>
            </a:r>
            <a:r>
              <a:rPr lang="en-US" dirty="0">
                <a:solidFill>
                  <a:srgbClr val="FF0000"/>
                </a:solidFill>
              </a:rPr>
              <a:t>Interpolation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D244857-C572-479D-933E-F801C39F03B2}"/>
              </a:ext>
            </a:extLst>
          </p:cNvPr>
          <p:cNvSpPr txBox="1"/>
          <p:nvPr/>
        </p:nvSpPr>
        <p:spPr>
          <a:xfrm>
            <a:off x="1251950" y="609516"/>
            <a:ext cx="1595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of Continuous Function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262931C-16CE-40E3-B147-67E485F3D38F}"/>
              </a:ext>
            </a:extLst>
          </p:cNvPr>
          <p:cNvSpPr txBox="1"/>
          <p:nvPr/>
        </p:nvSpPr>
        <p:spPr>
          <a:xfrm>
            <a:off x="5101776" y="457569"/>
            <a:ext cx="1595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of Discrete data </a:t>
            </a:r>
            <a:r>
              <a:rPr lang="en-US" dirty="0"/>
              <a:t>or tab (</a:t>
            </a:r>
            <a:r>
              <a:rPr lang="en-US" i="1" dirty="0"/>
              <a:t>f</a:t>
            </a:r>
            <a:r>
              <a:rPr lang="en-US" dirty="0"/>
              <a:t>):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2D8F3DB-CF63-410A-9BDA-1343A3D008C7}"/>
              </a:ext>
            </a:extLst>
          </p:cNvPr>
          <p:cNvSpPr txBox="1"/>
          <p:nvPr/>
        </p:nvSpPr>
        <p:spPr>
          <a:xfrm>
            <a:off x="6883363" y="3961511"/>
            <a:ext cx="1595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Approximation of Discrete data or tab (</a:t>
            </a:r>
            <a:r>
              <a:rPr lang="en-US" i="1" dirty="0"/>
              <a:t>f</a:t>
            </a:r>
            <a:r>
              <a:rPr lang="en-US" dirty="0"/>
              <a:t>): </a:t>
            </a:r>
            <a:r>
              <a:rPr lang="en-US" dirty="0">
                <a:solidFill>
                  <a:srgbClr val="FF0000"/>
                </a:solidFill>
              </a:rPr>
              <a:t>Regression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77510" y="27912"/>
            <a:ext cx="3547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 of Approximation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44279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917" y="490905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Space vs. Vector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1176" y="1642187"/>
                <a:ext cx="8294914" cy="433873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Completely defined by the vector {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}: belongs to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+ 1) dimensional vector space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+ 1) dimensional function space: space of all polynomials of degree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is the space of all straight lines (basis functions are 1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 is the space of all quadratics (basis functions are 1,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176" y="1642187"/>
                <a:ext cx="8294914" cy="4338733"/>
              </a:xfrm>
              <a:blipFill>
                <a:blip r:embed="rId2"/>
                <a:stretch>
                  <a:fillRect l="-1324" t="-281" r="-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5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917" y="490905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 and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Seminorm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1176" y="1259633"/>
                <a:ext cx="8042987" cy="524380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real valued function is called a norm on a vector space if it is defined everywhere on the space and satisfies the following conditions: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iff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real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-Norm: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2: Euclidean or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∞: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Weighted Euclidean 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Euclidean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seminorm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tab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176" y="1259633"/>
                <a:ext cx="8042987" cy="5243804"/>
              </a:xfrm>
              <a:blipFill>
                <a:blip r:embed="rId2"/>
                <a:stretch>
                  <a:fillRect l="-1213" t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4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917" y="490905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1176" y="1259633"/>
                <a:ext cx="8042987" cy="524380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inner product of two real-valued continuous functions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denoted by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is defined as: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                 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Continuous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Case</m:t>
                                      </m:r>
                                    </m:e>
                                  </m:d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                    (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Discrete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Case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Properties of Inner Product: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Commutativity: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Linearity: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Positivity: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176" y="1259633"/>
                <a:ext cx="8042987" cy="5243804"/>
              </a:xfrm>
              <a:blipFill rotWithShape="0">
                <a:blip r:embed="rId2"/>
                <a:stretch>
                  <a:fillRect l="-834" t="-6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8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" y="168591"/>
            <a:ext cx="7669765" cy="68180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Basis Functions: Linear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8912" y="974413"/>
                <a:ext cx="8403336" cy="571499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sequence of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+ 1) functions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linearly independent if,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sequence of functions builds (or spans) an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+ 1)-dimensional linear subspace </a:t>
                </a: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Definition of Norm: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true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only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if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 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Linearity of inner product: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9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en-US" sz="2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" y="974413"/>
                <a:ext cx="8403336" cy="5714996"/>
              </a:xfrm>
              <a:blipFill>
                <a:blip r:embed="rId2"/>
                <a:stretch>
                  <a:fillRect l="-725" t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8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Orthogonal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1188" y="1151550"/>
                <a:ext cx="8421624" cy="5260039"/>
              </a:xfrm>
            </p:spPr>
            <p:txBody>
              <a:bodyPr>
                <a:normAutofit fontScale="77500" lnSpcReduction="20000"/>
              </a:bodyPr>
              <a:lstStyle/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real-valued continuous functions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are said to be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finite or infinite sequence of functions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make an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 system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≠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addition,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sequence of functions is called an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orthonormal system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Pythagorean Theorem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functions: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Generalized for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 system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188" y="1151550"/>
                <a:ext cx="8421624" cy="5260039"/>
              </a:xfrm>
              <a:blipFill rotWithShape="0">
                <a:blip r:embed="rId2"/>
                <a:stretch>
                  <a:fillRect l="-796" t="-811" r="-4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9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1188" y="1151550"/>
                <a:ext cx="8421624" cy="526003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be a continuous real-valued function in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that is to be approximated by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a linear combination of a system of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+ 1) linearly independent functions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shown below: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that, a weighted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Euclidean norm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seminorm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error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becomes as small as possible.</a:t>
                </a:r>
              </a:p>
              <a:p>
                <a:pPr marL="804863" lvl="1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minimum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1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minimum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Least Square 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188" y="1151550"/>
                <a:ext cx="8421624" cy="5260039"/>
              </a:xfrm>
              <a:blipFill rotWithShape="0">
                <a:blip r:embed="rId2"/>
                <a:stretch>
                  <a:fillRect l="-1085" t="-695" r="-1013" b="-127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1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4E258EAD-5802-4631-B4B8-7A0A8A2D83B0}"/>
              </a:ext>
            </a:extLst>
          </p:cNvPr>
          <p:cNvGrpSpPr/>
          <p:nvPr/>
        </p:nvGrpSpPr>
        <p:grpSpPr>
          <a:xfrm>
            <a:off x="1105898" y="1413968"/>
            <a:ext cx="7654054" cy="3752392"/>
            <a:chOff x="1124186" y="1450544"/>
            <a:chExt cx="7654054" cy="3752392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31BECFC4-E2E7-45AC-8432-CD93DD725EF8}"/>
                </a:ext>
              </a:extLst>
            </p:cNvPr>
            <p:cNvSpPr txBox="1"/>
            <p:nvPr/>
          </p:nvSpPr>
          <p:spPr>
            <a:xfrm>
              <a:off x="3700272" y="1450544"/>
              <a:ext cx="7866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4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CFEA9796-4D5A-41C5-B771-6254C734F802}"/>
                </a:ext>
              </a:extLst>
            </p:cNvPr>
            <p:cNvGrpSpPr/>
            <p:nvPr/>
          </p:nvGrpSpPr>
          <p:grpSpPr>
            <a:xfrm>
              <a:off x="1124186" y="1908048"/>
              <a:ext cx="7654054" cy="3294888"/>
              <a:chOff x="1252202" y="1999488"/>
              <a:chExt cx="7654054" cy="3294888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="" xmlns:a16="http://schemas.microsoft.com/office/drawing/2014/main" id="{CED752FB-C9EE-45A8-B132-5962BDB148AB}"/>
                  </a:ext>
                </a:extLst>
              </p:cNvPr>
              <p:cNvGrpSpPr/>
              <p:nvPr/>
            </p:nvGrpSpPr>
            <p:grpSpPr>
              <a:xfrm>
                <a:off x="1581288" y="1999488"/>
                <a:ext cx="4343400" cy="3294888"/>
                <a:chOff x="2404872" y="1972056"/>
                <a:chExt cx="4022638" cy="3386328"/>
              </a:xfrm>
            </p:grpSpPr>
            <p:sp>
              <p:nvSpPr>
                <p:cNvPr id="4" name="Flowchart: Data 3">
                  <a:extLst>
                    <a:ext uri="{FF2B5EF4-FFF2-40B4-BE49-F238E27FC236}">
                      <a16:creationId xmlns="" xmlns:a16="http://schemas.microsoft.com/office/drawing/2014/main" id="{5EEE61FE-E5A5-46A7-A167-28B10270A68A}"/>
                    </a:ext>
                  </a:extLst>
                </p:cNvPr>
                <p:cNvSpPr/>
                <p:nvPr/>
              </p:nvSpPr>
              <p:spPr>
                <a:xfrm>
                  <a:off x="2404872" y="3269695"/>
                  <a:ext cx="4022638" cy="2088689"/>
                </a:xfrm>
                <a:prstGeom prst="flowChartInputOutpu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="" xmlns:a16="http://schemas.microsoft.com/office/drawing/2014/main" id="{51F31448-95EA-44D3-B89D-96891C5014E7}"/>
                    </a:ext>
                  </a:extLst>
                </p:cNvPr>
                <p:cNvSpPr/>
                <p:nvPr/>
              </p:nvSpPr>
              <p:spPr>
                <a:xfrm>
                  <a:off x="4655820" y="3858768"/>
                  <a:ext cx="137160" cy="137160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="" xmlns:a16="http://schemas.microsoft.com/office/drawing/2014/main" id="{C1C7F381-C69F-4A7E-B554-000F66EC56A0}"/>
                    </a:ext>
                  </a:extLst>
                </p:cNvPr>
                <p:cNvSpPr/>
                <p:nvPr/>
              </p:nvSpPr>
              <p:spPr>
                <a:xfrm>
                  <a:off x="4651248" y="1972056"/>
                  <a:ext cx="137160" cy="13716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="" xmlns:a16="http://schemas.microsoft.com/office/drawing/2014/main" id="{52372092-3880-4492-9761-2412503CAF38}"/>
                    </a:ext>
                  </a:extLst>
                </p:cNvPr>
                <p:cNvSpPr/>
                <p:nvPr/>
              </p:nvSpPr>
              <p:spPr>
                <a:xfrm>
                  <a:off x="3541776" y="4314039"/>
                  <a:ext cx="137160" cy="137160"/>
                </a:xfrm>
                <a:prstGeom prst="ellipse">
                  <a:avLst/>
                </a:prstGeom>
                <a:noFill/>
                <a:ln w="317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="" xmlns:a16="http://schemas.microsoft.com/office/drawing/2014/main" id="{E0903BFB-9ED1-4CD3-9768-83FCFDA4C9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9828" y="2100072"/>
                  <a:ext cx="0" cy="175869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="" xmlns:a16="http://schemas.microsoft.com/office/drawing/2014/main" id="{D6DF8034-6EB4-40B8-BF8D-BC89BC8E775B}"/>
                    </a:ext>
                  </a:extLst>
                </p:cNvPr>
                <p:cNvCxnSpPr>
                  <a:cxnSpLocks/>
                  <a:stCxn id="6" idx="3"/>
                </p:cNvCxnSpPr>
                <p:nvPr/>
              </p:nvCxnSpPr>
              <p:spPr>
                <a:xfrm flipH="1">
                  <a:off x="3610357" y="2089129"/>
                  <a:ext cx="1060978" cy="222491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="" xmlns:a16="http://schemas.microsoft.com/office/drawing/2014/main" id="{163186F2-7280-4E8B-B2D9-41E13EBCC1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95838" y="3927348"/>
                  <a:ext cx="943302" cy="43169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="" xmlns:a16="http://schemas.microsoft.com/office/drawing/2014/main" id="{4B2D63BA-BD3C-4EBA-9CEC-3C961F58B59E}"/>
                      </a:ext>
                    </a:extLst>
                  </p:cNvPr>
                  <p:cNvSpPr txBox="1"/>
                  <p:nvPr/>
                </p:nvSpPr>
                <p:spPr>
                  <a:xfrm>
                    <a:off x="6253774" y="2228671"/>
                    <a:ext cx="2652482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Space Spanned by a system of (</a:t>
                    </a:r>
                    <a:r>
                      <a: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 </a:t>
                    </a:r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+ 1) linearly independent functions </a:t>
                    </a:r>
                    <a14:m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,⋯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B2D63BA-BD3C-4EBA-9CEC-3C961F58B5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3774" y="2228671"/>
                    <a:ext cx="2652482" cy="12003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69" t="-3046" b="-10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Connector: Curved 18">
                <a:extLst>
                  <a:ext uri="{FF2B5EF4-FFF2-40B4-BE49-F238E27FC236}">
                    <a16:creationId xmlns="" xmlns:a16="http://schemas.microsoft.com/office/drawing/2014/main" id="{08ABD984-DBE5-4190-B4B3-B0ED32ED07F7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 flipV="1">
                <a:off x="5202936" y="2828836"/>
                <a:ext cx="1050838" cy="600164"/>
              </a:xfrm>
              <a:prstGeom prst="curvedConnector3">
                <a:avLst/>
              </a:prstGeom>
              <a:ln w="15875">
                <a:solidFill>
                  <a:schemeClr val="tx1"/>
                </a:solidFill>
                <a:headEnd type="stealth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="" xmlns:a16="http://schemas.microsoft.com/office/drawing/2014/main" id="{8D9FB82D-E1F3-4AA9-9674-2B1141D599D5}"/>
                      </a:ext>
                    </a:extLst>
                  </p:cNvPr>
                  <p:cNvSpPr txBox="1"/>
                  <p:nvPr/>
                </p:nvSpPr>
                <p:spPr>
                  <a:xfrm>
                    <a:off x="1252202" y="4271554"/>
                    <a:ext cx="2652482" cy="8798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D9FB82D-E1F3-4AA9-9674-2B1141D599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2202" y="4271554"/>
                    <a:ext cx="2652482" cy="87985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="" xmlns:a16="http://schemas.microsoft.com/office/drawing/2014/main" id="{F61F17FB-BCB0-4D88-A374-2D9256F82616}"/>
                      </a:ext>
                    </a:extLst>
                  </p:cNvPr>
                  <p:cNvSpPr txBox="1"/>
                  <p:nvPr/>
                </p:nvSpPr>
                <p:spPr>
                  <a:xfrm>
                    <a:off x="3272206" y="3730700"/>
                    <a:ext cx="2652482" cy="8798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61F17FB-BCB0-4D88-A374-2D9256F826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2206" y="3730700"/>
                    <a:ext cx="2652482" cy="87985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4C19E716-DC60-4EE3-9755-E3CEB34FFBF2}"/>
                  </a:ext>
                </a:extLst>
              </p:cNvPr>
              <p:cNvSpPr txBox="1"/>
              <p:nvPr/>
            </p:nvSpPr>
            <p:spPr>
              <a:xfrm>
                <a:off x="804673" y="5593125"/>
                <a:ext cx="7246620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 1, 2, …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19E716-DC60-4EE3-9755-E3CEB34FF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73" y="5593125"/>
                <a:ext cx="7246620" cy="509178"/>
              </a:xfrm>
              <a:prstGeom prst="rect">
                <a:avLst/>
              </a:prstGeom>
              <a:blipFill>
                <a:blip r:embed="rId5"/>
                <a:stretch>
                  <a:fillRect l="-1262" t="-4819" r="-1009" b="-2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170D971-0B29-43A7-BAE0-39AFF99948A9}"/>
              </a:ext>
            </a:extLst>
          </p:cNvPr>
          <p:cNvSpPr txBox="1"/>
          <p:nvPr/>
        </p:nvSpPr>
        <p:spPr>
          <a:xfrm>
            <a:off x="1277580" y="521185"/>
            <a:ext cx="6099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Schematic of Least Square Solution</a:t>
            </a:r>
          </a:p>
        </p:txBody>
      </p:sp>
    </p:spTree>
    <p:extLst>
      <p:ext uri="{BB962C8B-B14F-4D97-AF65-F5344CB8AC3E}">
        <p14:creationId xmlns:p14="http://schemas.microsoft.com/office/powerpoint/2010/main" val="273101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4988" y="1060110"/>
                <a:ext cx="8421624" cy="526003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linearly independent, the least square problem has a unique solution: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orthogonal to all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0, 1, 2, …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need to prove:</a:t>
                </a:r>
              </a:p>
              <a:p>
                <a:pPr marL="804863" lvl="1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minimum when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orthogonal to all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0, 1, 2, …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1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existence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uniqueness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least square solution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88" y="1060110"/>
                <a:ext cx="8421624" cy="5260039"/>
              </a:xfrm>
              <a:blipFill>
                <a:blip r:embed="rId2"/>
                <a:stretch>
                  <a:fillRect l="-1303" t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4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4988" y="1060110"/>
                <a:ext cx="8421624" cy="526003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another sequence of coefficients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at least one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orthogonal to all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 is also orthogonal to their linear combination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According to Pythagorean theorem, we have: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0" dirty="0">
                    <a:cs typeface="Times New Roman" panose="02020603050405020304" pitchFamily="18" charset="0"/>
                  </a:rPr>
                  <a:t>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if 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orthogonal to all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the solution of the least square problem.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88" y="1060110"/>
                <a:ext cx="8421624" cy="5260039"/>
              </a:xfrm>
              <a:blipFill>
                <a:blip r:embed="rId2"/>
                <a:stretch>
                  <a:fillRect l="-797" t="-695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8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Normal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linearly independent, solution to the least square problem is: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1, 2,⋯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where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 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1, 2,⋯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1, 2,⋯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3400" b="1" dirty="0">
                    <a:solidFill>
                      <a:srgbClr val="FF0000"/>
                    </a:solidFill>
                    <a:latin typeface="Lucida Calligraphy" panose="03010101010101010101" pitchFamily="66" charset="0"/>
                    <a:cs typeface="Times New Roman" panose="02020603050405020304" pitchFamily="18" charset="0"/>
                  </a:rPr>
                  <a:t>Normal Equations!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  <a:blipFill>
                <a:blip r:embed="rId2"/>
                <a:stretch>
                  <a:fillRect l="-791" t="-658" b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1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88"/>
          <a:stretch/>
        </p:blipFill>
        <p:spPr>
          <a:xfrm>
            <a:off x="0" y="195957"/>
            <a:ext cx="4518212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Normal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1, 2,⋯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80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2000" b="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en-US" sz="2000" b="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       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       +⋯+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       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    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00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Moreover, 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orthogonal system: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1, 2,⋯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  <a:blipFill>
                <a:blip r:embed="rId2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58" y="234873"/>
            <a:ext cx="7816342" cy="68180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Existence and Uniqueness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0258" y="916678"/>
                <a:ext cx="8063484" cy="556301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1, 2,⋯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180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2000" b="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en-US" sz="2000" b="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       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       +⋯+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       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    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00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to the normal equations exist and is unique </a:t>
                </a:r>
                <a:r>
                  <a:rPr lang="en-US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unless the following homogenous system has a nontrivial solution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at least one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258" y="916678"/>
                <a:ext cx="8063484" cy="5563016"/>
              </a:xfrm>
              <a:blipFill>
                <a:blip r:embed="rId2"/>
                <a:stretch>
                  <a:fillRect l="-756" r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881611" cy="68180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Existence and Uniqueness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0258" y="916678"/>
                <a:ext cx="8237982" cy="546583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to the normal equations exist and is unique unless the following homogenous system has a nontrivial solution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at least one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would lead to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nary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nary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nary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</m:t>
                          </m:r>
                        </m:e>
                      </m:nary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contradicts that the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linearly independent.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258" y="916678"/>
                <a:ext cx="8237982" cy="5465834"/>
              </a:xfrm>
              <a:blipFill>
                <a:blip r:embed="rId2"/>
                <a:stretch>
                  <a:fillRect l="-814" r="-6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7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Example (Continuous)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4320" y="916677"/>
                <a:ext cx="8714232" cy="558470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the function 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1/(1 + 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for 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[0, 1] using a straight line.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basis functions are: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=1;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=0.5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func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320" y="916677"/>
                <a:ext cx="8714232" cy="5584706"/>
              </a:xfrm>
              <a:blipFill>
                <a:blip r:embed="rId2"/>
                <a:stretch>
                  <a:fillRect l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Example (Continuous)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4320" y="916677"/>
                <a:ext cx="8714232" cy="558470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func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/4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0.5</m:t>
                                    </m:r>
                                  </m:e>
                                </m:m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func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/2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1/3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1/3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=1.062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/4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func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/2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1/3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−0.5535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=1.062−0.5535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320" y="916677"/>
                <a:ext cx="8714232" cy="558470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0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917" y="490905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5603" y="1172710"/>
                <a:ext cx="7735079" cy="427339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Why polynomial basis ?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Weierstrass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Approximation Theorem: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every continuous and real valued function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in [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and 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0, there exists a polynomial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such that,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603" y="1172710"/>
                <a:ext cx="7735079" cy="4273399"/>
              </a:xfrm>
              <a:blipFill rotWithShape="0">
                <a:blip r:embed="rId2"/>
                <a:stretch>
                  <a:fillRect l="-1655" t="-4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24" t="51871" b="22341"/>
          <a:stretch/>
        </p:blipFill>
        <p:spPr>
          <a:xfrm>
            <a:off x="660916" y="3984221"/>
            <a:ext cx="7585421" cy="23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1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917" y="490905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100" y="1651518"/>
            <a:ext cx="7735079" cy="427339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to use polynomial basis?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functional form or the model is known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Sharp front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 function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2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10"/>
            <a:ext cx="9144000" cy="64660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71" t="46049" r="8867" b="22732"/>
          <a:stretch/>
        </p:blipFill>
        <p:spPr>
          <a:xfrm>
            <a:off x="4572000" y="5217458"/>
            <a:ext cx="3133166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4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07578" y="4545106"/>
            <a:ext cx="60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∑ =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848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77"/>
          <a:stretch/>
        </p:blipFill>
        <p:spPr>
          <a:xfrm>
            <a:off x="0" y="195957"/>
            <a:ext cx="4464424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6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7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15282</TotalTime>
  <Words>415</Words>
  <Application>Microsoft Office PowerPoint</Application>
  <PresentationFormat>On-screen Show (4:3)</PresentationFormat>
  <Paragraphs>141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Lucida Calligraphy</vt:lpstr>
      <vt:lpstr>Times New Roman</vt:lpstr>
      <vt:lpstr>Wingdings</vt:lpstr>
      <vt:lpstr>Office Theme</vt:lpstr>
      <vt:lpstr>Approximation of Functions</vt:lpstr>
      <vt:lpstr>PowerPoint Presentation</vt:lpstr>
      <vt:lpstr>PowerPoint Presentation</vt:lpstr>
      <vt:lpstr>Approximation of Functions</vt:lpstr>
      <vt:lpstr>Approximation of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Space vs. Vector Space</vt:lpstr>
      <vt:lpstr>Norm and Seminorm</vt:lpstr>
      <vt:lpstr>Inner Product</vt:lpstr>
      <vt:lpstr>Basis Functions: Linear Independence</vt:lpstr>
      <vt:lpstr>Orthogonal Functions</vt:lpstr>
      <vt:lpstr>Least Square Problem</vt:lpstr>
      <vt:lpstr>PowerPoint Presentation</vt:lpstr>
      <vt:lpstr>Least Square Solution: Proof</vt:lpstr>
      <vt:lpstr>Least Square Solution: Proof</vt:lpstr>
      <vt:lpstr>Least Square Solution: Normal Equations</vt:lpstr>
      <vt:lpstr>Least Square Solution: Normal Equations</vt:lpstr>
      <vt:lpstr>Least Square Solution: Existence and Uniqueness</vt:lpstr>
      <vt:lpstr>Least Square Solution: Existence and Uniqueness</vt:lpstr>
      <vt:lpstr>Least Square Solution: Example (Continuous)</vt:lpstr>
      <vt:lpstr>Least Square Solution: Example (Continuous)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sguha</dc:creator>
  <cp:lastModifiedBy>Abhas Singh</cp:lastModifiedBy>
  <cp:revision>389</cp:revision>
  <dcterms:created xsi:type="dcterms:W3CDTF">2018-04-30T11:42:59Z</dcterms:created>
  <dcterms:modified xsi:type="dcterms:W3CDTF">2019-09-12T14:33:42Z</dcterms:modified>
</cp:coreProperties>
</file>