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7" r:id="rId2"/>
    <p:sldId id="309" r:id="rId3"/>
    <p:sldId id="269" r:id="rId4"/>
    <p:sldId id="307" r:id="rId5"/>
    <p:sldId id="308" r:id="rId6"/>
    <p:sldId id="273" r:id="rId7"/>
    <p:sldId id="275" r:id="rId8"/>
    <p:sldId id="311" r:id="rId9"/>
    <p:sldId id="276" r:id="rId10"/>
    <p:sldId id="279" r:id="rId11"/>
    <p:sldId id="277" r:id="rId12"/>
    <p:sldId id="280" r:id="rId13"/>
    <p:sldId id="281" r:id="rId14"/>
    <p:sldId id="282" r:id="rId15"/>
    <p:sldId id="283" r:id="rId16"/>
    <p:sldId id="28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44AB0-82E9-443B-80DB-C6FD1C847014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FDBA8-DFAA-4C4F-A864-54655AEBE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32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B8AA1A-9367-4BDD-9983-6DA37B3493A4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7157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6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6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8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8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C1653-B83C-4606-B8AF-57AA01D62AF1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9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3D6B9B-AE76-48FC-8518-51E0ECD27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944" y="1977081"/>
            <a:ext cx="5458386" cy="247959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 and Error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b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2</a:t>
            </a:r>
            <a:endParaRPr lang="en-US" sz="4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76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479" y="825839"/>
                <a:ext cx="8035636" cy="551411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Examples of Forward Error Analysis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1:</a:t>
                </a:r>
                <a:r>
                  <a:rPr lang="en-US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</m:t>
                    </m:r>
                  </m:oMath>
                </a14:m>
                <a:endParaRPr lang="en-IN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b="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type m:val="skw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type m:val="skw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den>
                            </m:f>
                          </m:den>
                        </m:f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is well-conditioned for 0 ≤ |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 &lt; 1; neutral at |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 = 1 and ill-conditioned for |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 &gt; 1.</a:t>
                </a:r>
              </a:p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2: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the following system of equations: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l-G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1;       </a:t>
                </a:r>
                <a:r>
                  <a:rPr lang="el-G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  <m:sup/>
                              </m:sSup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well-conditioned for │</a:t>
                </a:r>
                <a:r>
                  <a:rPr lang="el-G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│&lt;&lt; 1 and ill-conditioned for </a:t>
                </a:r>
                <a:r>
                  <a:rPr lang="el-G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≈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479" y="825839"/>
                <a:ext cx="8035636" cy="5514110"/>
              </a:xfrm>
              <a:blipFill rotWithShape="0">
                <a:blip r:embed="rId2"/>
                <a:stretch>
                  <a:fillRect l="-759" t="-20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35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3059" y="825839"/>
                <a:ext cx="8160056" cy="5476349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Error Analysis: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 of Multiple Variables: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where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vector,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…..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}. If error is introduced in the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s,  what is the error in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𝐻𝑂𝑇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upper bound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b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acc>
                          </m:sub>
                        </m:sSub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3059" y="825839"/>
                <a:ext cx="8160056" cy="5476349"/>
              </a:xfrm>
              <a:blipFill rotWithShape="0">
                <a:blip r:embed="rId2"/>
                <a:stretch>
                  <a:fillRect l="-1196" t="-2670" r="-10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56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ABB84D-FA11-47BC-B8E0-265989F98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058" y="825839"/>
            <a:ext cx="8292353" cy="5733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Analysis: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perturbation required in the input in order to explain the error in the output if the computation is carried out by true mathematical function without any error?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E2879B34-76C0-4CC7-8A4A-D227C07EF3C9}"/>
              </a:ext>
            </a:extLst>
          </p:cNvPr>
          <p:cNvGrpSpPr/>
          <p:nvPr/>
        </p:nvGrpSpPr>
        <p:grpSpPr>
          <a:xfrm>
            <a:off x="1976248" y="1516480"/>
            <a:ext cx="5030996" cy="1379508"/>
            <a:chOff x="1976248" y="4170033"/>
            <a:chExt cx="5030996" cy="1379508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FDA36863-E0F1-41EE-8728-D7BE49DE7C28}"/>
                </a:ext>
              </a:extLst>
            </p:cNvPr>
            <p:cNvGrpSpPr/>
            <p:nvPr/>
          </p:nvGrpSpPr>
          <p:grpSpPr>
            <a:xfrm>
              <a:off x="3048406" y="4170033"/>
              <a:ext cx="3958838" cy="1379508"/>
              <a:chOff x="1438814" y="2212325"/>
              <a:chExt cx="3958838" cy="137950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="" xmlns:a16="http://schemas.microsoft.com/office/drawing/2014/main" id="{9F6845BE-6FA1-4908-ADB2-F8A3897C41C8}"/>
                  </a:ext>
                </a:extLst>
              </p:cNvPr>
              <p:cNvGrpSpPr/>
              <p:nvPr/>
            </p:nvGrpSpPr>
            <p:grpSpPr>
              <a:xfrm>
                <a:off x="1504276" y="2605719"/>
                <a:ext cx="3103584" cy="704626"/>
                <a:chOff x="1775002" y="3164543"/>
                <a:chExt cx="3103584" cy="704626"/>
              </a:xfrm>
            </p:grpSpPr>
            <p:cxnSp>
              <p:nvCxnSpPr>
                <p:cNvPr id="10" name="Straight Arrow Connector 9">
                  <a:extLst>
                    <a:ext uri="{FF2B5EF4-FFF2-40B4-BE49-F238E27FC236}">
                      <a16:creationId xmlns="" xmlns:a16="http://schemas.microsoft.com/office/drawing/2014/main" id="{2F3FEAEA-CD5C-4DA5-81DF-911087EC3309}"/>
                    </a:ext>
                  </a:extLst>
                </p:cNvPr>
                <p:cNvCxnSpPr/>
                <p:nvPr/>
              </p:nvCxnSpPr>
              <p:spPr>
                <a:xfrm>
                  <a:off x="1864658" y="3550024"/>
                  <a:ext cx="246888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="" xmlns:a16="http://schemas.microsoft.com/office/drawing/2014/main" id="{255C191F-0D20-46D1-986D-874530DA8E84}"/>
                    </a:ext>
                  </a:extLst>
                </p:cNvPr>
                <p:cNvCxnSpPr/>
                <p:nvPr/>
              </p:nvCxnSpPr>
              <p:spPr>
                <a:xfrm>
                  <a:off x="1819818" y="3218330"/>
                  <a:ext cx="301752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ash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11">
                  <a:extLst>
                    <a:ext uri="{FF2B5EF4-FFF2-40B4-BE49-F238E27FC236}">
                      <a16:creationId xmlns="" xmlns:a16="http://schemas.microsoft.com/office/drawing/2014/main" id="{A643775E-ABA0-4CF6-BB31-E1055F621854}"/>
                    </a:ext>
                  </a:extLst>
                </p:cNvPr>
                <p:cNvSpPr/>
                <p:nvPr/>
              </p:nvSpPr>
              <p:spPr>
                <a:xfrm>
                  <a:off x="1782183" y="3503409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="" xmlns:a16="http://schemas.microsoft.com/office/drawing/2014/main" id="{DDFDB87D-0831-4D19-8A6E-0A3187A3AE59}"/>
                    </a:ext>
                  </a:extLst>
                </p:cNvPr>
                <p:cNvSpPr/>
                <p:nvPr/>
              </p:nvSpPr>
              <p:spPr>
                <a:xfrm>
                  <a:off x="4320086" y="3493549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="" xmlns:a16="http://schemas.microsoft.com/office/drawing/2014/main" id="{0730455B-F193-4DB9-925A-A232E26E0120}"/>
                    </a:ext>
                  </a:extLst>
                </p:cNvPr>
                <p:cNvSpPr/>
                <p:nvPr/>
              </p:nvSpPr>
              <p:spPr>
                <a:xfrm>
                  <a:off x="1775002" y="3172610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="" xmlns:a16="http://schemas.microsoft.com/office/drawing/2014/main" id="{F0BD18A2-3C50-4DB7-AE1E-D8D1C08E51C6}"/>
                    </a:ext>
                  </a:extLst>
                </p:cNvPr>
                <p:cNvSpPr/>
                <p:nvPr/>
              </p:nvSpPr>
              <p:spPr>
                <a:xfrm>
                  <a:off x="4787146" y="3164543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="" xmlns:a16="http://schemas.microsoft.com/office/drawing/2014/main" id="{4D9EE3A3-0423-4F75-896F-7E7C678712A7}"/>
                    </a:ext>
                  </a:extLst>
                </p:cNvPr>
                <p:cNvCxnSpPr/>
                <p:nvPr/>
              </p:nvCxnSpPr>
              <p:spPr>
                <a:xfrm>
                  <a:off x="4841836" y="3320529"/>
                  <a:ext cx="0" cy="5486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="" xmlns:a16="http://schemas.microsoft.com/office/drawing/2014/main" id="{0BC5C706-F60C-4814-A379-7A4A6A17FE51}"/>
                    </a:ext>
                  </a:extLst>
                </p:cNvPr>
                <p:cNvCxnSpPr/>
                <p:nvPr/>
              </p:nvCxnSpPr>
              <p:spPr>
                <a:xfrm>
                  <a:off x="4365806" y="3594849"/>
                  <a:ext cx="0" cy="2743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="" xmlns:a16="http://schemas.microsoft.com/office/drawing/2014/main" id="{C4BC4165-0A5A-444E-89FE-41611430C909}"/>
                    </a:ext>
                  </a:extLst>
                </p:cNvPr>
                <p:cNvCxnSpPr/>
                <p:nvPr/>
              </p:nvCxnSpPr>
              <p:spPr>
                <a:xfrm>
                  <a:off x="4383735" y="3732009"/>
                  <a:ext cx="4572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stealth" w="sm" len="lg"/>
                  <a:tailEnd type="stealth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A3B0EEF8-F652-4D98-9A40-7E130F590839}"/>
                  </a:ext>
                </a:extLst>
              </p:cNvPr>
              <p:cNvSpPr txBox="1"/>
              <p:nvPr/>
            </p:nvSpPr>
            <p:spPr>
              <a:xfrm>
                <a:off x="3613672" y="3253279"/>
                <a:ext cx="17839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Error in the Output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030D1084-2E31-4B43-B074-13305D7684A5}"/>
                  </a:ext>
                </a:extLst>
              </p:cNvPr>
              <p:cNvSpPr txBox="1"/>
              <p:nvPr/>
            </p:nvSpPr>
            <p:spPr>
              <a:xfrm>
                <a:off x="1438814" y="2212325"/>
                <a:ext cx="34819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Computation using numerical algorithm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A6761CE4-F8F9-4FAB-9AAC-0BAAD4648EE6}"/>
                </a:ext>
              </a:extLst>
            </p:cNvPr>
            <p:cNvSpPr txBox="1"/>
            <p:nvPr/>
          </p:nvSpPr>
          <p:spPr>
            <a:xfrm>
              <a:off x="1976248" y="4965319"/>
              <a:ext cx="3787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Computation using mathematical problem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0AED286F-F9A2-4E8A-BC15-22721637343C}"/>
              </a:ext>
            </a:extLst>
          </p:cNvPr>
          <p:cNvGrpSpPr/>
          <p:nvPr/>
        </p:nvGrpSpPr>
        <p:grpSpPr>
          <a:xfrm>
            <a:off x="1151489" y="4423328"/>
            <a:ext cx="6975490" cy="1836383"/>
            <a:chOff x="957426" y="1755450"/>
            <a:chExt cx="6975490" cy="1836383"/>
          </a:xfrm>
        </p:grpSpPr>
        <p:grpSp>
          <p:nvGrpSpPr>
            <p:cNvPr id="20" name="Group 19">
              <a:extLst>
                <a:ext uri="{FF2B5EF4-FFF2-40B4-BE49-F238E27FC236}">
                  <a16:creationId xmlns="" xmlns:a16="http://schemas.microsoft.com/office/drawing/2014/main" id="{CC0EAB27-8FCD-4ADF-924B-82F9F888010F}"/>
                </a:ext>
              </a:extLst>
            </p:cNvPr>
            <p:cNvGrpSpPr/>
            <p:nvPr/>
          </p:nvGrpSpPr>
          <p:grpSpPr>
            <a:xfrm>
              <a:off x="1511457" y="2318847"/>
              <a:ext cx="3060543" cy="991498"/>
              <a:chOff x="1782183" y="2877671"/>
              <a:chExt cx="3060543" cy="991498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="" xmlns:a16="http://schemas.microsoft.com/office/drawing/2014/main" id="{AB8FD4F6-AF07-4C57-9744-226D8124BCA3}"/>
                  </a:ext>
                </a:extLst>
              </p:cNvPr>
              <p:cNvCxnSpPr/>
              <p:nvPr/>
            </p:nvCxnSpPr>
            <p:spPr>
              <a:xfrm>
                <a:off x="1864658" y="3550024"/>
                <a:ext cx="24688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712D3F32-9250-45F2-BD89-9CC6839E3D51}"/>
                  </a:ext>
                </a:extLst>
              </p:cNvPr>
              <p:cNvCxnSpPr/>
              <p:nvPr/>
            </p:nvCxnSpPr>
            <p:spPr>
              <a:xfrm>
                <a:off x="2124628" y="3218330"/>
                <a:ext cx="265176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="" xmlns:a16="http://schemas.microsoft.com/office/drawing/2014/main" id="{775DA6A5-96B0-4194-8A8D-0C4892C26AC7}"/>
                  </a:ext>
                </a:extLst>
              </p:cNvPr>
              <p:cNvSpPr/>
              <p:nvPr/>
            </p:nvSpPr>
            <p:spPr>
              <a:xfrm>
                <a:off x="1782183" y="350340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="" xmlns:a16="http://schemas.microsoft.com/office/drawing/2014/main" id="{343C70F5-9B40-43ED-A7E1-77D647E7F2E0}"/>
                  </a:ext>
                </a:extLst>
              </p:cNvPr>
              <p:cNvSpPr/>
              <p:nvPr/>
            </p:nvSpPr>
            <p:spPr>
              <a:xfrm>
                <a:off x="4320086" y="349354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6BC9B7E7-BB0B-4168-899D-DFCC9AAD4ACC}"/>
                  </a:ext>
                </a:extLst>
              </p:cNvPr>
              <p:cNvSpPr/>
              <p:nvPr/>
            </p:nvSpPr>
            <p:spPr>
              <a:xfrm>
                <a:off x="2115663" y="3172610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="" xmlns:a16="http://schemas.microsoft.com/office/drawing/2014/main" id="{3C1557B2-2B03-4A42-974A-E45BF0B514B0}"/>
                  </a:ext>
                </a:extLst>
              </p:cNvPr>
              <p:cNvSpPr/>
              <p:nvPr/>
            </p:nvSpPr>
            <p:spPr>
              <a:xfrm>
                <a:off x="4751286" y="3164543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="" xmlns:a16="http://schemas.microsoft.com/office/drawing/2014/main" id="{4A77C261-2071-4C1F-B3D7-C1EBE49EB9CB}"/>
                  </a:ext>
                </a:extLst>
              </p:cNvPr>
              <p:cNvCxnSpPr/>
              <p:nvPr/>
            </p:nvCxnSpPr>
            <p:spPr>
              <a:xfrm>
                <a:off x="2152418" y="2877671"/>
                <a:ext cx="0" cy="2743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="" xmlns:a16="http://schemas.microsoft.com/office/drawing/2014/main" id="{2D4720F8-1C1F-4242-9CD9-39E955F96A53}"/>
                  </a:ext>
                </a:extLst>
              </p:cNvPr>
              <p:cNvCxnSpPr/>
              <p:nvPr/>
            </p:nvCxnSpPr>
            <p:spPr>
              <a:xfrm>
                <a:off x="1827903" y="2925185"/>
                <a:ext cx="0" cy="548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="" xmlns:a16="http://schemas.microsoft.com/office/drawing/2014/main" id="{26D490FA-35CC-4D60-8655-78BB6A368D75}"/>
                  </a:ext>
                </a:extLst>
              </p:cNvPr>
              <p:cNvCxnSpPr/>
              <p:nvPr/>
            </p:nvCxnSpPr>
            <p:spPr>
              <a:xfrm>
                <a:off x="4841836" y="3320529"/>
                <a:ext cx="0" cy="548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="" xmlns:a16="http://schemas.microsoft.com/office/drawing/2014/main" id="{64ED0478-ED5E-4EFF-B7D4-26F717ACECFD}"/>
                  </a:ext>
                </a:extLst>
              </p:cNvPr>
              <p:cNvCxnSpPr/>
              <p:nvPr/>
            </p:nvCxnSpPr>
            <p:spPr>
              <a:xfrm>
                <a:off x="4365806" y="3594849"/>
                <a:ext cx="0" cy="2743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="" xmlns:a16="http://schemas.microsoft.com/office/drawing/2014/main" id="{4E57D85D-6B9E-4013-906B-4DAEF92FD33D}"/>
                  </a:ext>
                </a:extLst>
              </p:cNvPr>
              <p:cNvCxnSpPr/>
              <p:nvPr/>
            </p:nvCxnSpPr>
            <p:spPr>
              <a:xfrm>
                <a:off x="1801003" y="2949391"/>
                <a:ext cx="36934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C55A8AEB-C0FE-488E-B4E6-C389092D3F9D}"/>
                  </a:ext>
                </a:extLst>
              </p:cNvPr>
              <p:cNvCxnSpPr/>
              <p:nvPr/>
            </p:nvCxnSpPr>
            <p:spPr>
              <a:xfrm>
                <a:off x="4383735" y="3732009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9B4880F2-B185-4245-B79E-2E18097A3959}"/>
                </a:ext>
              </a:extLst>
            </p:cNvPr>
            <p:cNvSpPr txBox="1"/>
            <p:nvPr/>
          </p:nvSpPr>
          <p:spPr>
            <a:xfrm>
              <a:off x="957426" y="1755450"/>
              <a:ext cx="35482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Hypothetical error in the Input computed using backward error analysis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4B2A54B6-2D1D-49F2-A5A7-0242DD225CA0}"/>
                </a:ext>
              </a:extLst>
            </p:cNvPr>
            <p:cNvSpPr txBox="1"/>
            <p:nvPr/>
          </p:nvSpPr>
          <p:spPr>
            <a:xfrm>
              <a:off x="3613672" y="3253279"/>
              <a:ext cx="17839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Error in the Output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2106D9CE-2465-4C73-8458-904B1ED1F51F}"/>
                </a:ext>
              </a:extLst>
            </p:cNvPr>
            <p:cNvSpPr txBox="1"/>
            <p:nvPr/>
          </p:nvSpPr>
          <p:spPr>
            <a:xfrm>
              <a:off x="5648647" y="2366361"/>
              <a:ext cx="22842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Both computations are using the original Mathematical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273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479" y="825839"/>
                <a:ext cx="8035636" cy="5514110"/>
              </a:xfrm>
            </p:spPr>
            <p:txBody>
              <a:bodyPr>
                <a:normAutofit fontScale="62500" lnSpcReduction="20000"/>
              </a:bodyPr>
              <a:lstStyle/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Floating point representation of a number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×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i="1" baseline="30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919163" lvl="1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 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contains the sign of a number (+1, -1)</a:t>
                </a:r>
              </a:p>
              <a:p>
                <a:pPr marL="919163" lvl="1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mantissa; 1/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1</a:t>
                </a:r>
              </a:p>
              <a:p>
                <a:pPr marL="919163" lvl="1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base; 2 for binary, 10 for decimal, 16 for hexadecimal</a:t>
                </a:r>
              </a:p>
              <a:p>
                <a:pPr marL="919163" lvl="1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ℚ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(set of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rationals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a machine (computer) rounds a number off to ‘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 decimal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places, for a positive number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       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0.5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Machine round-off </a:t>
                </a:r>
                <a:r>
                  <a:rPr lang="en-US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 (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upper bound of the relative error in one round-off operation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0.5×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0.5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Number of Algorithm (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 necessary in the input data in order to explain the error in the final result expressed in terms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Upon dividing 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u, CN of problem can be made machine independent</a:t>
                </a:r>
              </a:p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IEEE-754 code is used to store single and double-precision numbers in computers for base 2</a:t>
                </a:r>
              </a:p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479" y="825839"/>
                <a:ext cx="8035636" cy="5514110"/>
              </a:xfrm>
              <a:blipFill rotWithShape="0">
                <a:blip r:embed="rId2"/>
                <a:stretch>
                  <a:fillRect l="-455" t="-994" r="-910" b="-12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74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479" y="825839"/>
                <a:ext cx="8035636" cy="5514110"/>
              </a:xfrm>
            </p:spPr>
            <p:txBody>
              <a:bodyPr>
                <a:normAutofit fontScale="85000" lnSpcReduction="10000"/>
              </a:bodyPr>
              <a:lstStyle/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one floating point operation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op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‘op’ can be any of +, -, ×, /. </a:t>
                </a:r>
              </a:p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definition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op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op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op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consider the op as × :  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×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×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 + </a:t>
                </a:r>
                <a:r>
                  <a:rPr lang="el-G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≤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×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 +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where | </a:t>
                </a:r>
                <a:r>
                  <a:rPr lang="el-G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 ≤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</a:t>
                </a:r>
                <a:endPara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machine with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2, 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Machine round-off unit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4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0.5</m:t>
                    </m:r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(derived earlier)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0.5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×10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1-2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0.05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x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0.30 and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0.51,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×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0.153; </a:t>
                </a:r>
                <a:r>
                  <a:rPr lang="en-US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×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0.15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Relative error = |(0.15-0.153)/0.153| = 0.02 ≤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(= 0.05)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this operation: </a:t>
                </a:r>
                <a:r>
                  <a:rPr lang="el-G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-0.01; | </a:t>
                </a:r>
                <a:r>
                  <a:rPr lang="el-G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 = 0.01  ≤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u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(= 0.05)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479" y="825839"/>
                <a:ext cx="8035636" cy="5514110"/>
              </a:xfrm>
              <a:blipFill rotWithShape="0">
                <a:blip r:embed="rId2"/>
                <a:stretch>
                  <a:fillRect l="-1138" t="-884" b="-14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50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479" y="825839"/>
                <a:ext cx="8035636" cy="5514110"/>
              </a:xfrm>
            </p:spPr>
            <p:txBody>
              <a:bodyPr>
                <a:normAutofit fontScale="85000" lnSpcReduction="10000"/>
              </a:bodyPr>
              <a:lstStyle/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Multiple Floating Point Operations: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×…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𝑓𝑜𝑟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=1, 2, 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Relative error in the final computed value: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×…×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×…×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×…×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quantity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may be approximated as 1.06(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-1)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-1)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0.1 using binomial expansion (Try!)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479" y="825839"/>
                <a:ext cx="8035636" cy="5514110"/>
              </a:xfrm>
              <a:blipFill rotWithShape="0">
                <a:blip r:embed="rId2"/>
                <a:stretch>
                  <a:fillRect l="-986" t="-8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90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479" y="825839"/>
                <a:ext cx="8035636" cy="5514110"/>
              </a:xfrm>
            </p:spPr>
            <p:txBody>
              <a:bodyPr>
                <a:normAutofit fontScale="92500" lnSpcReduction="10000"/>
              </a:bodyPr>
              <a:lstStyle/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US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a machine with 4-decimal place precision, 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4, 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0.5 ×10</a:t>
                </a:r>
                <a:r>
                  <a:rPr lang="en-US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1-4 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0.5 ×10</a:t>
                </a:r>
                <a:r>
                  <a:rPr lang="en-US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-3</a:t>
                </a:r>
                <a:endParaRPr lang="en-US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e>
                    </m:rad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1°</a:t>
                </a:r>
              </a:p>
              <a:p>
                <a:pPr lvl="1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180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=0.1745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0.1745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017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rad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=0.10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08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=0.8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000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 value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using infinite precision is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0.8688×10</a:t>
                </a:r>
                <a:r>
                  <a:rPr lang="en-US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</a:t>
                </a:r>
              </a:p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the remaining problem to find the condition </a:t>
                </a:r>
                <a:r>
                  <a:rPr lang="en-US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the algorithm</a:t>
                </a:r>
                <a:endPara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479" y="825839"/>
                <a:ext cx="8035636" cy="5514110"/>
              </a:xfrm>
              <a:blipFill rotWithShape="0">
                <a:blip r:embed="rId2"/>
                <a:stretch>
                  <a:fillRect l="-1138" t="-9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90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479" y="556897"/>
                <a:ext cx="8006568" cy="585286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4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Error:</a:t>
                </a: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True Value (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= Approximate Value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+ Error (</a:t>
                </a:r>
                <a:r>
                  <a:rPr lang="el-GR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ε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Absolute Error: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Relative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Error: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61963" indent="-4619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Relative error is often expressed as (%) by multiplying (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with 100.</a:t>
                </a:r>
              </a:p>
              <a:p>
                <a:pPr marL="461963" indent="-4619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Absolute error can have sign as well as | . |</a:t>
                </a:r>
              </a:p>
              <a:p>
                <a:pPr marL="461963" indent="-4619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If the error is computed with respect to the true value (if known), a prefix ‘True’ is added.</a:t>
                </a:r>
              </a:p>
              <a:p>
                <a:pPr marL="461963" indent="-4619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For an iterative process, the true value ‘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’ is replaced with the previous iteration value and a prefix ‘approximate’ is added. This is used for testing convergence of the iterative process.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479" y="556897"/>
                <a:ext cx="8006568" cy="5852868"/>
              </a:xfrm>
              <a:blipFill rotWithShape="0">
                <a:blip r:embed="rId2"/>
                <a:stretch>
                  <a:fillRect l="-1522" t="-3021" b="-14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52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ABB84D-FA11-47BC-B8E0-265989F98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479" y="825839"/>
            <a:ext cx="8035636" cy="5514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Sources of Error in computation?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963" indent="-46196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 in the Input data: initial and boundary conditions, measured values of the parameters and constants in the model</a:t>
            </a:r>
          </a:p>
          <a:p>
            <a:pPr marL="461963" indent="-46196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Round-off error: irrational numbers, product and division of two numbers, limited by the machine capability</a:t>
            </a:r>
          </a:p>
          <a:p>
            <a:pPr marL="461963" indent="-46196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Truncation error: truncation of an infinite series, often arises in the design of the numerical method through approximation of the mathematical problem.</a:t>
            </a:r>
          </a:p>
        </p:txBody>
      </p:sp>
    </p:spTree>
    <p:extLst>
      <p:ext uri="{BB962C8B-B14F-4D97-AF65-F5344CB8AC3E}">
        <p14:creationId xmlns:p14="http://schemas.microsoft.com/office/powerpoint/2010/main" val="154409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 txBox="1">
            <a:spLocks noChangeArrowheads="1"/>
          </p:cNvSpPr>
          <p:nvPr/>
        </p:nvSpPr>
        <p:spPr bwMode="auto">
          <a:xfrm>
            <a:off x="0" y="341313"/>
            <a:ext cx="90678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2800" b="1" dirty="0">
                <a:solidFill>
                  <a:schemeClr val="tx2"/>
                </a:solidFill>
              </a:rPr>
              <a:t>Summary</a:t>
            </a:r>
            <a:endParaRPr lang="en-US" altLang="en-US" sz="2800" b="1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52400" y="966788"/>
            <a:ext cx="93726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627063" indent="-33972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IN" sz="2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 </a:t>
            </a:r>
            <a:r>
              <a:rPr lang="en-I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digits/figures are the numbers that one can use with confidence</a:t>
            </a:r>
          </a:p>
          <a:p>
            <a:pPr marL="62706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d =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 ± 1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m, t =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3.0 ± 0.1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 v = d/t = ?</a:t>
            </a:r>
          </a:p>
          <a:p>
            <a:pPr marL="627063" indent="-33972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error = True value – Measured/Computed value</a:t>
            </a:r>
          </a:p>
          <a:p>
            <a:pPr marL="1087438" lvl="1" indent="-342900">
              <a:spcBef>
                <a:spcPts val="600"/>
              </a:spcBef>
              <a:spcAft>
                <a:spcPts val="600"/>
              </a:spcAft>
              <a:buFont typeface="Verdana" pitchFamily="34" charset="0"/>
              <a:buChar char="‒"/>
              <a:defRPr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error </a:t>
            </a:r>
          </a:p>
          <a:p>
            <a:pPr marL="1087438" lvl="1" indent="-342900">
              <a:spcBef>
                <a:spcPts val="600"/>
              </a:spcBef>
              <a:spcAft>
                <a:spcPts val="600"/>
              </a:spcAft>
              <a:buFont typeface="Verdana" pitchFamily="34" charset="0"/>
              <a:buChar char="‒"/>
              <a:defRPr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bound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3400" y="5410200"/>
            <a:ext cx="458240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IN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Typically, true </a:t>
            </a:r>
            <a:r>
              <a:rPr lang="en-IN" sz="2400" dirty="0">
                <a:solidFill>
                  <a:srgbClr val="0000FF"/>
                </a:solidFill>
                <a:latin typeface="+mn-lt"/>
                <a:cs typeface="Arial" charset="0"/>
              </a:rPr>
              <a:t>error is never known</a:t>
            </a:r>
          </a:p>
        </p:txBody>
      </p:sp>
    </p:spTree>
    <p:extLst>
      <p:ext uri="{BB962C8B-B14F-4D97-AF65-F5344CB8AC3E}">
        <p14:creationId xmlns:p14="http://schemas.microsoft.com/office/powerpoint/2010/main" val="233253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/>
          <p:cNvSpPr txBox="1">
            <a:spLocks noChangeArrowheads="1"/>
          </p:cNvSpPr>
          <p:nvPr/>
        </p:nvSpPr>
        <p:spPr bwMode="auto">
          <a:xfrm>
            <a:off x="0" y="341313"/>
            <a:ext cx="90678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2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alt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-152400" y="966788"/>
                <a:ext cx="9372600" cy="44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27063" indent="-339725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IN" sz="2800" dirty="0" smtClean="0">
                    <a:latin typeface="+mn-lt"/>
                    <a:cs typeface="Arial" charset="0"/>
                  </a:rPr>
                  <a:t>Types of error</a:t>
                </a:r>
              </a:p>
              <a:p>
                <a:pPr marL="1084263" lvl="1" indent="-339725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Verdana" pitchFamily="34" charset="0"/>
                  <a:buChar char="-"/>
                  <a:defRPr/>
                </a:pPr>
                <a:r>
                  <a:rPr lang="en-IN" sz="2200" dirty="0">
                    <a:latin typeface="+mn-lt"/>
                    <a:cs typeface="Arial" charset="0"/>
                  </a:rPr>
                  <a:t>Model error</a:t>
                </a:r>
              </a:p>
              <a:p>
                <a:pPr marL="1084263" lvl="1" indent="-339725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Verdana" pitchFamily="34" charset="0"/>
                  <a:buChar char="-"/>
                  <a:defRPr/>
                </a:pPr>
                <a:r>
                  <a:rPr lang="en-IN" sz="2200" dirty="0">
                    <a:latin typeface="+mn-lt"/>
                    <a:cs typeface="Arial" charset="0"/>
                  </a:rPr>
                  <a:t>Data </a:t>
                </a:r>
                <a:r>
                  <a:rPr lang="en-IN" sz="2200" dirty="0" smtClean="0">
                    <a:latin typeface="+mn-lt"/>
                    <a:cs typeface="Arial" charset="0"/>
                  </a:rPr>
                  <a:t>error:  y </a:t>
                </a:r>
                <a14:m>
                  <m:oMath xmlns:m="http://schemas.openxmlformats.org/officeDocument/2006/math">
                    <m:r>
                      <a:rPr lang="en-IN" sz="2200" i="1" smtClean="0"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cs typeface="Arial" charset="0"/>
                      </a:rPr>
                      <m:t>𝑓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cs typeface="Arial" charset="0"/>
                      </a:rPr>
                      <m:t>𝑥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cs typeface="Arial" charset="0"/>
                      </a:rPr>
                      <m:t>) </m:t>
                    </m:r>
                  </m:oMath>
                </a14:m>
                <a:endParaRPr lang="en-IN" sz="2200" dirty="0">
                  <a:latin typeface="+mn-lt"/>
                  <a:cs typeface="Arial" charset="0"/>
                </a:endParaRPr>
              </a:p>
              <a:p>
                <a:pPr marL="1084263" lvl="1" indent="-339725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Verdana" pitchFamily="34" charset="0"/>
                  <a:buChar char="-"/>
                  <a:defRPr/>
                </a:pPr>
                <a:r>
                  <a:rPr lang="en-IN" sz="2200" b="1" dirty="0">
                    <a:solidFill>
                      <a:srgbClr val="0000FF"/>
                    </a:solidFill>
                    <a:latin typeface="+mn-lt"/>
                    <a:cs typeface="Arial" charset="0"/>
                  </a:rPr>
                  <a:t>Truncation </a:t>
                </a:r>
                <a:r>
                  <a:rPr lang="en-IN" sz="2200" b="1" dirty="0" smtClean="0">
                    <a:solidFill>
                      <a:srgbClr val="0000FF"/>
                    </a:solidFill>
                    <a:latin typeface="+mn-lt"/>
                    <a:cs typeface="Arial" charset="0"/>
                  </a:rPr>
                  <a:t>error:  </a:t>
                </a:r>
                <a:r>
                  <a:rPr lang="en-IN" sz="2200" dirty="0" smtClean="0">
                    <a:latin typeface="+mn-lt"/>
                    <a:cs typeface="Arial" charset="0"/>
                  </a:rPr>
                  <a:t>error committed when a limiting process is truncated before one has reached the limiting value</a:t>
                </a:r>
              </a:p>
              <a:p>
                <a:pPr marL="1541463" lvl="2" indent="-339725">
                  <a:lnSpc>
                    <a:spcPct val="150000"/>
                  </a:lnSpc>
                  <a:buFont typeface="Verdana" pitchFamily="34" charset="0"/>
                  <a:buChar char="-"/>
                  <a:defRPr/>
                </a:pPr>
                <a:r>
                  <a:rPr lang="en-IN" sz="2200" dirty="0" smtClean="0">
                    <a:cs typeface="Arial" charset="0"/>
                  </a:rPr>
                  <a:t>e.g. </a:t>
                </a:r>
                <a:r>
                  <a:rPr lang="en-IN" sz="22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sz="2200" i="1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200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𝑎</m:t>
                        </m:r>
                      </m:sub>
                      <m:sup>
                        <m:r>
                          <a:rPr lang="en-IN" sz="2200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𝑏</m:t>
                        </m:r>
                      </m:sup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  <a:cs typeface="Arial" charset="0"/>
                              </a:rPr>
                              <m:t>𝑥</m:t>
                            </m:r>
                          </m:e>
                        </m:d>
                        <m:r>
                          <a:rPr lang="en-IN" sz="2200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𝑑𝑥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 ~</m:t>
                        </m:r>
                        <m:func>
                          <m:funcPr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2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𝑛</m:t>
                                </m:r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n-I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𝑖</m:t>
                                </m:r>
                                <m:r>
                                  <a:rPr lang="en-I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I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𝑓</m:t>
                                </m:r>
                                <m:r>
                                  <a:rPr lang="en-I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m:rPr>
                                <m:nor/>
                              </m:rPr>
                              <a:rPr lang="en-IN" sz="2200" dirty="0">
                                <a:cs typeface="Arial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l-GR" sz="2200" dirty="0">
                                <a:cs typeface="Arial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I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IN" sz="2200" dirty="0" smtClean="0">
                  <a:latin typeface="+mn-lt"/>
                  <a:cs typeface="Arial" charset="0"/>
                </a:endParaRPr>
              </a:p>
              <a:p>
                <a:pPr marL="1541463" lvl="2" indent="-339725">
                  <a:lnSpc>
                    <a:spcPct val="150000"/>
                  </a:lnSpc>
                  <a:buFont typeface="Verdana" pitchFamily="34" charset="0"/>
                  <a:buChar char="-"/>
                  <a:defRPr/>
                </a:pPr>
                <a:r>
                  <a:rPr lang="en-IN" sz="2200" dirty="0" smtClean="0">
                    <a:cs typeface="Arial" charset="0"/>
                  </a:rPr>
                  <a:t>Taylor series expansion of a function</a:t>
                </a:r>
                <a:endParaRPr lang="en-IN" sz="2200" dirty="0">
                  <a:latin typeface="+mn-lt"/>
                  <a:cs typeface="Arial" charset="0"/>
                </a:endParaRPr>
              </a:p>
              <a:p>
                <a:pPr marL="1084263" lvl="1" indent="-339725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Verdana" pitchFamily="34" charset="0"/>
                  <a:buChar char="-"/>
                  <a:defRPr/>
                </a:pPr>
                <a:r>
                  <a:rPr lang="en-IN" sz="2200" b="1" dirty="0">
                    <a:solidFill>
                      <a:srgbClr val="0000FF"/>
                    </a:solidFill>
                    <a:latin typeface="+mn-lt"/>
                    <a:cs typeface="Arial" charset="0"/>
                  </a:rPr>
                  <a:t>Round-off error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966788"/>
                <a:ext cx="9372600" cy="4485652"/>
              </a:xfrm>
              <a:prstGeom prst="rect">
                <a:avLst/>
              </a:prstGeom>
              <a:blipFill rotWithShape="0">
                <a:blip r:embed="rId2"/>
                <a:stretch>
                  <a:fillRect b="-6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586994" y="5092292"/>
            <a:ext cx="42986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because of finite nature of computer storage capacity</a:t>
            </a:r>
            <a:endParaRPr lang="en-IN" sz="2400" dirty="0">
              <a:solidFill>
                <a:srgbClr val="0000FF"/>
              </a:solidFill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73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ABB84D-FA11-47BC-B8E0-265989F98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81" y="321026"/>
            <a:ext cx="8096759" cy="6187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Analyses:</a:t>
            </a:r>
          </a:p>
          <a:p>
            <a:pPr marL="461963" indent="-461963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Error Analysis:</a:t>
            </a:r>
          </a:p>
          <a:p>
            <a:pPr marL="461963" indent="-461963"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963" indent="-461963"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963" indent="-461963"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an error in the given input propagates through the system model. (Robustness of the model)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963" indent="-461963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 Error Analysis: </a:t>
            </a:r>
          </a:p>
          <a:p>
            <a:pPr marL="461963" indent="-461963"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963" indent="-461963"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Quantification of error resulting from interaction between round-off error and truncation error in the algorithm. (Robustness of the algorithm)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22FDB68B-EC78-4210-A6D5-F2641BE8E891}"/>
              </a:ext>
            </a:extLst>
          </p:cNvPr>
          <p:cNvGrpSpPr/>
          <p:nvPr/>
        </p:nvGrpSpPr>
        <p:grpSpPr>
          <a:xfrm>
            <a:off x="1116528" y="1301339"/>
            <a:ext cx="6910944" cy="1555961"/>
            <a:chOff x="1021972" y="2035872"/>
            <a:chExt cx="6910944" cy="1555961"/>
          </a:xfrm>
        </p:grpSpPr>
        <p:grpSp>
          <p:nvGrpSpPr>
            <p:cNvPr id="19" name="Group 18">
              <a:extLst>
                <a:ext uri="{FF2B5EF4-FFF2-40B4-BE49-F238E27FC236}">
                  <a16:creationId xmlns="" xmlns:a16="http://schemas.microsoft.com/office/drawing/2014/main" id="{6D82A643-7DEC-4603-857C-71286748E6BC}"/>
                </a:ext>
              </a:extLst>
            </p:cNvPr>
            <p:cNvGrpSpPr/>
            <p:nvPr/>
          </p:nvGrpSpPr>
          <p:grpSpPr>
            <a:xfrm>
              <a:off x="1511457" y="2318847"/>
              <a:ext cx="3060543" cy="991498"/>
              <a:chOff x="1782183" y="2877671"/>
              <a:chExt cx="3060543" cy="991498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="" xmlns:a16="http://schemas.microsoft.com/office/drawing/2014/main" id="{55BE7F7B-82AF-4137-8431-C829B793D6A1}"/>
                  </a:ext>
                </a:extLst>
              </p:cNvPr>
              <p:cNvCxnSpPr/>
              <p:nvPr/>
            </p:nvCxnSpPr>
            <p:spPr>
              <a:xfrm>
                <a:off x="1864658" y="3550024"/>
                <a:ext cx="24688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="" xmlns:a16="http://schemas.microsoft.com/office/drawing/2014/main" id="{5A93FCD3-ED5C-452F-AA35-88FB1FF6BA45}"/>
                  </a:ext>
                </a:extLst>
              </p:cNvPr>
              <p:cNvCxnSpPr/>
              <p:nvPr/>
            </p:nvCxnSpPr>
            <p:spPr>
              <a:xfrm>
                <a:off x="2124628" y="3218330"/>
                <a:ext cx="265176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="" xmlns:a16="http://schemas.microsoft.com/office/drawing/2014/main" id="{CF391C6A-5ABF-4C12-82F9-062A82A98FFA}"/>
                  </a:ext>
                </a:extLst>
              </p:cNvPr>
              <p:cNvSpPr/>
              <p:nvPr/>
            </p:nvSpPr>
            <p:spPr>
              <a:xfrm>
                <a:off x="1782183" y="350340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="" xmlns:a16="http://schemas.microsoft.com/office/drawing/2014/main" id="{049A2953-F648-4B5A-BF97-50D09BA3E2DA}"/>
                  </a:ext>
                </a:extLst>
              </p:cNvPr>
              <p:cNvSpPr/>
              <p:nvPr/>
            </p:nvSpPr>
            <p:spPr>
              <a:xfrm>
                <a:off x="4320086" y="349354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="" xmlns:a16="http://schemas.microsoft.com/office/drawing/2014/main" id="{F9A1861D-0DA7-442F-AD61-BD6EC03F2F97}"/>
                  </a:ext>
                </a:extLst>
              </p:cNvPr>
              <p:cNvSpPr/>
              <p:nvPr/>
            </p:nvSpPr>
            <p:spPr>
              <a:xfrm>
                <a:off x="2115663" y="3172610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="" xmlns:a16="http://schemas.microsoft.com/office/drawing/2014/main" id="{3E73C7B3-842A-48A8-AA75-D60EE92A415F}"/>
                  </a:ext>
                </a:extLst>
              </p:cNvPr>
              <p:cNvSpPr/>
              <p:nvPr/>
            </p:nvSpPr>
            <p:spPr>
              <a:xfrm>
                <a:off x="4751286" y="3164543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="" xmlns:a16="http://schemas.microsoft.com/office/drawing/2014/main" id="{4F976427-970C-48C0-A244-589D18C3F094}"/>
                  </a:ext>
                </a:extLst>
              </p:cNvPr>
              <p:cNvCxnSpPr/>
              <p:nvPr/>
            </p:nvCxnSpPr>
            <p:spPr>
              <a:xfrm>
                <a:off x="2152418" y="2877671"/>
                <a:ext cx="0" cy="2743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="" xmlns:a16="http://schemas.microsoft.com/office/drawing/2014/main" id="{52F8FAFF-D558-4A96-9C05-F903FD1F1048}"/>
                  </a:ext>
                </a:extLst>
              </p:cNvPr>
              <p:cNvCxnSpPr/>
              <p:nvPr/>
            </p:nvCxnSpPr>
            <p:spPr>
              <a:xfrm>
                <a:off x="1827903" y="2925185"/>
                <a:ext cx="0" cy="548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="" xmlns:a16="http://schemas.microsoft.com/office/drawing/2014/main" id="{3AAAF1D0-D942-44F4-A049-0113288831C3}"/>
                  </a:ext>
                </a:extLst>
              </p:cNvPr>
              <p:cNvCxnSpPr/>
              <p:nvPr/>
            </p:nvCxnSpPr>
            <p:spPr>
              <a:xfrm>
                <a:off x="4841836" y="3320529"/>
                <a:ext cx="0" cy="548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="" xmlns:a16="http://schemas.microsoft.com/office/drawing/2014/main" id="{F4B3451F-E090-4401-95CA-6805B793CE91}"/>
                  </a:ext>
                </a:extLst>
              </p:cNvPr>
              <p:cNvCxnSpPr/>
              <p:nvPr/>
            </p:nvCxnSpPr>
            <p:spPr>
              <a:xfrm>
                <a:off x="4365806" y="3594849"/>
                <a:ext cx="0" cy="2743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="" xmlns:a16="http://schemas.microsoft.com/office/drawing/2014/main" id="{208E853D-3466-49BA-95DE-27586E92E413}"/>
                  </a:ext>
                </a:extLst>
              </p:cNvPr>
              <p:cNvCxnSpPr/>
              <p:nvPr/>
            </p:nvCxnSpPr>
            <p:spPr>
              <a:xfrm>
                <a:off x="1801003" y="2949391"/>
                <a:ext cx="36934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="" xmlns:a16="http://schemas.microsoft.com/office/drawing/2014/main" id="{498A7A59-9200-476C-8721-EA9E5C330DD3}"/>
                  </a:ext>
                </a:extLst>
              </p:cNvPr>
              <p:cNvCxnSpPr/>
              <p:nvPr/>
            </p:nvCxnSpPr>
            <p:spPr>
              <a:xfrm>
                <a:off x="4383735" y="3732009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CC70C2CE-A128-4A6F-98D5-AF7628429FE0}"/>
                </a:ext>
              </a:extLst>
            </p:cNvPr>
            <p:cNvSpPr txBox="1"/>
            <p:nvPr/>
          </p:nvSpPr>
          <p:spPr>
            <a:xfrm>
              <a:off x="1021972" y="2035872"/>
              <a:ext cx="1703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Error in the Input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8876CBA5-C10C-4D9F-89BF-07155B79637C}"/>
                </a:ext>
              </a:extLst>
            </p:cNvPr>
            <p:cNvSpPr txBox="1"/>
            <p:nvPr/>
          </p:nvSpPr>
          <p:spPr>
            <a:xfrm>
              <a:off x="3613672" y="3253279"/>
              <a:ext cx="17839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Error in the Output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C626FE18-C314-4324-BB47-74A9B3962C26}"/>
                </a:ext>
              </a:extLst>
            </p:cNvPr>
            <p:cNvSpPr txBox="1"/>
            <p:nvPr/>
          </p:nvSpPr>
          <p:spPr>
            <a:xfrm>
              <a:off x="5648647" y="2366361"/>
              <a:ext cx="22842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Both computations are using the original Mathematical Model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742366F7-B1F0-45E8-8679-C398AA594EC0}"/>
              </a:ext>
            </a:extLst>
          </p:cNvPr>
          <p:cNvGrpSpPr/>
          <p:nvPr/>
        </p:nvGrpSpPr>
        <p:grpSpPr>
          <a:xfrm>
            <a:off x="1976248" y="4170033"/>
            <a:ext cx="5030996" cy="1379508"/>
            <a:chOff x="1976248" y="4170033"/>
            <a:chExt cx="5030996" cy="1379508"/>
          </a:xfrm>
        </p:grpSpPr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098A9F3A-0C26-4159-A4F4-BCD8ADB90A78}"/>
                </a:ext>
              </a:extLst>
            </p:cNvPr>
            <p:cNvGrpSpPr/>
            <p:nvPr/>
          </p:nvGrpSpPr>
          <p:grpSpPr>
            <a:xfrm>
              <a:off x="3048406" y="4170033"/>
              <a:ext cx="3958838" cy="1379508"/>
              <a:chOff x="1438814" y="2212325"/>
              <a:chExt cx="3958838" cy="1379508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="" xmlns:a16="http://schemas.microsoft.com/office/drawing/2014/main" id="{B2FBF219-AEF9-48FC-BB37-DCB3AD88F30A}"/>
                  </a:ext>
                </a:extLst>
              </p:cNvPr>
              <p:cNvGrpSpPr/>
              <p:nvPr/>
            </p:nvGrpSpPr>
            <p:grpSpPr>
              <a:xfrm>
                <a:off x="1504276" y="2605719"/>
                <a:ext cx="3103584" cy="704626"/>
                <a:chOff x="1775002" y="3164543"/>
                <a:chExt cx="3103584" cy="704626"/>
              </a:xfrm>
            </p:grpSpPr>
            <p:cxnSp>
              <p:nvCxnSpPr>
                <p:cNvPr id="29" name="Straight Arrow Connector 28">
                  <a:extLst>
                    <a:ext uri="{FF2B5EF4-FFF2-40B4-BE49-F238E27FC236}">
                      <a16:creationId xmlns="" xmlns:a16="http://schemas.microsoft.com/office/drawing/2014/main" id="{D5FF4190-67B3-4E0F-8897-054C6976A559}"/>
                    </a:ext>
                  </a:extLst>
                </p:cNvPr>
                <p:cNvCxnSpPr/>
                <p:nvPr/>
              </p:nvCxnSpPr>
              <p:spPr>
                <a:xfrm>
                  <a:off x="1864658" y="3550024"/>
                  <a:ext cx="246888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="" xmlns:a16="http://schemas.microsoft.com/office/drawing/2014/main" id="{D8E4B9F5-0347-4AB7-A92E-1D0FE55BF79F}"/>
                    </a:ext>
                  </a:extLst>
                </p:cNvPr>
                <p:cNvCxnSpPr/>
                <p:nvPr/>
              </p:nvCxnSpPr>
              <p:spPr>
                <a:xfrm>
                  <a:off x="1819818" y="3218330"/>
                  <a:ext cx="301752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ash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Oval 30">
                  <a:extLst>
                    <a:ext uri="{FF2B5EF4-FFF2-40B4-BE49-F238E27FC236}">
                      <a16:creationId xmlns="" xmlns:a16="http://schemas.microsoft.com/office/drawing/2014/main" id="{1F208A9B-BF1E-48E2-BEA9-41F0C3F1087F}"/>
                    </a:ext>
                  </a:extLst>
                </p:cNvPr>
                <p:cNvSpPr/>
                <p:nvPr/>
              </p:nvSpPr>
              <p:spPr>
                <a:xfrm>
                  <a:off x="1782183" y="3503409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="" xmlns:a16="http://schemas.microsoft.com/office/drawing/2014/main" id="{279457A2-BCA2-4C22-AF3F-01E47CFCAE83}"/>
                    </a:ext>
                  </a:extLst>
                </p:cNvPr>
                <p:cNvSpPr/>
                <p:nvPr/>
              </p:nvSpPr>
              <p:spPr>
                <a:xfrm>
                  <a:off x="4320086" y="3493549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="" xmlns:a16="http://schemas.microsoft.com/office/drawing/2014/main" id="{414389B9-EBC8-46C0-B123-60FC31A38728}"/>
                    </a:ext>
                  </a:extLst>
                </p:cNvPr>
                <p:cNvSpPr/>
                <p:nvPr/>
              </p:nvSpPr>
              <p:spPr>
                <a:xfrm>
                  <a:off x="1775002" y="3172610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="" xmlns:a16="http://schemas.microsoft.com/office/drawing/2014/main" id="{A952ADDA-1B14-4025-A8C5-3F677631D68B}"/>
                    </a:ext>
                  </a:extLst>
                </p:cNvPr>
                <p:cNvSpPr/>
                <p:nvPr/>
              </p:nvSpPr>
              <p:spPr>
                <a:xfrm>
                  <a:off x="4787146" y="3164543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="" xmlns:a16="http://schemas.microsoft.com/office/drawing/2014/main" id="{616FB7B9-48D3-4B7A-911A-A7CA254B2738}"/>
                    </a:ext>
                  </a:extLst>
                </p:cNvPr>
                <p:cNvCxnSpPr/>
                <p:nvPr/>
              </p:nvCxnSpPr>
              <p:spPr>
                <a:xfrm>
                  <a:off x="4841836" y="3320529"/>
                  <a:ext cx="0" cy="5486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="" xmlns:a16="http://schemas.microsoft.com/office/drawing/2014/main" id="{9F4BAB31-2B43-4287-A0A4-9414B9FFA04E}"/>
                    </a:ext>
                  </a:extLst>
                </p:cNvPr>
                <p:cNvCxnSpPr/>
                <p:nvPr/>
              </p:nvCxnSpPr>
              <p:spPr>
                <a:xfrm>
                  <a:off x="4365806" y="3594849"/>
                  <a:ext cx="0" cy="2743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="" xmlns:a16="http://schemas.microsoft.com/office/drawing/2014/main" id="{5C29A6BC-4554-43C6-A19F-20A5B3EEEF07}"/>
                    </a:ext>
                  </a:extLst>
                </p:cNvPr>
                <p:cNvCxnSpPr/>
                <p:nvPr/>
              </p:nvCxnSpPr>
              <p:spPr>
                <a:xfrm>
                  <a:off x="4383735" y="3732009"/>
                  <a:ext cx="4572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stealth" w="sm" len="lg"/>
                  <a:tailEnd type="stealth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4B5B957B-00B0-4303-A3E7-50460389C3C9}"/>
                  </a:ext>
                </a:extLst>
              </p:cNvPr>
              <p:cNvSpPr txBox="1"/>
              <p:nvPr/>
            </p:nvSpPr>
            <p:spPr>
              <a:xfrm>
                <a:off x="3613672" y="3253279"/>
                <a:ext cx="17839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Error in the Output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901CF46E-98B4-404B-A0E8-5FA599493475}"/>
                  </a:ext>
                </a:extLst>
              </p:cNvPr>
              <p:cNvSpPr txBox="1"/>
              <p:nvPr/>
            </p:nvSpPr>
            <p:spPr>
              <a:xfrm>
                <a:off x="1438814" y="2212325"/>
                <a:ext cx="34819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Computation using numerical algorithm</a:t>
                </a: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E81B79B5-4B50-457E-913B-BD4DC0A63EA3}"/>
                </a:ext>
              </a:extLst>
            </p:cNvPr>
            <p:cNvSpPr txBox="1"/>
            <p:nvPr/>
          </p:nvSpPr>
          <p:spPr>
            <a:xfrm>
              <a:off x="1976248" y="4965319"/>
              <a:ext cx="3787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Computation using mathematical problem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739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3059" y="825839"/>
                <a:ext cx="8160056" cy="547634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Error Analysis: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Single Variable Function: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If an error is introduced in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what is the error in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+..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Assuming the error to be small, the 2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higher order terms are neglected. (a first order approximation!)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3059" y="825839"/>
                <a:ext cx="8160056" cy="5476349"/>
              </a:xfrm>
              <a:blipFill rotWithShape="0">
                <a:blip r:embed="rId2"/>
                <a:stretch>
                  <a:fillRect l="-1345" t="-2447" b="-10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93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3059" y="825839"/>
                <a:ext cx="8160056" cy="547634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Propagation of Errors:</a:t>
                </a:r>
                <a:endParaRPr lang="en-US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any x, and a corresponding  y = f(x) 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e.g.,</a:t>
                </a:r>
                <a:r>
                  <a:rPr lang="en-US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=1.5 ±0.0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r>
                  <a:rPr lang="en-IN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b="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and y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3.4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±0.0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en-IN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en-IN" b="0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(x + y)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1.55 + 3.44 = 4.99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(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+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y)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1.45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3.36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4.81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Thus, 4.81 ≤ (x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y)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4.99</a:t>
                </a:r>
                <a:endParaRPr lang="en-US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𝑡h𝑒𝑟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𝑓𝑢𝑛𝑐𝑡𝑖𝑜𝑛𝑠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𝑚𝑎𝑦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𝑎𝑙𝑠𝑜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h𝑎𝑣𝑒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𝑒𝑟𝑟𝑜𝑟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𝑝𝑟𝑜𝑝𝑎𝑔𝑎𝑡𝑖𝑜𝑛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𝑠𝑢𝑐h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b="0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𝑥𝑦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  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a function of n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variables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x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…,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 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…,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xn</m:t>
                        </m:r>
                      </m:e>
                    </m:d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+…</a:t>
                </a:r>
                <a:endParaRPr lang="en-US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3059" y="825839"/>
                <a:ext cx="8160056" cy="5476349"/>
              </a:xfrm>
              <a:blipFill rotWithShape="0">
                <a:blip r:embed="rId2"/>
                <a:stretch>
                  <a:fillRect l="-1196" t="-22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56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3059" y="825839"/>
                <a:ext cx="8160056" cy="547634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Number of the Problem (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𝑅𝑒𝑙𝑎𝑡𝑖𝑣𝑒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𝐸𝑟𝑟𝑜𝑟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𝑅𝑒𝑙𝑎𝑡𝑖𝑣𝑒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𝐸𝑟𝑟𝑜𝑟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type m:val="skw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type m:val="skw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type m:val="skw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num>
                            <m:den>
                              <m:f>
                                <m:fPr>
                                  <m:type m:val="skw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𝑥𝑓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type m:val="skw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type m:val="skw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den>
                            </m:f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type m:val="skw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den>
                            </m:f>
                          </m:num>
                          <m:den>
                            <m:f>
                              <m:fPr>
                                <m:type m:val="skw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den>
                            </m:f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0,</a:t>
                </a:r>
              </a:p>
              <a:p>
                <a:pPr marL="0" indent="0" algn="ctr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𝑥𝑓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1: problem is well-conditioned, error is attenuated</a:t>
                </a:r>
              </a:p>
              <a:p>
                <a:pPr marL="0" indent="0">
                  <a:buNone/>
                </a:pP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1: problem is ill-conditioned, error is amplified</a:t>
                </a:r>
              </a:p>
              <a:p>
                <a:pPr marL="0" indent="0">
                  <a:buNone/>
                </a:pP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1: neutral, error is translated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3059" y="825839"/>
                <a:ext cx="8160056" cy="5476349"/>
              </a:xfrm>
              <a:blipFill rotWithShape="0">
                <a:blip r:embed="rId2"/>
                <a:stretch>
                  <a:fillRect l="-1345" t="-30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53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13420</TotalTime>
  <Words>595</Words>
  <Application>Microsoft Office PowerPoint</Application>
  <PresentationFormat>On-screen Show (4:3)</PresentationFormat>
  <Paragraphs>158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Verdana</vt:lpstr>
      <vt:lpstr>Wingdings</vt:lpstr>
      <vt:lpstr>Office Theme</vt:lpstr>
      <vt:lpstr>Errors and Error Analysis  Lecture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 208A: Computational Methods in Engineering  Lecture 1</dc:title>
  <dc:creator>sguha</dc:creator>
  <cp:lastModifiedBy>Abhas Singh</cp:lastModifiedBy>
  <cp:revision>295</cp:revision>
  <dcterms:created xsi:type="dcterms:W3CDTF">2018-04-30T11:42:59Z</dcterms:created>
  <dcterms:modified xsi:type="dcterms:W3CDTF">2019-07-31T12:01:06Z</dcterms:modified>
</cp:coreProperties>
</file>