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1" r:id="rId3"/>
    <p:sldId id="312" r:id="rId4"/>
    <p:sldId id="320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2" r:id="rId13"/>
    <p:sldId id="321" r:id="rId14"/>
    <p:sldId id="323" r:id="rId15"/>
    <p:sldId id="324" r:id="rId16"/>
    <p:sldId id="325" r:id="rId17"/>
    <p:sldId id="326" r:id="rId18"/>
    <p:sldId id="327" r:id="rId19"/>
    <p:sldId id="335" r:id="rId20"/>
    <p:sldId id="328" r:id="rId21"/>
    <p:sldId id="329" r:id="rId22"/>
    <p:sldId id="330" r:id="rId23"/>
    <p:sldId id="331" r:id="rId24"/>
    <p:sldId id="332" r:id="rId25"/>
    <p:sldId id="336" r:id="rId26"/>
    <p:sldId id="33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1653-B83C-4606-B8AF-57AA01D62AF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35" y="406929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60" y="1733814"/>
            <a:ext cx="7735079" cy="42733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parts: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approximation of discrete functions or Regression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approximation of continuous function using various basis polynomials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of periodic functions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independent, solution to the least square problem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3400" b="1" dirty="0">
                    <a:solidFill>
                      <a:srgbClr val="FF0000"/>
                    </a:solidFill>
                    <a:latin typeface="Lucida Calligraphy" panose="03010101010101010101" pitchFamily="66" charset="0"/>
                    <a:cs typeface="Times New Roman" panose="02020603050405020304" pitchFamily="18" charset="0"/>
                  </a:rPr>
                  <a:t>Normal Equations!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 t="-65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+⋯+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Moreover, 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orthogonal system: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74964" cy="5563017"/>
              </a:xfr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58" y="234873"/>
            <a:ext cx="7816342" cy="68180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Existence and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258" y="916678"/>
                <a:ext cx="8063484" cy="55630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 1, 2,⋯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+⋯+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⋮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to the normal equations exist and is unique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unless the following homogenous system has a nontrivial solution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58" y="916678"/>
                <a:ext cx="8063484" cy="5563016"/>
              </a:xfrm>
              <a:blipFill>
                <a:blip r:embed="rId2"/>
                <a:stretch>
                  <a:fillRect l="-756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881611" cy="68180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Existence and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258" y="916678"/>
                <a:ext cx="8237982" cy="546583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to the normal equations exist and is unique unless the following homogenous system has a nontrivial solution for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would lead to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</m:t>
                          </m:r>
                        </m:e>
                      </m:nary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contradicts that the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58" y="916678"/>
                <a:ext cx="8237982" cy="5465834"/>
              </a:xfrm>
              <a:blipFill>
                <a:blip r:embed="rId2"/>
                <a:stretch>
                  <a:fillRect l="-814" r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 + 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sz="36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 using a straight line.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functions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Equation: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 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1, 2,⋯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3200" i="1" dirty="0">
                  <a:solidFill>
                    <a:srgbClr val="FF0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=1;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 rotWithShape="0">
                <a:blip r:embed="rId2"/>
                <a:stretch>
                  <a:fillRect l="-699" t="-5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4812" y="5652890"/>
                <a:ext cx="8813740" cy="1232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en-US" sz="20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   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Continuous</m:t>
                                      </m:r>
                                      <m:r>
                                        <a:rPr lang="en-US" sz="200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Case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2" y="5652890"/>
                <a:ext cx="8813740" cy="12320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9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=1.062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func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1/3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−0.5535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=1.062−0.5535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function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1/(1 +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[0, 1] using a 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polynomial.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functions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inner products to be evaluated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25;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884" y="916678"/>
                <a:ext cx="8714232" cy="5584706"/>
              </a:xfrm>
              <a:blipFill>
                <a:blip r:embed="rId2"/>
                <a:stretch>
                  <a:fillRect l="-629" t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by Gauss Elimination: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=1.030; 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−0.3605;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1930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3605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−0.193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(Continuous)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1DAB6D7-DD93-4067-9DC7-67CDDEA3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01" y="1288711"/>
            <a:ext cx="3833651" cy="2944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CC2A737-393C-42D0-8DE9-48660E2B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65" y="3394184"/>
            <a:ext cx="4221934" cy="3243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A1AA45A-4A90-49DD-879E-6425F2423242}"/>
              </a:ext>
            </a:extLst>
          </p:cNvPr>
          <p:cNvSpPr txBox="1"/>
          <p:nvPr/>
        </p:nvSpPr>
        <p:spPr>
          <a:xfrm>
            <a:off x="5030150" y="1512810"/>
            <a:ext cx="3361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judge how good the fit is or how do you compare fit of two polynomials?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265A2F11-AD99-41B6-A3AB-850CFDAA1A6D}"/>
                  </a:ext>
                </a:extLst>
              </p:cNvPr>
              <p:cNvSpPr txBox="1"/>
              <p:nvPr/>
            </p:nvSpPr>
            <p:spPr>
              <a:xfrm>
                <a:off x="752087" y="4856645"/>
                <a:ext cx="336176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Two options: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Analytical (+ numerical)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(+ visual)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A2F11-AD99-41B6-A3AB-850CFDAA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7" y="4856645"/>
                <a:ext cx="3361765" cy="1323439"/>
              </a:xfrm>
              <a:prstGeom prst="rect">
                <a:avLst/>
              </a:prstGeom>
              <a:blipFill>
                <a:blip r:embed="rId4"/>
                <a:stretch>
                  <a:fillRect l="-1812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3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38A23-340E-47A1-AA9E-AA7CAE48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783830" cy="75958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13B5FDC-18EC-4793-AB25-DD123CD7A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344" y="1216152"/>
                <a:ext cx="8302752" cy="5276721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observations or data pairs [(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…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)]</a:t>
                </a: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basis functions: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polynomial: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::::::::::::::::::::::::::::::::::::::::::::::::::::::::::::::::::::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equations,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unknowns: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over-determined system, least square regression 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unique solution, interpolation </a:t>
                </a:r>
              </a:p>
              <a:p>
                <a:pPr marL="804863" lvl="1" indent="-347663"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under-determined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B5FDC-18EC-4793-AB25-DD123CD7A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44" y="1216152"/>
                <a:ext cx="8302752" cy="5276721"/>
              </a:xfrm>
              <a:blipFill>
                <a:blip r:embed="rId2"/>
                <a:stretch>
                  <a:fillRect l="-1322" t="-208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5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 and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Seminorm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real valued function is called a norm on a vector space if it is defined everywhere on the space and satisfies the following conditions: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iff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real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-Norm: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2: Euclidean 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∞: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Euclidean 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tab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  <a:blipFill>
                <a:blip r:embed="rId2"/>
                <a:stretch>
                  <a:fillRect l="-1213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 of Ultimate Shear Strength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curing Temperature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a certain rubber compound was reported (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J. Quality Technology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1971, pp. 149-155)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linear and a quadratic regression model to the data.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linear model, the basis functions and the polynomial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vectors: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[138, 140, 144.5, 146, 148, 151.5, 153.5, 157] and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[770, 800, 840, 810, 735, 640, 590, 560]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data points,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 Denote elements of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respectively.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 l="-699" b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C736FA7A-581F-4BAF-8D40-F2F69FF2F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87714"/>
              </p:ext>
            </p:extLst>
          </p:nvPr>
        </p:nvGraphicFramePr>
        <p:xfrm>
          <a:off x="551189" y="1833354"/>
          <a:ext cx="796492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="" xmlns:a16="http://schemas.microsoft.com/office/drawing/2014/main" val="3428181044"/>
                    </a:ext>
                  </a:extLst>
                </a:gridCol>
                <a:gridCol w="813816">
                  <a:extLst>
                    <a:ext uri="{9D8B030D-6E8A-4147-A177-3AD203B41FA5}">
                      <a16:colId xmlns="" xmlns:a16="http://schemas.microsoft.com/office/drawing/2014/main" val="370107613"/>
                    </a:ext>
                  </a:extLst>
                </a:gridCol>
                <a:gridCol w="768096">
                  <a:extLst>
                    <a:ext uri="{9D8B030D-6E8A-4147-A177-3AD203B41FA5}">
                      <a16:colId xmlns="" xmlns:a16="http://schemas.microsoft.com/office/drawing/2014/main" val="613875777"/>
                    </a:ext>
                  </a:extLst>
                </a:gridCol>
                <a:gridCol w="877824">
                  <a:extLst>
                    <a:ext uri="{9D8B030D-6E8A-4147-A177-3AD203B41FA5}">
                      <a16:colId xmlns="" xmlns:a16="http://schemas.microsoft.com/office/drawing/2014/main" val="1012994846"/>
                    </a:ext>
                  </a:extLst>
                </a:gridCol>
                <a:gridCol w="832104">
                  <a:extLst>
                    <a:ext uri="{9D8B030D-6E8A-4147-A177-3AD203B41FA5}">
                      <a16:colId xmlns="" xmlns:a16="http://schemas.microsoft.com/office/drawing/2014/main" val="716054049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3071067394"/>
                    </a:ext>
                  </a:extLst>
                </a:gridCol>
                <a:gridCol w="813816">
                  <a:extLst>
                    <a:ext uri="{9D8B030D-6E8A-4147-A177-3AD203B41FA5}">
                      <a16:colId xmlns="" xmlns:a16="http://schemas.microsoft.com/office/drawing/2014/main" val="4123380110"/>
                    </a:ext>
                  </a:extLst>
                </a:gridCol>
                <a:gridCol w="841248">
                  <a:extLst>
                    <a:ext uri="{9D8B030D-6E8A-4147-A177-3AD203B41FA5}">
                      <a16:colId xmlns="" xmlns:a16="http://schemas.microsoft.com/office/drawing/2014/main" val="3661302356"/>
                    </a:ext>
                  </a:extLst>
                </a:gridCol>
                <a:gridCol w="732017">
                  <a:extLst>
                    <a:ext uri="{9D8B030D-6E8A-4147-A177-3AD203B41FA5}">
                      <a16:colId xmlns="" xmlns:a16="http://schemas.microsoft.com/office/drawing/2014/main" val="39254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x, in </a:t>
                      </a:r>
                      <a:r>
                        <a:rPr lang="en-US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932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675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=8; 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=173907.75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1178.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574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842125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842125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2773.50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13.9525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2773.5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13.9525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quadratic model, the basis functions and the polynomial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=1;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inner products to be evaluated are: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=173907.75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25707160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3806534454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123643297.5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16677"/>
                <a:ext cx="8714232" cy="5584706"/>
              </a:xfrm>
              <a:blipFill>
                <a:blip r:embed="rId2"/>
                <a:stretch>
                  <a:fillRect l="-420" t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1178.5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25707160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173907.75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25707160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3806534454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5745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842125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123643297.5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by Gauss Elimination: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=−21935.4; 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322.103;        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.14067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21935.4+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22.103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−1.14067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0" y="1151550"/>
                <a:ext cx="7543800" cy="5173227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71B13E-7265-4794-8D3B-B58D05C3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3" y="1151549"/>
            <a:ext cx="4148551" cy="3379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CE77BA7-52F3-44A7-AA07-B8B5A8B7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3192399"/>
            <a:ext cx="4404360" cy="3583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F604F32-2621-4C89-A469-72161E613E65}"/>
              </a:ext>
            </a:extLst>
          </p:cNvPr>
          <p:cNvSpPr txBox="1"/>
          <p:nvPr/>
        </p:nvSpPr>
        <p:spPr>
          <a:xfrm>
            <a:off x="5110832" y="1392819"/>
            <a:ext cx="3361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judge how good the fit is or how do you compare fit of two polynomials?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49580A6-BDC1-445B-991F-40903982DE21}"/>
              </a:ext>
            </a:extLst>
          </p:cNvPr>
          <p:cNvSpPr txBox="1"/>
          <p:nvPr/>
        </p:nvSpPr>
        <p:spPr>
          <a:xfrm>
            <a:off x="924315" y="4766355"/>
            <a:ext cx="336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errors!</a:t>
            </a:r>
          </a:p>
        </p:txBody>
      </p:sp>
    </p:spTree>
    <p:extLst>
      <p:ext uri="{BB962C8B-B14F-4D97-AF65-F5344CB8AC3E}">
        <p14:creationId xmlns:p14="http://schemas.microsoft.com/office/powerpoint/2010/main" val="372515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Example (Discrete Data)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EBDB9D-4A88-46B7-89E9-6D08E796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2" y="1136910"/>
            <a:ext cx="3866521" cy="3150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B082B9-C8C6-495A-AE55-90B96731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47" y="3477561"/>
            <a:ext cx="3866521" cy="3145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ACD735E8-016E-429C-B0B8-200CA11896A8}"/>
                  </a:ext>
                </a:extLst>
              </p:cNvPr>
              <p:cNvSpPr txBox="1"/>
              <p:nvPr/>
            </p:nvSpPr>
            <p:spPr>
              <a:xfrm>
                <a:off x="4491319" y="1256028"/>
                <a:ext cx="4341649" cy="188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735E8-016E-429C-B0B8-200CA1189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19" y="1256028"/>
                <a:ext cx="4341649" cy="1882182"/>
              </a:xfrm>
              <a:prstGeom prst="rect">
                <a:avLst/>
              </a:prstGeom>
              <a:blipFill>
                <a:blip r:embed="rId4"/>
                <a:stretch>
                  <a:fillRect l="-126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2C0698F8-3D5E-47CF-BDF9-3E7C5D603450}"/>
                  </a:ext>
                </a:extLst>
              </p:cNvPr>
              <p:cNvSpPr txBox="1"/>
              <p:nvPr/>
            </p:nvSpPr>
            <p:spPr>
              <a:xfrm>
                <a:off x="705479" y="4681012"/>
                <a:ext cx="3866521" cy="127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of regression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0698F8-3D5E-47CF-BDF9-3E7C5D60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79" y="4681012"/>
                <a:ext cx="3866521" cy="1271117"/>
              </a:xfrm>
              <a:prstGeom prst="rect">
                <a:avLst/>
              </a:prstGeom>
              <a:blipFill rotWithShape="0">
                <a:blip r:embed="rId5"/>
                <a:stretch>
                  <a:fillRect l="-1420" t="-2885" r="-15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83660C6-6429-4F37-934E-49613A5941DE}"/>
              </a:ext>
            </a:extLst>
          </p:cNvPr>
          <p:cNvSpPr txBox="1"/>
          <p:nvPr/>
        </p:nvSpPr>
        <p:spPr>
          <a:xfrm>
            <a:off x="2387727" y="2451892"/>
            <a:ext cx="117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6D0121F-FBEC-453C-8E28-AEDA52AFCB2B}"/>
              </a:ext>
            </a:extLst>
          </p:cNvPr>
          <p:cNvSpPr txBox="1"/>
          <p:nvPr/>
        </p:nvSpPr>
        <p:spPr>
          <a:xfrm>
            <a:off x="6143939" y="4681012"/>
            <a:ext cx="117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0.88</a:t>
            </a:r>
          </a:p>
        </p:txBody>
      </p:sp>
    </p:spTree>
    <p:extLst>
      <p:ext uri="{BB962C8B-B14F-4D97-AF65-F5344CB8AC3E}">
        <p14:creationId xmlns:p14="http://schemas.microsoft.com/office/powerpoint/2010/main" val="276572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99635F-3244-45B1-829A-F06D880E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Additional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42B8E5-06DA-4BFB-B4F1-BEDFB6D7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multiple regression using the same frame work.</a:t>
            </a:r>
          </a:p>
          <a:p>
            <a:r>
              <a:rPr lang="en-US" dirty="0"/>
              <a:t>Linearize some non-linear equations</a:t>
            </a:r>
          </a:p>
          <a:p>
            <a:r>
              <a:rPr lang="en-US" dirty="0"/>
              <a:t>Evaluate Integrals using Numerical Methods for Integration for functions that are not easy to integrate using analytical means!</a:t>
            </a:r>
          </a:p>
        </p:txBody>
      </p:sp>
    </p:spTree>
    <p:extLst>
      <p:ext uri="{BB962C8B-B14F-4D97-AF65-F5344CB8AC3E}">
        <p14:creationId xmlns:p14="http://schemas.microsoft.com/office/powerpoint/2010/main" val="15237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917" y="490905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inner product of two real-valued continuous functions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denoted by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defined as: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              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Continuous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Case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             (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Discrete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Case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Inner Product: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Commutativity: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Positivity: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176" y="1259633"/>
                <a:ext cx="8042987" cy="5243804"/>
              </a:xfrm>
              <a:blipFill rotWithShape="0">
                <a:blip r:embed="rId2"/>
                <a:stretch>
                  <a:fillRect l="-834" t="-6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" y="168591"/>
            <a:ext cx="7669765" cy="68180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Functions: Linear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8912" y="974413"/>
                <a:ext cx="8403336" cy="571499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sequence of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+ 1)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 if,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sequence of functions builds (or spans) an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+ 1)-dimensional linear subspace 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Definition of Norm: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true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only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Linearity of inner product: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9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9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9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974413"/>
                <a:ext cx="8403336" cy="5714996"/>
              </a:xfrm>
              <a:blipFill>
                <a:blip r:embed="rId2"/>
                <a:stretch>
                  <a:fillRect l="-725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</p:spPr>
            <p:txBody>
              <a:bodyPr>
                <a:normAutofit fontScale="77500" lnSpcReduction="20000"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real-valued continuous functions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said to be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finite or infinite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 an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system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≠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sequence of functions is called an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orthonormal system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Pythagorean Theorem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functions: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Generalized for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orthogonal system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  <a:blipFill rotWithShape="0">
                <a:blip r:embed="rId2"/>
                <a:stretch>
                  <a:fillRect l="-796" t="-811" r="-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 continuous real-valued function in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is to be approximated by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 linear combination of a system of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+ 1) linearly independent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shown below: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a weighted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seminorm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error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becomes as small as possible.</a:t>
                </a: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Least Square 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88" y="1151550"/>
                <a:ext cx="8421624" cy="5260039"/>
              </a:xfrm>
              <a:blipFill rotWithShape="0">
                <a:blip r:embed="rId2"/>
                <a:stretch>
                  <a:fillRect l="-1085" t="-695" r="-1013" b="-127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E258EAD-5802-4631-B4B8-7A0A8A2D83B0}"/>
              </a:ext>
            </a:extLst>
          </p:cNvPr>
          <p:cNvGrpSpPr/>
          <p:nvPr/>
        </p:nvGrpSpPr>
        <p:grpSpPr>
          <a:xfrm>
            <a:off x="1105898" y="1413968"/>
            <a:ext cx="7654054" cy="3752392"/>
            <a:chOff x="1124186" y="1450544"/>
            <a:chExt cx="7654054" cy="3752392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31BECFC4-E2E7-45AC-8432-CD93DD725EF8}"/>
                </a:ext>
              </a:extLst>
            </p:cNvPr>
            <p:cNvSpPr txBox="1"/>
            <p:nvPr/>
          </p:nvSpPr>
          <p:spPr>
            <a:xfrm>
              <a:off x="3700272" y="1450544"/>
              <a:ext cx="786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CFEA9796-4D5A-41C5-B771-6254C734F802}"/>
                </a:ext>
              </a:extLst>
            </p:cNvPr>
            <p:cNvGrpSpPr/>
            <p:nvPr/>
          </p:nvGrpSpPr>
          <p:grpSpPr>
            <a:xfrm>
              <a:off x="1124186" y="1908048"/>
              <a:ext cx="7654054" cy="3294888"/>
              <a:chOff x="1252202" y="1999488"/>
              <a:chExt cx="7654054" cy="329488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CED752FB-C9EE-45A8-B132-5962BDB148AB}"/>
                  </a:ext>
                </a:extLst>
              </p:cNvPr>
              <p:cNvGrpSpPr/>
              <p:nvPr/>
            </p:nvGrpSpPr>
            <p:grpSpPr>
              <a:xfrm>
                <a:off x="1581288" y="1999488"/>
                <a:ext cx="4343400" cy="3294888"/>
                <a:chOff x="2404872" y="1972056"/>
                <a:chExt cx="4022638" cy="3386328"/>
              </a:xfrm>
            </p:grpSpPr>
            <p:sp>
              <p:nvSpPr>
                <p:cNvPr id="4" name="Flowchart: Data 3">
                  <a:extLst>
                    <a:ext uri="{FF2B5EF4-FFF2-40B4-BE49-F238E27FC236}">
                      <a16:creationId xmlns="" xmlns:a16="http://schemas.microsoft.com/office/drawing/2014/main" id="{5EEE61FE-E5A5-46A7-A167-28B10270A68A}"/>
                    </a:ext>
                  </a:extLst>
                </p:cNvPr>
                <p:cNvSpPr/>
                <p:nvPr/>
              </p:nvSpPr>
              <p:spPr>
                <a:xfrm>
                  <a:off x="2404872" y="3269695"/>
                  <a:ext cx="4022638" cy="2088689"/>
                </a:xfrm>
                <a:prstGeom prst="flowChartInputOutpu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="" xmlns:a16="http://schemas.microsoft.com/office/drawing/2014/main" id="{51F31448-95EA-44D3-B89D-96891C5014E7}"/>
                    </a:ext>
                  </a:extLst>
                </p:cNvPr>
                <p:cNvSpPr/>
                <p:nvPr/>
              </p:nvSpPr>
              <p:spPr>
                <a:xfrm>
                  <a:off x="4655820" y="3858768"/>
                  <a:ext cx="137160" cy="137160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="" xmlns:a16="http://schemas.microsoft.com/office/drawing/2014/main" id="{C1C7F381-C69F-4A7E-B554-000F66EC56A0}"/>
                    </a:ext>
                  </a:extLst>
                </p:cNvPr>
                <p:cNvSpPr/>
                <p:nvPr/>
              </p:nvSpPr>
              <p:spPr>
                <a:xfrm>
                  <a:off x="4651248" y="1972056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="" xmlns:a16="http://schemas.microsoft.com/office/drawing/2014/main" id="{52372092-3880-4492-9761-2412503CAF38}"/>
                    </a:ext>
                  </a:extLst>
                </p:cNvPr>
                <p:cNvSpPr/>
                <p:nvPr/>
              </p:nvSpPr>
              <p:spPr>
                <a:xfrm>
                  <a:off x="3541776" y="4314039"/>
                  <a:ext cx="137160" cy="137160"/>
                </a:xfrm>
                <a:prstGeom prst="ellipse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="" xmlns:a16="http://schemas.microsoft.com/office/drawing/2014/main" id="{E0903BFB-9ED1-4CD3-9768-83FCFDA4C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828" y="2100072"/>
                  <a:ext cx="0" cy="1758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="" xmlns:a16="http://schemas.microsoft.com/office/drawing/2014/main" id="{D6DF8034-6EB4-40B8-BF8D-BC89BC8E775B}"/>
                    </a:ext>
                  </a:extLst>
                </p:cNvPr>
                <p:cNvCxnSpPr>
                  <a:cxnSpLocks/>
                  <a:stCxn id="6" idx="3"/>
                </p:cNvCxnSpPr>
                <p:nvPr/>
              </p:nvCxnSpPr>
              <p:spPr>
                <a:xfrm flipH="1">
                  <a:off x="3610357" y="2089129"/>
                  <a:ext cx="1060978" cy="22249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163186F2-7280-4E8B-B2D9-41E13EBCC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95838" y="3927348"/>
                  <a:ext cx="943302" cy="4316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="" xmlns:a16="http://schemas.microsoft.com/office/drawing/2014/main" id="{4B2D63BA-BD3C-4EBA-9CEC-3C961F58B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774" y="2228671"/>
                    <a:ext cx="2652482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Space Spanned by a system of (</a:t>
                    </a:r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 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+ 1) linearly independent functions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B2D63BA-BD3C-4EBA-9CEC-3C961F58B5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3774" y="2228671"/>
                    <a:ext cx="2652482" cy="120032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69" t="-3046" b="-10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or: Curved 18">
                <a:extLst>
                  <a:ext uri="{FF2B5EF4-FFF2-40B4-BE49-F238E27FC236}">
                    <a16:creationId xmlns="" xmlns:a16="http://schemas.microsoft.com/office/drawing/2014/main" id="{08ABD984-DBE5-4190-B4B3-B0ED32ED07F7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 flipV="1">
                <a:off x="5202936" y="2828836"/>
                <a:ext cx="1050838" cy="600164"/>
              </a:xfrm>
              <a:prstGeom prst="curvedConnector3">
                <a:avLst/>
              </a:prstGeom>
              <a:ln w="15875">
                <a:solidFill>
                  <a:schemeClr val="tx1"/>
                </a:solidFill>
                <a:headEnd type="stealth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="" xmlns:a16="http://schemas.microsoft.com/office/drawing/2014/main" id="{8D9FB82D-E1F3-4AA9-9674-2B1141D599D5}"/>
                      </a:ext>
                    </a:extLst>
                  </p:cNvPr>
                  <p:cNvSpPr txBox="1"/>
                  <p:nvPr/>
                </p:nvSpPr>
                <p:spPr>
                  <a:xfrm>
                    <a:off x="1252202" y="4271554"/>
                    <a:ext cx="2652482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D9FB82D-E1F3-4AA9-9674-2B1141D59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202" y="4271554"/>
                    <a:ext cx="2652482" cy="8798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="" xmlns:a16="http://schemas.microsoft.com/office/drawing/2014/main" id="{F61F17FB-BCB0-4D88-A374-2D9256F82616}"/>
                      </a:ext>
                    </a:extLst>
                  </p:cNvPr>
                  <p:cNvSpPr txBox="1"/>
                  <p:nvPr/>
                </p:nvSpPr>
                <p:spPr>
                  <a:xfrm>
                    <a:off x="3272206" y="3730700"/>
                    <a:ext cx="2652482" cy="8798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61F17FB-BCB0-4D88-A374-2D9256F826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2206" y="3730700"/>
                    <a:ext cx="2652482" cy="8798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C19E716-DC60-4EE3-9755-E3CEB34FFBF2}"/>
                  </a:ext>
                </a:extLst>
              </p:cNvPr>
              <p:cNvSpPr txBox="1"/>
              <p:nvPr/>
            </p:nvSpPr>
            <p:spPr>
              <a:xfrm>
                <a:off x="804673" y="5593125"/>
                <a:ext cx="724662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…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9E716-DC60-4EE3-9755-E3CEB34FF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3" y="5593125"/>
                <a:ext cx="7246620" cy="509178"/>
              </a:xfrm>
              <a:prstGeom prst="rect">
                <a:avLst/>
              </a:prstGeom>
              <a:blipFill>
                <a:blip r:embed="rId5"/>
                <a:stretch>
                  <a:fillRect l="-1262" t="-4819" r="-1009" b="-22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170D971-0B29-43A7-BAE0-39AFF99948A9}"/>
              </a:ext>
            </a:extLst>
          </p:cNvPr>
          <p:cNvSpPr txBox="1"/>
          <p:nvPr/>
        </p:nvSpPr>
        <p:spPr>
          <a:xfrm>
            <a:off x="1277580" y="521185"/>
            <a:ext cx="609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Schematic of Least Square Solution</a:t>
            </a:r>
          </a:p>
        </p:txBody>
      </p:sp>
    </p:spTree>
    <p:extLst>
      <p:ext uri="{BB962C8B-B14F-4D97-AF65-F5344CB8AC3E}">
        <p14:creationId xmlns:p14="http://schemas.microsoft.com/office/powerpoint/2010/main" val="27310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linearly independent, the least square problem has a unique solution: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1, 2,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prove:</a:t>
                </a: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minimum when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0, 1, 2, …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1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existence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uniqueness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least square solution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  <a:blipFill>
                <a:blip r:embed="rId2"/>
                <a:stretch>
                  <a:fillRect l="-1303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4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9" y="234873"/>
            <a:ext cx="7669765" cy="6818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 Solution: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another sequence of coefficients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at least one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also orthogonal to their linear combination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According to Pythagorean theorem, we have: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>
                    <a:cs typeface="Times New Roman" panose="02020603050405020304" pitchFamily="18" charset="0"/>
                  </a:rPr>
                  <a:t>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if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orthogonal to all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the solution of the least square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4988" y="1060110"/>
                <a:ext cx="8421624" cy="5260039"/>
              </a:xfrm>
              <a:blipFill>
                <a:blip r:embed="rId2"/>
                <a:stretch>
                  <a:fillRect l="-797" t="-695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15565</TotalTime>
  <Words>627</Words>
  <Application>Microsoft Office PowerPoint</Application>
  <PresentationFormat>On-screen Show (4:3)</PresentationFormat>
  <Paragraphs>225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Lucida Calligraphy</vt:lpstr>
      <vt:lpstr>Times New Roman</vt:lpstr>
      <vt:lpstr>Wingdings</vt:lpstr>
      <vt:lpstr>Office Theme</vt:lpstr>
      <vt:lpstr>Approximation of Functions</vt:lpstr>
      <vt:lpstr>Norm and Seminorm</vt:lpstr>
      <vt:lpstr>Inner Product</vt:lpstr>
      <vt:lpstr>Basis Functions: Linear Independence</vt:lpstr>
      <vt:lpstr>Orthogonal Functions</vt:lpstr>
      <vt:lpstr>Least Square Problem</vt:lpstr>
      <vt:lpstr>PowerPoint Presentation</vt:lpstr>
      <vt:lpstr>Least Square Solution: Proof</vt:lpstr>
      <vt:lpstr>Least Square Solution: Proof</vt:lpstr>
      <vt:lpstr>Least Square Solution: Normal Equations</vt:lpstr>
      <vt:lpstr>Least Square Solution: Normal Equations</vt:lpstr>
      <vt:lpstr>Least Square Solution: Existence and Uniqueness</vt:lpstr>
      <vt:lpstr>Least Square Solution: Existence and Uniqueness</vt:lpstr>
      <vt:lpstr>Least Square Solution: Example (Continuous)</vt:lpstr>
      <vt:lpstr>Least Square Solution: Example (Continuous)</vt:lpstr>
      <vt:lpstr>Least Square Solution: Example (Continuous)</vt:lpstr>
      <vt:lpstr>Least Square Solution: Example (Continuous)</vt:lpstr>
      <vt:lpstr>Least Square Solution: Example (Continuous)</vt:lpstr>
      <vt:lpstr>Discrete Data</vt:lpstr>
      <vt:lpstr>Least Square Solution: Example (Discrete Data)</vt:lpstr>
      <vt:lpstr>Least Square Solution: Example (Discrete Data)</vt:lpstr>
      <vt:lpstr>Least Square Solution: Example (Discrete Data)</vt:lpstr>
      <vt:lpstr>Least Square Solution: Example (Discrete Data)</vt:lpstr>
      <vt:lpstr>Least Square Solution: Example (Discrete Data)</vt:lpstr>
      <vt:lpstr>Least Square Solution: Example (Discrete Data)</vt:lpstr>
      <vt:lpstr>Additional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400</cp:revision>
  <dcterms:created xsi:type="dcterms:W3CDTF">2018-04-30T11:42:59Z</dcterms:created>
  <dcterms:modified xsi:type="dcterms:W3CDTF">2019-09-13T08:46:02Z</dcterms:modified>
</cp:coreProperties>
</file>