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7" r:id="rId2"/>
    <p:sldId id="338" r:id="rId3"/>
    <p:sldId id="339" r:id="rId4"/>
    <p:sldId id="341" r:id="rId5"/>
    <p:sldId id="343" r:id="rId6"/>
    <p:sldId id="344" r:id="rId7"/>
    <p:sldId id="365" r:id="rId8"/>
    <p:sldId id="368" r:id="rId9"/>
    <p:sldId id="366" r:id="rId10"/>
    <p:sldId id="367" r:id="rId11"/>
    <p:sldId id="345" r:id="rId12"/>
    <p:sldId id="346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9" r:id="rId30"/>
    <p:sldId id="370" r:id="rId31"/>
    <p:sldId id="371" r:id="rId32"/>
    <p:sldId id="372" r:id="rId33"/>
    <p:sldId id="373" r:id="rId34"/>
    <p:sldId id="37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Approximation: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Basis, Periodic Functions</a:t>
            </a:r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B404B3-DFA7-4883-B03C-3BE52E34C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Orthonormal Polynomials: 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865" y="1279568"/>
                <a:ext cx="8256270" cy="499321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Equidistant Discrete Data: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net of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equidistant points are given by: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 ⋯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this net, the orthonormal set of polynomials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given by: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(for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" y="1279568"/>
                <a:ext cx="8256270" cy="4993218"/>
              </a:xfrm>
              <a:blipFill>
                <a:blip r:embed="rId2"/>
                <a:stretch>
                  <a:fillRect l="-665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Orthonormal Polynomials: 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864" y="1279567"/>
                <a:ext cx="8416671" cy="5048071"/>
              </a:xfrm>
            </p:spPr>
            <p:txBody>
              <a:bodyPr>
                <a:normAutofit fontScale="92500" lnSpcReduction="10000"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very similar to the Legendre polynomials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have very large oscillations between the net points, large maximum norm in [-1, 1]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fitting a polynomial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equidistant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data, one should never choose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larger than ~ 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4" y="1279567"/>
                <a:ext cx="8416671" cy="5048071"/>
              </a:xfrm>
              <a:blipFill>
                <a:blip r:embed="rId2"/>
                <a:stretch>
                  <a:fillRect l="-1159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 +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 using a 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Legendre polynomial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Legendre polynomials, use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+ 1)/2 such that for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[-1, 1]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is: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4/(5 + 2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functions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=1.5708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=−0.1845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=−0.1286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1.5708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=0.7854;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−0.1845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=−0.2768;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−0.1286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321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=0.8015−0.2768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−0.4824×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you now use,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=1.030−0.3605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−0.193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polynomial is unique! It does not depend on the basis!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  <a:blipFill>
                <a:blip r:embed="rId2"/>
                <a:stretch>
                  <a:fillRect l="-70" t="-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function of period </a:t>
                </a:r>
                <a:r>
                  <a:rPr lang="en-US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 + p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f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x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shall study functions of period 2</a:t>
                </a:r>
                <a:r>
                  <a:rPr lang="el-G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endParaRPr 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any function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with a period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transform </a:t>
                </a:r>
                <a:r>
                  <a:rPr lang="en-US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l-GR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x/p</a:t>
                </a:r>
                <a:endParaRPr lang="en-US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 functions to have complex values.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Inner product of two complex-valued functions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period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𝐶𝑜𝑛𝑡𝑖𝑛𝑢𝑜𝑢𝑠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𝐷𝑖𝑠𝑐𝑟𝑒𝑡𝑒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 rotWithShape="0">
                <a:blip r:embed="rId2"/>
                <a:stretch>
                  <a:fillRect l="-791" t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Orthogonal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±1, ±2,⋯±∞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Case: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Case: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integer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0                               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Orthogonal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𝑘𝑥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𝑗𝑥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𝑗𝑥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 Number: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1, 2,⋯∞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9" y="234874"/>
            <a:ext cx="8474964" cy="6063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periodic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period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find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approximation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function,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using orthogonal basis functions as follows: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𝑘𝑥</m:t>
                        </m:r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𝑘𝑥</m:t>
                        </m:r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 rotWithShape="0">
                <a:blip r:embed="rId2"/>
                <a:stretch>
                  <a:fillRect l="-935" t="-768" r="-7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9" y="234874"/>
            <a:ext cx="8474964" cy="6063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approximation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normal equations must be satisfied: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1151" t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9" y="234874"/>
            <a:ext cx="8474964" cy="6063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=1,2,⋯∞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=1,2,⋯∞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orthogonal system: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Polynomials: </a:t>
                </a:r>
              </a:p>
              <a:p>
                <a:pPr marL="631825" indent="-268288">
                  <a:lnSpc>
                    <a:spcPct val="120000"/>
                  </a:lnSpc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Tchebycheff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31825" indent="-268288">
                  <a:lnSpc>
                    <a:spcPct val="12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Legendre</a:t>
                </a:r>
              </a:p>
              <a:p>
                <a:pPr marL="631825" indent="-268288">
                  <a:lnSpc>
                    <a:spcPct val="12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 rotWithShape="0">
                <a:blip r:embed="rId2"/>
                <a:stretch>
                  <a:fillRect l="-935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9" y="234874"/>
            <a:ext cx="8474964" cy="6063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𝑘𝑥</m:t>
                        </m:r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𝑘𝑥</m:t>
                        </m:r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 is the Least Square Approximation of a periodic function!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9" y="234874"/>
            <a:ext cx="8474964" cy="6063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Approximation: Alternate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periodic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period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find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approximation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using orthogonal basis functions as follows: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1511" t="-439" r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9" y="234874"/>
            <a:ext cx="8474964" cy="6063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approximation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normal equations must be satisfied: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As,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1511" t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9" y="234874"/>
            <a:ext cx="8474964" cy="6063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874"/>
            <a:ext cx="9448800" cy="6063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Approximation: Alternate Basis Functions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are Fourier Series, one is the exponential form and the other is the sine-cosine form!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The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periodic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a period of 2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(-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 (0, 2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tabLst>
                    <a:tab pos="346075" algn="l"/>
                  </a:tabLst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346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Alternatively: 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>
                  <a:buNone/>
                </a:pPr>
                <a:endParaRPr lang="en-US" sz="24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  <a:blipFill>
                <a:blip r:embed="rId2"/>
                <a:stretch>
                  <a:fillRect l="-952" t="-1564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The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periodic function of any period 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(-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 (0, 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simply scale the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That is, replace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x/L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346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346075" algn="l"/>
                  </a:tabLs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346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tabLst>
                    <a:tab pos="346075" algn="l"/>
                  </a:tabLs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  <a:blipFill>
                <a:blip r:embed="rId2"/>
                <a:stretch>
                  <a:fillRect l="-1099" t="-894" b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599"/>
            <a:ext cx="7893424" cy="7485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Discrete and Finite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(only finite frequencies or wave numbers):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points in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>
                  <a:buNone/>
                </a:pPr>
                <a:endParaRPr lang="en-US" sz="24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  <a:blipFill>
                <a:blip r:embed="rId2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3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</p:spPr>
            <p:txBody>
              <a:bodyPr/>
              <a:lstStyle/>
              <a:p>
                <a:pPr marL="341313" indent="-341313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for convergence:</a:t>
                </a:r>
              </a:p>
              <a:p>
                <a:pPr marL="798513" lvl="1" indent="-341313">
                  <a:buFont typeface="Wingdings" panose="05000000000000000000" pitchFamily="2" charset="2"/>
                  <a:buChar char="Ø"/>
                </a:pP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continuous or piecewise continuous in (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l-GR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or (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-L, L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798513" lvl="1" indent="-341313">
                  <a:buFont typeface="Wingdings" panose="05000000000000000000" pitchFamily="2" charset="2"/>
                  <a:buChar char="Ø"/>
                </a:pPr>
                <a:r>
                  <a:rPr lang="en-US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finite number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finite discontinuities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i.e., finite number of maxima, minima</a:t>
                </a:r>
              </a:p>
              <a:p>
                <a:pPr marL="798513" lvl="1" indent="-341313">
                  <a:buFont typeface="Wingdings" panose="05000000000000000000" pitchFamily="2" charset="2"/>
                  <a:buChar char="Ø"/>
                </a:pP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periodic on the entire 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-axis with period 2</a:t>
                </a:r>
                <a:r>
                  <a:rPr lang="el-GR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2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1313" indent="-341313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Condition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Dirichlet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Condition for Fourier Series):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015" y="1066800"/>
                <a:ext cx="8315425" cy="5457524"/>
              </a:xfrm>
              <a:blipFill>
                <a:blip r:embed="rId2"/>
                <a:stretch>
                  <a:fillRect l="-952" t="-1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3"/>
            <a:ext cx="7820891" cy="160727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of Approximation: Interpolation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5017805"/>
            <a:ext cx="1068670" cy="1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2028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95" y="274317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Tchebycheff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816" y="1027840"/>
                <a:ext cx="8219089" cy="56419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  <a:r>
                  <a:rPr lang="en-US" b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Recursion Formula: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constitutes an orthogonal family of polynomials in [-1, 1]!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16" y="1027840"/>
                <a:ext cx="8219089" cy="5641900"/>
              </a:xfrm>
              <a:blipFill rotWithShape="0">
                <a:blip r:embed="rId2"/>
                <a:stretch>
                  <a:fillRect l="-1260" r="-22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6E55CA-9BC5-4E32-8A8C-FA081C9A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762" y="239859"/>
            <a:ext cx="2864341" cy="2633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B375E1-D29E-4ACE-97BD-D84111DA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239859"/>
            <a:ext cx="2864341" cy="2633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FA53AA-51DE-4AD8-87D6-66FC33C1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6" y="3722915"/>
            <a:ext cx="2972081" cy="260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A76874-307D-4C11-B4DB-F5BBD463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672" y="3602999"/>
            <a:ext cx="4511431" cy="284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CB9BF4-E3C1-4DC2-9997-96B62E638CA5}"/>
              </a:ext>
            </a:extLst>
          </p:cNvPr>
          <p:cNvSpPr txBox="1"/>
          <p:nvPr/>
        </p:nvSpPr>
        <p:spPr>
          <a:xfrm>
            <a:off x="783772" y="2892176"/>
            <a:ext cx="4236098" cy="66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Complicated Analytical Function, Analog Signal from a measuring device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A644C7-ADC2-473C-B56B-483D8F7C777D}"/>
              </a:ext>
            </a:extLst>
          </p:cNvPr>
          <p:cNvSpPr txBox="1"/>
          <p:nvPr/>
        </p:nvSpPr>
        <p:spPr>
          <a:xfrm>
            <a:off x="5019870" y="2976309"/>
            <a:ext cx="3857078" cy="66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measurements of continuous experiments or phenomena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7EB8EB-A007-4318-AF06-DF8F7D8C982E}"/>
              </a:ext>
            </a:extLst>
          </p:cNvPr>
          <p:cNvSpPr txBox="1"/>
          <p:nvPr/>
        </p:nvSpPr>
        <p:spPr>
          <a:xfrm>
            <a:off x="1317576" y="3722915"/>
            <a:ext cx="1574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Data, Derivative, Integration for or tab (</a:t>
            </a:r>
            <a:r>
              <a:rPr lang="en-US" i="1" dirty="0"/>
              <a:t>f</a:t>
            </a:r>
            <a:r>
              <a:rPr lang="en-US" dirty="0"/>
              <a:t>): Interpolation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244857-C572-479D-933E-F801C39F03B2}"/>
              </a:ext>
            </a:extLst>
          </p:cNvPr>
          <p:cNvSpPr txBox="1"/>
          <p:nvPr/>
        </p:nvSpPr>
        <p:spPr>
          <a:xfrm>
            <a:off x="1520890" y="407811"/>
            <a:ext cx="159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Continuous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62931C-16CE-40E3-B147-67E485F3D38F}"/>
              </a:ext>
            </a:extLst>
          </p:cNvPr>
          <p:cNvSpPr txBox="1"/>
          <p:nvPr/>
        </p:nvSpPr>
        <p:spPr>
          <a:xfrm>
            <a:off x="6150642" y="269311"/>
            <a:ext cx="159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Discrete data </a:t>
            </a:r>
            <a:r>
              <a:rPr lang="en-US" dirty="0"/>
              <a:t>or tab (</a:t>
            </a:r>
            <a:r>
              <a:rPr lang="en-US" i="1" dirty="0"/>
              <a:t>f</a:t>
            </a:r>
            <a:r>
              <a:rPr lang="en-US" dirty="0"/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D8F3DB-CF63-410A-9BDA-1343A3D008C7}"/>
              </a:ext>
            </a:extLst>
          </p:cNvPr>
          <p:cNvSpPr txBox="1"/>
          <p:nvPr/>
        </p:nvSpPr>
        <p:spPr>
          <a:xfrm>
            <a:off x="6426165" y="3638783"/>
            <a:ext cx="159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of Discrete data or tab (</a:t>
            </a:r>
            <a:r>
              <a:rPr lang="en-US" i="1" dirty="0"/>
              <a:t>f</a:t>
            </a:r>
            <a:r>
              <a:rPr lang="en-US" dirty="0"/>
              <a:t>): Regression</a:t>
            </a:r>
          </a:p>
        </p:txBody>
      </p:sp>
    </p:spTree>
    <p:extLst>
      <p:ext uri="{BB962C8B-B14F-4D97-AF65-F5344CB8AC3E}">
        <p14:creationId xmlns:p14="http://schemas.microsoft.com/office/powerpoint/2010/main" val="338973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38A23-340E-47A1-AA9E-AA7CAE48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783830" cy="759586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13B5FDC-18EC-4793-AB25-DD123CD7A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214" y="1216152"/>
                <a:ext cx="8082153" cy="5276721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observations or data pairs [(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…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basis functions: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polynomial: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::::::::::::::::::::::::::::::::::::::::::::::::::::::::::::::::::::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unknowns: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sz="20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over-determined system, least square regression 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unique solution, interpolation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under-determined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B5FDC-18EC-4793-AB25-DD123CD7A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214" y="1216152"/>
                <a:ext cx="8082153" cy="5276721"/>
              </a:xfrm>
              <a:blipFill>
                <a:blip r:embed="rId2"/>
                <a:stretch>
                  <a:fillRect l="-1358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0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1DDF6-9C56-4B4B-AB8E-8E971212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FCA84-75A3-4566-9EFF-E51DD773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8" y="1953641"/>
            <a:ext cx="7070598" cy="3423031"/>
          </a:xfrm>
        </p:spPr>
        <p:txBody>
          <a:bodyPr/>
          <a:lstStyle/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Polynomials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Gram’s polynomials (introduced earlier)</a:t>
            </a:r>
          </a:p>
          <a:p>
            <a:pPr marL="347663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Spline Interpolation: piecewise continuous, smoothing</a:t>
            </a:r>
          </a:p>
        </p:txBody>
      </p:sp>
    </p:spTree>
    <p:extLst>
      <p:ext uri="{BB962C8B-B14F-4D97-AF65-F5344CB8AC3E}">
        <p14:creationId xmlns:p14="http://schemas.microsoft.com/office/powerpoint/2010/main" val="5429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172" y="2103531"/>
                <a:ext cx="7421656" cy="3606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Triangular set of basis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⋮              ⋮                  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⋮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⋮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⋮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⋯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172" y="2103531"/>
                <a:ext cx="7421656" cy="3606987"/>
              </a:xfrm>
              <a:blipFill>
                <a:blip r:embed="rId2"/>
                <a:stretch>
                  <a:fillRect l="-1642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2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Newton’s Divided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corresponding function values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polynomial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for some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int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801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12332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Tchebycheff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189" y="962399"/>
                <a:ext cx="8154544" cy="568875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(continuous):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nary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endParaRPr lang="en-US" sz="3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3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3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arbitrary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−1≤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189" y="962399"/>
                <a:ext cx="8154544" cy="5688751"/>
              </a:xfrm>
              <a:blipFill>
                <a:blip r:embed="rId2"/>
                <a:stretch>
                  <a:fillRect l="-1121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Legendre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865" y="1297856"/>
                <a:ext cx="8256270" cy="499321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of the Legendre’s equation (for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non-negative: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−1≤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 are an orthogonal set of polynomials given by: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Bonnet’s recursive relation for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2: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" y="1297856"/>
                <a:ext cx="8256270" cy="4993218"/>
              </a:xfrm>
              <a:blipFill>
                <a:blip r:embed="rId2"/>
                <a:stretch>
                  <a:fillRect l="-960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417753"/>
            <a:ext cx="7669765" cy="6818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Polynomials: Legendre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07" y="1447030"/>
                <a:ext cx="7898365" cy="4816610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Symmetry</m:t>
                    </m:r>
                    <m:r>
                      <m:rPr>
                        <m:nor/>
                      </m:rP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(continuous):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=1;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discrete data: equidistant data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07" y="1447030"/>
                <a:ext cx="7898365" cy="4816610"/>
              </a:xfrm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7B0BB1-9D94-4518-B0A6-2FDDBFE11B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195957"/>
            <a:ext cx="4572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7B0BB1-9D94-4518-B0A6-2FDDBFE11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25EA54-7649-4B46-8496-563B6C158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914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16078</TotalTime>
  <Words>703</Words>
  <Application>Microsoft Office PowerPoint</Application>
  <PresentationFormat>On-screen Show (4:3)</PresentationFormat>
  <Paragraphs>230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Theory of Approximation:  Orthogonal Basis, Periodic Functions</vt:lpstr>
      <vt:lpstr>Least Square Solution: Normal Equations</vt:lpstr>
      <vt:lpstr>Orthogonal Polynomials: Tchebycheff</vt:lpstr>
      <vt:lpstr>Orthogonal Polynomials: Tchebycheff</vt:lpstr>
      <vt:lpstr>Orthogonal Polynomials: Legendre</vt:lpstr>
      <vt:lpstr>Orthogonal Polynomials: Legendre</vt:lpstr>
      <vt:lpstr>PowerPoint Presentation</vt:lpstr>
      <vt:lpstr>PowerPoint Presentation</vt:lpstr>
      <vt:lpstr>PowerPoint Presentation</vt:lpstr>
      <vt:lpstr>PowerPoint Presentation</vt:lpstr>
      <vt:lpstr>Orthonormal Polynomials: Gram</vt:lpstr>
      <vt:lpstr>Orthonormal Polynomials: Gram</vt:lpstr>
      <vt:lpstr>Least Square Solution: Example (Continuous)</vt:lpstr>
      <vt:lpstr>Periodic Functions</vt:lpstr>
      <vt:lpstr>Periodic Orthogonal Basis Functions</vt:lpstr>
      <vt:lpstr>Periodic Orthogonal Basis Functions</vt:lpstr>
      <vt:lpstr>Least Square Approximation of Periodic Functions</vt:lpstr>
      <vt:lpstr>Least Square Approximation of Periodic Functions</vt:lpstr>
      <vt:lpstr>Least Square Approximation of Periodic Functions</vt:lpstr>
      <vt:lpstr>Least Square Approximation of Periodic Functions</vt:lpstr>
      <vt:lpstr>Fourier Series Approximation: Alternate Basis Functions</vt:lpstr>
      <vt:lpstr>Least Square Approximation of Periodic Functions</vt:lpstr>
      <vt:lpstr>Least Square Approximation of Periodic Functions</vt:lpstr>
      <vt:lpstr>Fourier Series Approximation: Alternate Basis Functions</vt:lpstr>
      <vt:lpstr>The Fourier Series</vt:lpstr>
      <vt:lpstr>The Fourier Series</vt:lpstr>
      <vt:lpstr>The Discrete and Finite Fourier Series</vt:lpstr>
      <vt:lpstr>The Fourier Series</vt:lpstr>
      <vt:lpstr>Theory of Approximation: Interpolation</vt:lpstr>
      <vt:lpstr>PowerPoint Presentation</vt:lpstr>
      <vt:lpstr>Discrete Data</vt:lpstr>
      <vt:lpstr>Interpolation Polynomials</vt:lpstr>
      <vt:lpstr>Newton’s Divided Difference</vt:lpstr>
      <vt:lpstr>Newton’s Divided 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Abhas</dc:creator>
  <cp:lastModifiedBy>Abhas Singh</cp:lastModifiedBy>
  <cp:revision>424</cp:revision>
  <dcterms:created xsi:type="dcterms:W3CDTF">2018-04-30T11:42:59Z</dcterms:created>
  <dcterms:modified xsi:type="dcterms:W3CDTF">2019-09-26T15:19:02Z</dcterms:modified>
</cp:coreProperties>
</file>