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9" r:id="rId2"/>
    <p:sldId id="335" r:id="rId3"/>
    <p:sldId id="309" r:id="rId4"/>
    <p:sldId id="336" r:id="rId5"/>
    <p:sldId id="337" r:id="rId6"/>
    <p:sldId id="338" r:id="rId7"/>
    <p:sldId id="339" r:id="rId8"/>
    <p:sldId id="340" r:id="rId9"/>
    <p:sldId id="341" r:id="rId10"/>
    <p:sldId id="363" r:id="rId11"/>
    <p:sldId id="343" r:id="rId12"/>
    <p:sldId id="342" r:id="rId13"/>
    <p:sldId id="344" r:id="rId14"/>
    <p:sldId id="345" r:id="rId15"/>
    <p:sldId id="346" r:id="rId16"/>
    <p:sldId id="348" r:id="rId17"/>
    <p:sldId id="349" r:id="rId18"/>
    <p:sldId id="380" r:id="rId19"/>
    <p:sldId id="353" r:id="rId20"/>
    <p:sldId id="352" r:id="rId21"/>
    <p:sldId id="350" r:id="rId22"/>
    <p:sldId id="351" r:id="rId23"/>
    <p:sldId id="381" r:id="rId24"/>
    <p:sldId id="354" r:id="rId25"/>
    <p:sldId id="3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3"/>
            <a:ext cx="7820891" cy="160727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Approximation: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27810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5"/>
            <a:ext cx="8280770" cy="7097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2nd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908" t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56370DE-43D9-4781-82E2-205ABF61CBBB}"/>
                  </a:ext>
                </a:extLst>
              </p:cNvPr>
              <p:cNvSpPr txBox="1"/>
              <p:nvPr/>
            </p:nvSpPr>
            <p:spPr>
              <a:xfrm>
                <a:off x="4709160" y="3059668"/>
                <a:ext cx="2487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370DE-43D9-4781-82E2-205ABF61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60" y="3059668"/>
                <a:ext cx="24871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Formula for Divided Difference: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(Recall: discussion during Muller’s method)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of the points within the divided difference is immaterial.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see it generally, consider this: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generalization: replace the index zero with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evaluate the divided difference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348" t="-1989" r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by reversing the order of x variables,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D8FDD1-7670-4E41-BBDD-774EEE727B51}"/>
              </a:ext>
            </a:extLst>
          </p:cNvPr>
          <p:cNvSpPr/>
          <p:nvPr/>
        </p:nvSpPr>
        <p:spPr>
          <a:xfrm>
            <a:off x="628649" y="5218287"/>
            <a:ext cx="6113929" cy="142698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</a:t>
            </a:r>
            <a:r>
              <a:rPr lang="en-US" dirty="0" err="1">
                <a:solidFill>
                  <a:srgbClr val="0033CC"/>
                </a:solidFill>
              </a:rPr>
              <a:t>Difference:Example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EADE0D-61BC-4AE8-ABBD-5099A2575B5C}"/>
              </a:ext>
            </a:extLst>
          </p:cNvPr>
          <p:cNvSpPr txBox="1"/>
          <p:nvPr/>
        </p:nvSpPr>
        <p:spPr>
          <a:xfrm>
            <a:off x="842682" y="1463280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D99C11-240A-48A8-8480-4AEF38A9700A}"/>
              </a:ext>
            </a:extLst>
          </p:cNvPr>
          <p:cNvSpPr txBox="1"/>
          <p:nvPr/>
        </p:nvSpPr>
        <p:spPr>
          <a:xfrm>
            <a:off x="2796986" y="1463283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D64245-3668-49ED-AA3C-470E13735503}"/>
              </a:ext>
            </a:extLst>
          </p:cNvPr>
          <p:cNvSpPr txBox="1"/>
          <p:nvPr/>
        </p:nvSpPr>
        <p:spPr>
          <a:xfrm>
            <a:off x="2796986" y="2410728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186537-3A1F-41A6-8487-184F71B5BF38}"/>
              </a:ext>
            </a:extLst>
          </p:cNvPr>
          <p:cNvSpPr txBox="1"/>
          <p:nvPr/>
        </p:nvSpPr>
        <p:spPr>
          <a:xfrm>
            <a:off x="2796986" y="3341020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EDA2C9-8C51-4EBD-989A-DA77C8F791BB}"/>
              </a:ext>
            </a:extLst>
          </p:cNvPr>
          <p:cNvSpPr txBox="1"/>
          <p:nvPr/>
        </p:nvSpPr>
        <p:spPr>
          <a:xfrm>
            <a:off x="4670613" y="1463282"/>
            <a:ext cx="16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63B2EF-8650-4C9E-A6AE-BBECFFE75CC0}"/>
              </a:ext>
            </a:extLst>
          </p:cNvPr>
          <p:cNvSpPr txBox="1"/>
          <p:nvPr/>
        </p:nvSpPr>
        <p:spPr>
          <a:xfrm>
            <a:off x="4670613" y="2410728"/>
            <a:ext cx="16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672ACE-236C-4F28-B215-CB0EAA61C38C}"/>
              </a:ext>
            </a:extLst>
          </p:cNvPr>
          <p:cNvSpPr txBox="1"/>
          <p:nvPr/>
        </p:nvSpPr>
        <p:spPr>
          <a:xfrm>
            <a:off x="6983505" y="1463281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0470758-A751-4DC4-B0C4-3DD8932CC01C}"/>
              </a:ext>
            </a:extLst>
          </p:cNvPr>
          <p:cNvSpPr txBox="1"/>
          <p:nvPr/>
        </p:nvSpPr>
        <p:spPr>
          <a:xfrm>
            <a:off x="842682" y="2415388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85D008-0BF0-40DA-82E0-65F08BC2174E}"/>
              </a:ext>
            </a:extLst>
          </p:cNvPr>
          <p:cNvSpPr txBox="1"/>
          <p:nvPr/>
        </p:nvSpPr>
        <p:spPr>
          <a:xfrm>
            <a:off x="896470" y="3341020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7413FF-3588-4B4D-992B-8A4DC82C0933}"/>
              </a:ext>
            </a:extLst>
          </p:cNvPr>
          <p:cNvSpPr txBox="1"/>
          <p:nvPr/>
        </p:nvSpPr>
        <p:spPr>
          <a:xfrm>
            <a:off x="896470" y="4266652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5FF5F68-40EE-4B1D-A24A-469F764C6553}"/>
              </a:ext>
            </a:extLst>
          </p:cNvPr>
          <p:cNvCxnSpPr/>
          <p:nvPr/>
        </p:nvCxnSpPr>
        <p:spPr>
          <a:xfrm>
            <a:off x="2151530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B214D8E-10A1-4226-8901-98535F7E033B}"/>
              </a:ext>
            </a:extLst>
          </p:cNvPr>
          <p:cNvCxnSpPr/>
          <p:nvPr/>
        </p:nvCxnSpPr>
        <p:spPr>
          <a:xfrm>
            <a:off x="2151530" y="26415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52D21DE-23EB-4DB1-A6FE-ED0A1EF76592}"/>
              </a:ext>
            </a:extLst>
          </p:cNvPr>
          <p:cNvCxnSpPr/>
          <p:nvPr/>
        </p:nvCxnSpPr>
        <p:spPr>
          <a:xfrm>
            <a:off x="2165874" y="365253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B0AC19F-31C9-4917-9F57-5BF57969EA42}"/>
              </a:ext>
            </a:extLst>
          </p:cNvPr>
          <p:cNvCxnSpPr/>
          <p:nvPr/>
        </p:nvCxnSpPr>
        <p:spPr>
          <a:xfrm>
            <a:off x="3971364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896DD6C-531C-4B0E-8588-19938B7C919B}"/>
              </a:ext>
            </a:extLst>
          </p:cNvPr>
          <p:cNvCxnSpPr/>
          <p:nvPr/>
        </p:nvCxnSpPr>
        <p:spPr>
          <a:xfrm>
            <a:off x="6284256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2FAAB03F-DF5F-42FD-ADBB-7D5739789D0C}"/>
              </a:ext>
            </a:extLst>
          </p:cNvPr>
          <p:cNvCxnSpPr>
            <a:cxnSpLocks/>
          </p:cNvCxnSpPr>
          <p:nvPr/>
        </p:nvCxnSpPr>
        <p:spPr>
          <a:xfrm>
            <a:off x="3890679" y="265030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08AD1B1-1CFF-45F6-AD61-191A4FC3D656}"/>
              </a:ext>
            </a:extLst>
          </p:cNvPr>
          <p:cNvCxnSpPr>
            <a:cxnSpLocks/>
          </p:cNvCxnSpPr>
          <p:nvPr/>
        </p:nvCxnSpPr>
        <p:spPr>
          <a:xfrm flipV="1">
            <a:off x="6212538" y="1846729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C264E6-1DDE-464D-A081-4A1864C863E7}"/>
              </a:ext>
            </a:extLst>
          </p:cNvPr>
          <p:cNvCxnSpPr>
            <a:cxnSpLocks/>
          </p:cNvCxnSpPr>
          <p:nvPr/>
        </p:nvCxnSpPr>
        <p:spPr>
          <a:xfrm flipV="1">
            <a:off x="3890679" y="1801474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8E99DA5-7137-4190-B705-D81507EDE98A}"/>
              </a:ext>
            </a:extLst>
          </p:cNvPr>
          <p:cNvCxnSpPr>
            <a:cxnSpLocks/>
          </p:cNvCxnSpPr>
          <p:nvPr/>
        </p:nvCxnSpPr>
        <p:spPr>
          <a:xfrm flipV="1">
            <a:off x="2094156" y="3710599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260C22F-7E10-4B59-93E2-DABB17E75BB8}"/>
              </a:ext>
            </a:extLst>
          </p:cNvPr>
          <p:cNvCxnSpPr>
            <a:cxnSpLocks/>
          </p:cNvCxnSpPr>
          <p:nvPr/>
        </p:nvCxnSpPr>
        <p:spPr>
          <a:xfrm flipV="1">
            <a:off x="2148839" y="2768272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4BFB31D-3F72-4071-9E34-3FAC4436D9EF}"/>
              </a:ext>
            </a:extLst>
          </p:cNvPr>
          <p:cNvCxnSpPr>
            <a:cxnSpLocks/>
          </p:cNvCxnSpPr>
          <p:nvPr/>
        </p:nvCxnSpPr>
        <p:spPr>
          <a:xfrm flipV="1">
            <a:off x="2133600" y="1808948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F3AA4DD-0707-4B68-B500-AAAE99077EA3}"/>
              </a:ext>
            </a:extLst>
          </p:cNvPr>
          <p:cNvCxnSpPr>
            <a:cxnSpLocks/>
          </p:cNvCxnSpPr>
          <p:nvPr/>
        </p:nvCxnSpPr>
        <p:spPr>
          <a:xfrm flipV="1">
            <a:off x="3836891" y="2768272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BC1ED8-F4C1-42AD-BE26-0FDCB926F3C0}"/>
              </a:ext>
            </a:extLst>
          </p:cNvPr>
          <p:cNvSpPr txBox="1"/>
          <p:nvPr/>
        </p:nvSpPr>
        <p:spPr>
          <a:xfrm>
            <a:off x="842682" y="5316071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83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2727"/>
            <a:ext cx="8013905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EADE0D-61BC-4AE8-ABBD-5099A2575B5C}"/>
              </a:ext>
            </a:extLst>
          </p:cNvPr>
          <p:cNvSpPr txBox="1"/>
          <p:nvPr/>
        </p:nvSpPr>
        <p:spPr>
          <a:xfrm>
            <a:off x="842682" y="1463280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D99C11-240A-48A8-8480-4AEF38A9700A}"/>
              </a:ext>
            </a:extLst>
          </p:cNvPr>
          <p:cNvSpPr txBox="1"/>
          <p:nvPr/>
        </p:nvSpPr>
        <p:spPr>
          <a:xfrm>
            <a:off x="2796986" y="1463283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D64245-3668-49ED-AA3C-470E13735503}"/>
              </a:ext>
            </a:extLst>
          </p:cNvPr>
          <p:cNvSpPr txBox="1"/>
          <p:nvPr/>
        </p:nvSpPr>
        <p:spPr>
          <a:xfrm>
            <a:off x="2796986" y="2410728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186537-3A1F-41A6-8487-184F71B5BF38}"/>
              </a:ext>
            </a:extLst>
          </p:cNvPr>
          <p:cNvSpPr txBox="1"/>
          <p:nvPr/>
        </p:nvSpPr>
        <p:spPr>
          <a:xfrm>
            <a:off x="2796986" y="3341020"/>
            <a:ext cx="11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EDA2C9-8C51-4EBD-989A-DA77C8F791BB}"/>
              </a:ext>
            </a:extLst>
          </p:cNvPr>
          <p:cNvSpPr txBox="1"/>
          <p:nvPr/>
        </p:nvSpPr>
        <p:spPr>
          <a:xfrm>
            <a:off x="4670613" y="1463282"/>
            <a:ext cx="16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63B2EF-8650-4C9E-A6AE-BBECFFE75CC0}"/>
              </a:ext>
            </a:extLst>
          </p:cNvPr>
          <p:cNvSpPr txBox="1"/>
          <p:nvPr/>
        </p:nvSpPr>
        <p:spPr>
          <a:xfrm>
            <a:off x="4670613" y="2410728"/>
            <a:ext cx="16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0470758-A751-4DC4-B0C4-3DD8932CC01C}"/>
              </a:ext>
            </a:extLst>
          </p:cNvPr>
          <p:cNvSpPr txBox="1"/>
          <p:nvPr/>
        </p:nvSpPr>
        <p:spPr>
          <a:xfrm>
            <a:off x="842682" y="2415388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, -46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85D008-0BF0-40DA-82E0-65F08BC2174E}"/>
              </a:ext>
            </a:extLst>
          </p:cNvPr>
          <p:cNvSpPr txBox="1"/>
          <p:nvPr/>
        </p:nvSpPr>
        <p:spPr>
          <a:xfrm>
            <a:off x="896470" y="3341020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4,  12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7413FF-3588-4B4D-992B-8A4DC82C0933}"/>
              </a:ext>
            </a:extLst>
          </p:cNvPr>
          <p:cNvSpPr txBox="1"/>
          <p:nvPr/>
        </p:nvSpPr>
        <p:spPr>
          <a:xfrm>
            <a:off x="896470" y="4266652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5 ,  92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5FF5F68-40EE-4B1D-A24A-469F764C6553}"/>
              </a:ext>
            </a:extLst>
          </p:cNvPr>
          <p:cNvCxnSpPr/>
          <p:nvPr/>
        </p:nvCxnSpPr>
        <p:spPr>
          <a:xfrm>
            <a:off x="2151530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B214D8E-10A1-4226-8901-98535F7E033B}"/>
              </a:ext>
            </a:extLst>
          </p:cNvPr>
          <p:cNvCxnSpPr/>
          <p:nvPr/>
        </p:nvCxnSpPr>
        <p:spPr>
          <a:xfrm>
            <a:off x="2151530" y="26415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52D21DE-23EB-4DB1-A6FE-ED0A1EF76592}"/>
              </a:ext>
            </a:extLst>
          </p:cNvPr>
          <p:cNvCxnSpPr/>
          <p:nvPr/>
        </p:nvCxnSpPr>
        <p:spPr>
          <a:xfrm>
            <a:off x="2165874" y="365253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B0AC19F-31C9-4917-9F57-5BF57969EA42}"/>
              </a:ext>
            </a:extLst>
          </p:cNvPr>
          <p:cNvCxnSpPr/>
          <p:nvPr/>
        </p:nvCxnSpPr>
        <p:spPr>
          <a:xfrm>
            <a:off x="3971364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896DD6C-531C-4B0E-8588-19938B7C919B}"/>
              </a:ext>
            </a:extLst>
          </p:cNvPr>
          <p:cNvCxnSpPr/>
          <p:nvPr/>
        </p:nvCxnSpPr>
        <p:spPr>
          <a:xfrm>
            <a:off x="6284256" y="174790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2FAAB03F-DF5F-42FD-ADBB-7D5739789D0C}"/>
              </a:ext>
            </a:extLst>
          </p:cNvPr>
          <p:cNvCxnSpPr>
            <a:cxnSpLocks/>
          </p:cNvCxnSpPr>
          <p:nvPr/>
        </p:nvCxnSpPr>
        <p:spPr>
          <a:xfrm>
            <a:off x="3890679" y="265030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08AD1B1-1CFF-45F6-AD61-191A4FC3D656}"/>
              </a:ext>
            </a:extLst>
          </p:cNvPr>
          <p:cNvCxnSpPr>
            <a:cxnSpLocks/>
          </p:cNvCxnSpPr>
          <p:nvPr/>
        </p:nvCxnSpPr>
        <p:spPr>
          <a:xfrm flipV="1">
            <a:off x="6212538" y="1846729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C264E6-1DDE-464D-A081-4A1864C863E7}"/>
              </a:ext>
            </a:extLst>
          </p:cNvPr>
          <p:cNvCxnSpPr>
            <a:cxnSpLocks/>
          </p:cNvCxnSpPr>
          <p:nvPr/>
        </p:nvCxnSpPr>
        <p:spPr>
          <a:xfrm flipV="1">
            <a:off x="3890679" y="1801474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8E99DA5-7137-4190-B705-D81507EDE98A}"/>
              </a:ext>
            </a:extLst>
          </p:cNvPr>
          <p:cNvCxnSpPr>
            <a:cxnSpLocks/>
          </p:cNvCxnSpPr>
          <p:nvPr/>
        </p:nvCxnSpPr>
        <p:spPr>
          <a:xfrm flipV="1">
            <a:off x="2094156" y="3710599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260C22F-7E10-4B59-93E2-DABB17E75BB8}"/>
              </a:ext>
            </a:extLst>
          </p:cNvPr>
          <p:cNvCxnSpPr>
            <a:cxnSpLocks/>
          </p:cNvCxnSpPr>
          <p:nvPr/>
        </p:nvCxnSpPr>
        <p:spPr>
          <a:xfrm flipV="1">
            <a:off x="2148839" y="2768272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4BFB31D-3F72-4071-9E34-3FAC4436D9EF}"/>
              </a:ext>
            </a:extLst>
          </p:cNvPr>
          <p:cNvCxnSpPr>
            <a:cxnSpLocks/>
          </p:cNvCxnSpPr>
          <p:nvPr/>
        </p:nvCxnSpPr>
        <p:spPr>
          <a:xfrm flipV="1">
            <a:off x="2133600" y="1808948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F3AA4DD-0707-4B68-B500-AAAE99077EA3}"/>
              </a:ext>
            </a:extLst>
          </p:cNvPr>
          <p:cNvCxnSpPr>
            <a:cxnSpLocks/>
          </p:cNvCxnSpPr>
          <p:nvPr/>
        </p:nvCxnSpPr>
        <p:spPr>
          <a:xfrm flipV="1">
            <a:off x="3836891" y="2768272"/>
            <a:ext cx="620358" cy="80358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B4A4A259-01B3-4D56-A22D-243F58E699A1}"/>
                  </a:ext>
                </a:extLst>
              </p:cNvPr>
              <p:cNvSpPr txBox="1"/>
              <p:nvPr/>
            </p:nvSpPr>
            <p:spPr>
              <a:xfrm>
                <a:off x="682580" y="5192284"/>
                <a:ext cx="82910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endParaRPr lang="en-I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A4A259-01B3-4D56-A22D-243F58E6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5192284"/>
                <a:ext cx="8291090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297486-77DC-4C1E-8534-C91964CA0EBA}"/>
              </a:ext>
            </a:extLst>
          </p:cNvPr>
          <p:cNvSpPr/>
          <p:nvPr/>
        </p:nvSpPr>
        <p:spPr>
          <a:xfrm>
            <a:off x="98613" y="63446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  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8EDA2C9-8C51-4EBD-989A-DA77C8F791BB}"/>
              </a:ext>
            </a:extLst>
          </p:cNvPr>
          <p:cNvSpPr txBox="1"/>
          <p:nvPr/>
        </p:nvSpPr>
        <p:spPr>
          <a:xfrm>
            <a:off x="6651813" y="1463280"/>
            <a:ext cx="16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1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17" grpId="0"/>
      <p:bldP spid="18" grpId="0"/>
      <p:bldP spid="20" grpId="0"/>
      <p:bldP spid="21" grpId="0"/>
      <p:bldP spid="22" grpId="0"/>
      <p:bldP spid="38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621"/>
            <a:ext cx="7886700" cy="72856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33CC"/>
                </a:solidFill>
              </a:rPr>
              <a:t>Newton’s Divided Difference: Error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075765"/>
                <a:ext cx="8201585" cy="51547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the Newton’s polynomial with the remainder: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derived: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 extra-data 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 is available, it is possible to make an approximate estimate of the error as: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error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075765"/>
                <a:ext cx="8201585" cy="5154706"/>
              </a:xfrm>
              <a:blipFill>
                <a:blip r:embed="rId2"/>
                <a:stretch>
                  <a:fillRect l="-1114" t="-1655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  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without the remainder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Lagrange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linear polynomials for two 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quadratic for three 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Polynomials of order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mesh of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  <a:blipFill>
                <a:blip r:embed="rId2"/>
                <a:stretch>
                  <a:fillRect l="-77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38A23-340E-47A1-AA9E-AA7CAE4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783830" cy="759586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13B5FDC-18EC-4793-AB25-DD123CD7A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214" y="1216152"/>
                <a:ext cx="8082153" cy="5276721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observations or data pairs [(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basis functions: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polynomial: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::::::::::::::::::::::::::::::::::::::::::::::::::::::::::::::::::::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unknowns: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over-determined system, least square regression 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unique solution, interpolation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under-determined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5FDC-18EC-4793-AB25-DD123CD7A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214" y="1216152"/>
                <a:ext cx="8082153" cy="5276721"/>
              </a:xfrm>
              <a:blipFill>
                <a:blip r:embed="rId2"/>
                <a:stretch>
                  <a:fillRect l="-1358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Lagrange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Polynomials to be fitted to a mesh of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polynomial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  <a:blipFill>
                <a:blip r:embed="rId2"/>
                <a:stretch>
                  <a:fillRect l="-154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2373"/>
            <a:ext cx="7886700" cy="728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Lagrange Polynomials: Linear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08BF74-699E-4032-A3A9-A24CB0A0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0" y="1114881"/>
            <a:ext cx="3353526" cy="2686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8EA231-5568-46A6-82C2-6550D705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4881"/>
            <a:ext cx="3730043" cy="298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EDAE31-B67E-4FB4-905D-CACD5BFEF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189" y="3968964"/>
            <a:ext cx="3446220" cy="27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A26887-DAA2-4E53-8C61-F52E68331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10" y="3968964"/>
            <a:ext cx="3437257" cy="27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2373"/>
            <a:ext cx="7886700" cy="728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Lagrange Polynomials: Quadratic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AABDBD-2C1A-4D57-B528-F88F5891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6" y="1089978"/>
            <a:ext cx="3461435" cy="2768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95D595-D738-4FCC-955C-D4EC7D28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61" y="1089978"/>
            <a:ext cx="3359226" cy="2686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50D172-DCF6-4D82-94D1-1AD957E10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11" y="3954381"/>
            <a:ext cx="3359226" cy="2687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24DB7D-026D-444B-89C4-9BD02EAE7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73" y="3954382"/>
            <a:ext cx="3461435" cy="27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Lagrange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Polynomials to be fitted to a mesh of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polynomial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  <a:blipFill>
                <a:blip r:embed="rId2"/>
                <a:stretch>
                  <a:fillRect l="-154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Lagrange Polynomial: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5" y="1416424"/>
                <a:ext cx="8502844" cy="48746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cubic polynomial using Lagrange polynomials that passes through the following four points: (1 , -48), (2 , -46), (4,  12), (5 ,  92)?</a:t>
                </a:r>
              </a:p>
              <a:p>
                <a:pPr marL="0" indent="0" defTabSz="868363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−48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1−5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−46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+12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+92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Newton’s polynomial through the same set of points: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=−48+2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5" y="1416424"/>
                <a:ext cx="8502844" cy="4874648"/>
              </a:xfrm>
              <a:blipFill>
                <a:blip r:embed="rId2"/>
                <a:stretch>
                  <a:fillRect l="-93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212" y="1210235"/>
                <a:ext cx="8014447" cy="13447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an interpolation polynomial through the following four points: (1 , -48), (2 , -46), (4,  12), (5 ,  92)</a:t>
                </a:r>
              </a:p>
              <a:p>
                <a:pPr marL="0" indent="0" defTabSz="868363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212" y="1210235"/>
                <a:ext cx="8014447" cy="1344706"/>
              </a:xfrm>
              <a:blipFill>
                <a:blip r:embed="rId2"/>
                <a:stretch>
                  <a:fillRect l="-1141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5B32F9-4A70-4022-BA17-562B9FE4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36" y="2828860"/>
            <a:ext cx="463336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1DDF6-9C56-4B4B-AB8E-8E971212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FCA84-75A3-4566-9EFF-E51DD773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8" y="1953641"/>
            <a:ext cx="7070598" cy="3423031"/>
          </a:xfrm>
        </p:spPr>
        <p:txBody>
          <a:bodyPr/>
          <a:lstStyle/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Polynomials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Gram’s polynomials (introduced earlier)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Spline Interpolation: piecewise continuous, smoothing</a:t>
            </a:r>
          </a:p>
        </p:txBody>
      </p:sp>
    </p:spTree>
    <p:extLst>
      <p:ext uri="{BB962C8B-B14F-4D97-AF65-F5344CB8AC3E}">
        <p14:creationId xmlns:p14="http://schemas.microsoft.com/office/powerpoint/2010/main" val="10083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formulate a triangular set of basis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⋮              ⋮                  ⋮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⋮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⋮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⋯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  <a:blipFill>
                <a:blip r:embed="rId2"/>
                <a:stretch>
                  <a:fillRect l="-1642" t="-2872" b="-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CB0B90B7-2644-48AD-9E2C-7809957A4641}"/>
                  </a:ext>
                </a:extLst>
              </p:cNvPr>
              <p:cNvSpPr/>
              <p:nvPr/>
            </p:nvSpPr>
            <p:spPr>
              <a:xfrm>
                <a:off x="861172" y="1601226"/>
                <a:ext cx="5563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net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0B90B7-2644-48AD-9E2C-7809957A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2" y="1601226"/>
                <a:ext cx="5563831" cy="523220"/>
              </a:xfrm>
              <a:prstGeom prst="rect">
                <a:avLst/>
              </a:prstGeom>
              <a:blipFill>
                <a:blip r:embed="rId3"/>
                <a:stretch>
                  <a:fillRect l="-2191" t="-12941" r="-1314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801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8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094009" cy="509512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 the remainder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LHS and dividing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⋯  ⋯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094009" cy="5095129"/>
              </a:xfrm>
              <a:blipFill>
                <a:blip r:embed="rId2"/>
                <a:stretch>
                  <a:fillRect l="-979" t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1B20C2-87FB-40BE-B4C1-F643A3928C94}"/>
              </a:ext>
            </a:extLst>
          </p:cNvPr>
          <p:cNvSpPr/>
          <p:nvPr/>
        </p:nvSpPr>
        <p:spPr>
          <a:xfrm>
            <a:off x="628650" y="3962400"/>
            <a:ext cx="1332672" cy="490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094009" cy="50951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  ⋯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LHS and dividing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094009" cy="5095129"/>
              </a:xfrm>
              <a:blipFill>
                <a:blip r:embed="rId2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009B0E-BC21-48A4-B62F-078D8D94B3C4}"/>
              </a:ext>
            </a:extLst>
          </p:cNvPr>
          <p:cNvSpPr/>
          <p:nvPr/>
        </p:nvSpPr>
        <p:spPr>
          <a:xfrm>
            <a:off x="628648" y="3873910"/>
            <a:ext cx="1804835" cy="490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01" y="3651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101" y="1323600"/>
                <a:ext cx="8147798" cy="500548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LHS and dividing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101" y="1323600"/>
                <a:ext cx="8147798" cy="5005483"/>
              </a:xfrm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7161FA-D94E-42B7-95CB-9D0E5727950E}"/>
              </a:ext>
            </a:extLst>
          </p:cNvPr>
          <p:cNvSpPr/>
          <p:nvPr/>
        </p:nvSpPr>
        <p:spPr>
          <a:xfrm>
            <a:off x="628648" y="3873910"/>
            <a:ext cx="1908075" cy="490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  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without the remainder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19316</TotalTime>
  <Words>514</Words>
  <Application>Microsoft Office PowerPoint</Application>
  <PresentationFormat>On-screen Show (4:3)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Theory of Approximation: Interpolation</vt:lpstr>
      <vt:lpstr>Discrete Data</vt:lpstr>
      <vt:lpstr>Interpolation Polynomials</vt:lpstr>
      <vt:lpstr>Newton’s Divided Difference</vt:lpstr>
      <vt:lpstr>Newton’s Divided Difference</vt:lpstr>
      <vt:lpstr>Newton’s Divided Difference</vt:lpstr>
      <vt:lpstr>Newton’s Divided Difference</vt:lpstr>
      <vt:lpstr>Newton’s Divided Difference</vt:lpstr>
      <vt:lpstr>Newton’s Divided Difference</vt:lpstr>
      <vt:lpstr>Recall: Properties of Divided Differences</vt:lpstr>
      <vt:lpstr>Properties of Divided Differences</vt:lpstr>
      <vt:lpstr>Newton’s Divided Difference</vt:lpstr>
      <vt:lpstr>Newton’s Divided Difference</vt:lpstr>
      <vt:lpstr>Newton’s Divided Difference</vt:lpstr>
      <vt:lpstr>Newton’s Divided Difference:Example</vt:lpstr>
      <vt:lpstr>Newton’s Divided Difference: Example</vt:lpstr>
      <vt:lpstr>Newton’s Divided Difference: Error Estimate</vt:lpstr>
      <vt:lpstr>Newton’s Divided Difference</vt:lpstr>
      <vt:lpstr>Lagrange Polynomials</vt:lpstr>
      <vt:lpstr>Lagrange Polynomials</vt:lpstr>
      <vt:lpstr>Lagrange Polynomials: Linear</vt:lpstr>
      <vt:lpstr>Lagrange Polynomials: Quadratic</vt:lpstr>
      <vt:lpstr>Lagrange Polynomials</vt:lpstr>
      <vt:lpstr>Lagrange Polynomial: Example</vt:lpstr>
      <vt:lpstr>Example 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532</cp:revision>
  <dcterms:created xsi:type="dcterms:W3CDTF">2018-04-30T11:42:59Z</dcterms:created>
  <dcterms:modified xsi:type="dcterms:W3CDTF">2019-09-27T08:35:02Z</dcterms:modified>
</cp:coreProperties>
</file>