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9" r:id="rId2"/>
    <p:sldId id="309" r:id="rId3"/>
    <p:sldId id="405" r:id="rId4"/>
    <p:sldId id="406" r:id="rId5"/>
    <p:sldId id="399" r:id="rId6"/>
    <p:sldId id="407" r:id="rId7"/>
    <p:sldId id="400" r:id="rId8"/>
    <p:sldId id="408" r:id="rId9"/>
    <p:sldId id="353" r:id="rId10"/>
    <p:sldId id="352" r:id="rId11"/>
    <p:sldId id="350" r:id="rId12"/>
    <p:sldId id="351" r:id="rId13"/>
    <p:sldId id="410" r:id="rId14"/>
    <p:sldId id="401" r:id="rId15"/>
    <p:sldId id="402" r:id="rId16"/>
    <p:sldId id="336" r:id="rId17"/>
    <p:sldId id="337" r:id="rId18"/>
    <p:sldId id="341" r:id="rId19"/>
    <p:sldId id="363" r:id="rId20"/>
    <p:sldId id="403" r:id="rId21"/>
    <p:sldId id="382" r:id="rId22"/>
    <p:sldId id="384" r:id="rId23"/>
    <p:sldId id="411" r:id="rId24"/>
    <p:sldId id="385" r:id="rId25"/>
    <p:sldId id="412" r:id="rId26"/>
    <p:sldId id="386" r:id="rId27"/>
    <p:sldId id="387" r:id="rId28"/>
    <p:sldId id="388" r:id="rId29"/>
    <p:sldId id="389" r:id="rId30"/>
    <p:sldId id="390" r:id="rId31"/>
    <p:sldId id="342" r:id="rId32"/>
    <p:sldId id="344" r:id="rId33"/>
    <p:sldId id="345" r:id="rId34"/>
    <p:sldId id="349" r:id="rId35"/>
    <p:sldId id="380" r:id="rId36"/>
    <p:sldId id="369" r:id="rId37"/>
    <p:sldId id="355" r:id="rId38"/>
    <p:sldId id="409" r:id="rId39"/>
    <p:sldId id="391" r:id="rId40"/>
    <p:sldId id="392" r:id="rId41"/>
    <p:sldId id="393" r:id="rId42"/>
    <p:sldId id="394" r:id="rId43"/>
    <p:sldId id="395" r:id="rId44"/>
    <p:sldId id="396" r:id="rId45"/>
    <p:sldId id="356" r:id="rId46"/>
    <p:sldId id="357" r:id="rId47"/>
    <p:sldId id="361" r:id="rId48"/>
    <p:sldId id="358" r:id="rId49"/>
    <p:sldId id="360" r:id="rId50"/>
    <p:sldId id="359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1" y="503383"/>
            <a:ext cx="7820891" cy="160727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 of Approximation: Interpolation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234966"/>
            <a:ext cx="6854537" cy="1607272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="" xmlns:a16="http://schemas.microsoft.com/office/drawing/2014/main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5017805"/>
            <a:ext cx="1068670" cy="10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</p:spTree>
    <p:extLst>
      <p:ext uri="{BB962C8B-B14F-4D97-AF65-F5344CB8AC3E}">
        <p14:creationId xmlns:p14="http://schemas.microsoft.com/office/powerpoint/2010/main" val="278107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Lagrange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3318"/>
                <a:ext cx="7886700" cy="473364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Polynomials to be fitted to a mesh of nodes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corresponding function values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 polynomial 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3318"/>
                <a:ext cx="7886700" cy="4733645"/>
              </a:xfrm>
              <a:blipFill>
                <a:blip r:embed="rId2"/>
                <a:stretch>
                  <a:fillRect l="-154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6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28"/>
            <a:ext cx="7886700" cy="72856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Lagrange Polynomials: Linear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308BF74-699E-4032-A3A9-A24CB0A0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0" y="1114881"/>
            <a:ext cx="3353526" cy="2686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8EA231-5568-46A6-82C2-6550D705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4881"/>
            <a:ext cx="3730043" cy="2982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9EDAE31-B67E-4FB4-905D-CACD5BFEF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189" y="3968964"/>
            <a:ext cx="3446220" cy="275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BA26887-DAA2-4E53-8C61-F52E68331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10" y="3968964"/>
            <a:ext cx="3437257" cy="2753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350AF425-07E6-403E-83D5-1007523454B3}"/>
                  </a:ext>
                </a:extLst>
              </p:cNvPr>
              <p:cNvSpPr/>
              <p:nvPr/>
            </p:nvSpPr>
            <p:spPr>
              <a:xfrm>
                <a:off x="4932388" y="808880"/>
                <a:ext cx="3853619" cy="7223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0AF425-07E6-403E-83D5-100752345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388" y="808880"/>
                <a:ext cx="3853619" cy="722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2DB0E152-A043-4AC9-9A33-D310E3A5BD1D}"/>
                  </a:ext>
                </a:extLst>
              </p:cNvPr>
              <p:cNvSpPr/>
              <p:nvPr/>
            </p:nvSpPr>
            <p:spPr>
              <a:xfrm>
                <a:off x="7015603" y="5910834"/>
                <a:ext cx="17231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B0E152-A043-4AC9-9A33-D310E3A5B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03" y="5910834"/>
                <a:ext cx="172316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32CB1811-9A0C-42C6-B0CE-FC44AC494290}"/>
                  </a:ext>
                </a:extLst>
              </p:cNvPr>
              <p:cNvSpPr/>
              <p:nvPr/>
            </p:nvSpPr>
            <p:spPr>
              <a:xfrm>
                <a:off x="2684924" y="5671121"/>
                <a:ext cx="2093265" cy="8487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2CB1811-9A0C-42C6-B0CE-FC44AC494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924" y="5671121"/>
                <a:ext cx="2093265" cy="8487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5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51"/>
            <a:ext cx="7886700" cy="72856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Lagrange Polynomials: Quadratic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8AABDBD-2C1A-4D57-B528-F88F58913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6" y="1089978"/>
            <a:ext cx="3461435" cy="2768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895D595-D738-4FCC-955C-D4EC7D28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61" y="1089978"/>
            <a:ext cx="3359226" cy="2686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C0F9EF55-2E47-42C1-A6BB-4C631181A529}"/>
                  </a:ext>
                </a:extLst>
              </p:cNvPr>
              <p:cNvSpPr/>
              <p:nvPr/>
            </p:nvSpPr>
            <p:spPr>
              <a:xfrm>
                <a:off x="4369739" y="3808441"/>
                <a:ext cx="4145611" cy="2789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IN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F9EF55-2E47-42C1-A6BB-4C631181A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739" y="3808441"/>
                <a:ext cx="4145611" cy="278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51"/>
            <a:ext cx="7886700" cy="72856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Lagrange Polynomials: Quadratic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8AABDBD-2C1A-4D57-B528-F88F58913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6" y="1089978"/>
            <a:ext cx="3461435" cy="2768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895D595-D738-4FCC-955C-D4EC7D28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61" y="1089978"/>
            <a:ext cx="3359226" cy="2686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50D172-DCF6-4D82-94D1-1AD957E10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11" y="3954381"/>
            <a:ext cx="3359226" cy="2687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024DB7D-026D-444B-89C4-9BD02EAE7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73" y="3954382"/>
            <a:ext cx="3461435" cy="2769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73715AFD-0FFD-4727-89C4-7C7B40697BDA}"/>
                  </a:ext>
                </a:extLst>
              </p:cNvPr>
              <p:cNvSpPr/>
              <p:nvPr/>
            </p:nvSpPr>
            <p:spPr>
              <a:xfrm>
                <a:off x="7015603" y="5910834"/>
                <a:ext cx="17231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715AFD-0FFD-4727-89C4-7C7B40697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03" y="5910834"/>
                <a:ext cx="172316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4D5774C9-D918-4F2C-8A17-2E252ECE79E1}"/>
                  </a:ext>
                </a:extLst>
              </p:cNvPr>
              <p:cNvSpPr/>
              <p:nvPr/>
            </p:nvSpPr>
            <p:spPr>
              <a:xfrm>
                <a:off x="3069237" y="5910834"/>
                <a:ext cx="2093265" cy="8487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5774C9-D918-4F2C-8A17-2E252ECE7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37" y="5910834"/>
                <a:ext cx="2093265" cy="8487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7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6904F2B-4101-447C-A4BA-741564CD3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1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6DE9A2F-03C6-470E-9274-5FFFAB7741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50B152-C0FA-4E50-9467-604DE5E282CA}"/>
              </a:ext>
            </a:extLst>
          </p:cNvPr>
          <p:cNvSpPr txBox="1"/>
          <p:nvPr/>
        </p:nvSpPr>
        <p:spPr>
          <a:xfrm>
            <a:off x="3114261" y="4320210"/>
            <a:ext cx="1457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y* = 0.5234;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1.07 % error</a:t>
            </a:r>
          </a:p>
        </p:txBody>
      </p:sp>
    </p:spTree>
    <p:extLst>
      <p:ext uri="{BB962C8B-B14F-4D97-AF65-F5344CB8AC3E}">
        <p14:creationId xmlns:p14="http://schemas.microsoft.com/office/powerpoint/2010/main" val="211069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1172" y="2103531"/>
                <a:ext cx="7421656" cy="3606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formulate a triangular set of basis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⋮              ⋮                  ⋮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⋮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⋮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⋮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⋮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⋯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172" y="2103531"/>
                <a:ext cx="7421656" cy="3606987"/>
              </a:xfrm>
              <a:blipFill>
                <a:blip r:embed="rId2"/>
                <a:stretch>
                  <a:fillRect l="-1642" t="-2872" b="-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CB0B90B7-2644-48AD-9E2C-7809957A4641}"/>
                  </a:ext>
                </a:extLst>
              </p:cNvPr>
              <p:cNvSpPr/>
              <p:nvPr/>
            </p:nvSpPr>
            <p:spPr>
              <a:xfrm>
                <a:off x="861172" y="1601226"/>
                <a:ext cx="55638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net of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0B90B7-2644-48AD-9E2C-7809957A4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72" y="1601226"/>
                <a:ext cx="5563831" cy="523220"/>
              </a:xfrm>
              <a:prstGeom prst="rect">
                <a:avLst/>
              </a:prstGeom>
              <a:blipFill>
                <a:blip r:embed="rId3"/>
                <a:stretch>
                  <a:fillRect l="-2191" t="-12941" r="-1314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54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net of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corresponding function values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polynomial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for some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int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3801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8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polynomial without the remainder term: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for some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  <a:blipFill>
                <a:blip r:embed="rId2"/>
                <a:stretch>
                  <a:fillRect l="-1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94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5"/>
            <a:ext cx="8280770" cy="70973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Properties of Divided Differences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="" xmlns:a16="http://schemas.microsoft.com/office/drawing/2014/main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2nd Divided Difference: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  <a:blipFill>
                <a:blip r:embed="rId2"/>
                <a:stretch>
                  <a:fillRect l="-908" t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2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1DDF6-9C56-4B4B-AB8E-8E971212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0FCA84-75A3-4566-9EFF-E51DD773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98" y="1953641"/>
            <a:ext cx="7070598" cy="3423031"/>
          </a:xfrm>
        </p:spPr>
        <p:txBody>
          <a:bodyPr/>
          <a:lstStyle/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Divided Difference</a:t>
            </a:r>
          </a:p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Lagrange Polynomials</a:t>
            </a:r>
          </a:p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Fit (Standard Format)</a:t>
            </a:r>
          </a:p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Gram’s polynomials (introduced earlier)</a:t>
            </a:r>
          </a:p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Spline Interpolation: piecewise continuous, smoothing</a:t>
            </a:r>
          </a:p>
        </p:txBody>
      </p:sp>
    </p:spTree>
    <p:extLst>
      <p:ext uri="{BB962C8B-B14F-4D97-AF65-F5344CB8AC3E}">
        <p14:creationId xmlns:p14="http://schemas.microsoft.com/office/powerpoint/2010/main" val="10083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8E6C900-5861-43A9-8719-4B8E23FE9E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62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93BBFF9-5537-490B-AF34-C68E865F7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9" y="579920"/>
            <a:ext cx="8025436" cy="5675105"/>
          </a:xfrm>
        </p:spPr>
      </p:pic>
    </p:spTree>
    <p:extLst>
      <p:ext uri="{BB962C8B-B14F-4D97-AF65-F5344CB8AC3E}">
        <p14:creationId xmlns:p14="http://schemas.microsoft.com/office/powerpoint/2010/main" val="257331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4566E8-58C2-4ACE-99E8-54406E2870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05"/>
          <a:stretch/>
        </p:blipFill>
        <p:spPr>
          <a:xfrm>
            <a:off x="0" y="195957"/>
            <a:ext cx="445273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8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4566E8-58C2-4ACE-99E8-54406E2870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00"/>
            <a:ext cx="9144000" cy="6466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EB9F7E95-D735-43CA-894B-3CB70F1962E0}"/>
                  </a:ext>
                </a:extLst>
              </p:cNvPr>
              <p:cNvSpPr/>
              <p:nvPr/>
            </p:nvSpPr>
            <p:spPr>
              <a:xfrm>
                <a:off x="3558207" y="5176222"/>
                <a:ext cx="5440019" cy="1069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polynomial without the remainder term: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⋯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9F7E95-D735-43CA-894B-3CB70F196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207" y="5176222"/>
                <a:ext cx="5440019" cy="1069395"/>
              </a:xfrm>
              <a:prstGeom prst="rect">
                <a:avLst/>
              </a:prstGeom>
              <a:blipFill>
                <a:blip r:embed="rId3"/>
                <a:stretch>
                  <a:fillRect l="-1009" t="-2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56678AA8-E589-4546-9225-38AA61C743B0}"/>
                  </a:ext>
                </a:extLst>
              </p:cNvPr>
              <p:cNvSpPr/>
              <p:nvPr/>
            </p:nvSpPr>
            <p:spPr>
              <a:xfrm>
                <a:off x="424070" y="6160621"/>
                <a:ext cx="82826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𝑅𝑒𝑚𝑎𝑖𝑛𝑑𝑒𝑟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for some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⋯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678AA8-E589-4546-9225-38AA61C74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0" y="6160621"/>
                <a:ext cx="8282608" cy="646331"/>
              </a:xfrm>
              <a:prstGeom prst="rect">
                <a:avLst/>
              </a:prstGeom>
              <a:blipFill>
                <a:blip r:embed="rId4"/>
                <a:stretch>
                  <a:fillRect t="-5660" b="-13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0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5C9CBAD-ACC1-407A-ABEC-CF208C405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29"/>
          <a:stretch/>
        </p:blipFill>
        <p:spPr>
          <a:xfrm>
            <a:off x="0" y="195957"/>
            <a:ext cx="438647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2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5C9CBAD-ACC1-407A-ABEC-CF208C405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7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EC4777E-DD9B-494F-8775-7D2D6B3C8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0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5EFD8A-93B4-4F3E-89FB-220CF42763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41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F92D92-D8FB-482D-AFBE-44CDF680F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07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E77939C-89F1-4978-B91C-296236AE5E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B13A869-CAAB-43CA-AD1E-482BA2DE3A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39"/>
          <a:stretch/>
        </p:blipFill>
        <p:spPr>
          <a:xfrm>
            <a:off x="0" y="195957"/>
            <a:ext cx="4412974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94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29F1A80-C630-4527-A007-CB229A42CC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13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</a:t>
            </a:r>
            <a:r>
              <a:rPr lang="en-US" dirty="0" smtClean="0">
                <a:solidFill>
                  <a:srgbClr val="0033CC"/>
                </a:solidFill>
              </a:rPr>
              <a:t>Difference (recap)</a:t>
            </a:r>
            <a:endParaRPr lang="en-US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Recursion Formula for Divided Difference: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(Recall: discussion during Muller’s method)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order of the points within the divided difference is immaterial.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see it generally, consider this: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generalization: replace the index zero with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evaluate the divided difference 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  <a:blipFill>
                <a:blip r:embed="rId2"/>
                <a:stretch>
                  <a:fillRect l="-1348" t="-1989" r="-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 (recap)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by reversing the order of x variables,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  <a:blipFill>
                <a:blip r:embed="rId2"/>
                <a:stretch>
                  <a:fillRect l="-1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CD8FDD1-7670-4E41-BBDD-774EEE727B51}"/>
              </a:ext>
            </a:extLst>
          </p:cNvPr>
          <p:cNvSpPr/>
          <p:nvPr/>
        </p:nvSpPr>
        <p:spPr>
          <a:xfrm>
            <a:off x="628649" y="5218287"/>
            <a:ext cx="6113929" cy="142698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 (recap)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  <a:blipFill>
                <a:blip r:embed="rId2"/>
                <a:stretch>
                  <a:fillRect l="-1498" t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9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621"/>
            <a:ext cx="7886700" cy="72856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33CC"/>
                </a:solidFill>
              </a:rPr>
              <a:t>Newton’s Divided Difference: Error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075765"/>
                <a:ext cx="8201585" cy="51547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the Newton’s polynomial with the remainder: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for some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int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derived: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 extra-data {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 is available, it is possible to make an approximate estimate of the error as: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error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075765"/>
                <a:ext cx="8201585" cy="5154706"/>
              </a:xfrm>
              <a:blipFill>
                <a:blip r:embed="rId2"/>
                <a:stretch>
                  <a:fillRect l="-1114" t="-1655" r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5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Newton’s Divided </a:t>
            </a:r>
            <a:r>
              <a:rPr lang="en-US" dirty="0" smtClean="0">
                <a:solidFill>
                  <a:srgbClr val="0033CC"/>
                </a:solidFill>
              </a:rPr>
              <a:t>Difference (recap)</a:t>
            </a:r>
            <a:endParaRPr lang="en-US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polynomial without the remainder term: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6376"/>
                <a:ext cx="8138833" cy="5518897"/>
              </a:xfrm>
              <a:blipFill rotWithShape="0">
                <a:blip r:embed="rId2"/>
                <a:stretch>
                  <a:fillRect l="-1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74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Interpolation: Example2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067BB03-62FF-4AF1-8F58-5B164267255F}"/>
              </a:ext>
            </a:extLst>
          </p:cNvPr>
          <p:cNvGrpSpPr/>
          <p:nvPr/>
        </p:nvGrpSpPr>
        <p:grpSpPr>
          <a:xfrm>
            <a:off x="628650" y="1896605"/>
            <a:ext cx="8130988" cy="3265037"/>
            <a:chOff x="842682" y="1463280"/>
            <a:chExt cx="8130988" cy="3265037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CEADE0D-61BC-4AE8-ABBD-5099A2575B5C}"/>
                </a:ext>
              </a:extLst>
            </p:cNvPr>
            <p:cNvSpPr txBox="1"/>
            <p:nvPr/>
          </p:nvSpPr>
          <p:spPr>
            <a:xfrm>
              <a:off x="842682" y="1463280"/>
              <a:ext cx="129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1 , 10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B2D99C11-240A-48A8-8480-4AEF38A9700A}"/>
                </a:ext>
              </a:extLst>
            </p:cNvPr>
            <p:cNvSpPr txBox="1"/>
            <p:nvPr/>
          </p:nvSpPr>
          <p:spPr>
            <a:xfrm>
              <a:off x="2796986" y="1463283"/>
              <a:ext cx="1174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3D64245-3668-49ED-AA3C-470E13735503}"/>
                </a:ext>
              </a:extLst>
            </p:cNvPr>
            <p:cNvSpPr txBox="1"/>
            <p:nvPr/>
          </p:nvSpPr>
          <p:spPr>
            <a:xfrm>
              <a:off x="2796986" y="2410728"/>
              <a:ext cx="1174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-8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8186537-3A1F-41A6-8487-184F71B5BF38}"/>
                </a:ext>
              </a:extLst>
            </p:cNvPr>
            <p:cNvSpPr txBox="1"/>
            <p:nvPr/>
          </p:nvSpPr>
          <p:spPr>
            <a:xfrm>
              <a:off x="2796986" y="3341020"/>
              <a:ext cx="1174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-0.5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8EDA2C9-8C51-4EBD-989A-DA77C8F791BB}"/>
                </a:ext>
              </a:extLst>
            </p:cNvPr>
            <p:cNvSpPr txBox="1"/>
            <p:nvPr/>
          </p:nvSpPr>
          <p:spPr>
            <a:xfrm>
              <a:off x="4670613" y="1463282"/>
              <a:ext cx="1613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-3.5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163B2EF-8650-4C9E-A6AE-BBECFFE75CC0}"/>
                </a:ext>
              </a:extLst>
            </p:cNvPr>
            <p:cNvSpPr txBox="1"/>
            <p:nvPr/>
          </p:nvSpPr>
          <p:spPr>
            <a:xfrm>
              <a:off x="4670613" y="2410728"/>
              <a:ext cx="1613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3.75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79672ACE-236C-4F28-B215-CB0EAA61C38C}"/>
                </a:ext>
              </a:extLst>
            </p:cNvPr>
            <p:cNvSpPr txBox="1"/>
            <p:nvPr/>
          </p:nvSpPr>
          <p:spPr>
            <a:xfrm>
              <a:off x="6983505" y="1463281"/>
              <a:ext cx="1990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2.416667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0470758-A751-4DC4-B0C4-3DD8932CC01C}"/>
                </a:ext>
              </a:extLst>
            </p:cNvPr>
            <p:cNvSpPr txBox="1"/>
            <p:nvPr/>
          </p:nvSpPr>
          <p:spPr>
            <a:xfrm>
              <a:off x="842682" y="2415388"/>
              <a:ext cx="129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2 , 9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4D85D008-0BF0-40DA-82E0-65F08BC2174E}"/>
                </a:ext>
              </a:extLst>
            </p:cNvPr>
            <p:cNvSpPr txBox="1"/>
            <p:nvPr/>
          </p:nvSpPr>
          <p:spPr>
            <a:xfrm>
              <a:off x="896470" y="3341020"/>
              <a:ext cx="129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3,  1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07413FF-3588-4B4D-992B-8A4DC82C0933}"/>
                </a:ext>
              </a:extLst>
            </p:cNvPr>
            <p:cNvSpPr txBox="1"/>
            <p:nvPr/>
          </p:nvSpPr>
          <p:spPr>
            <a:xfrm>
              <a:off x="896470" y="4266652"/>
              <a:ext cx="129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4 ,  0.5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65FF5F68-40EE-4B1D-A24A-469F764C6553}"/>
                </a:ext>
              </a:extLst>
            </p:cNvPr>
            <p:cNvCxnSpPr/>
            <p:nvPr/>
          </p:nvCxnSpPr>
          <p:spPr>
            <a:xfrm>
              <a:off x="2151530" y="1747902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9B214D8E-10A1-4226-8901-98535F7E033B}"/>
                </a:ext>
              </a:extLst>
            </p:cNvPr>
            <p:cNvCxnSpPr/>
            <p:nvPr/>
          </p:nvCxnSpPr>
          <p:spPr>
            <a:xfrm>
              <a:off x="2151530" y="264156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152D21DE-23EB-4DB1-A6FE-ED0A1EF76592}"/>
                </a:ext>
              </a:extLst>
            </p:cNvPr>
            <p:cNvCxnSpPr/>
            <p:nvPr/>
          </p:nvCxnSpPr>
          <p:spPr>
            <a:xfrm>
              <a:off x="2165874" y="3652534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0B0AC19F-31C9-4917-9F57-5BF57969EA42}"/>
                </a:ext>
              </a:extLst>
            </p:cNvPr>
            <p:cNvCxnSpPr/>
            <p:nvPr/>
          </p:nvCxnSpPr>
          <p:spPr>
            <a:xfrm>
              <a:off x="3971364" y="1747902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0896DD6C-531C-4B0E-8588-19938B7C919B}"/>
                </a:ext>
              </a:extLst>
            </p:cNvPr>
            <p:cNvCxnSpPr/>
            <p:nvPr/>
          </p:nvCxnSpPr>
          <p:spPr>
            <a:xfrm>
              <a:off x="6284256" y="1747902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2FAAB03F-DF5F-42FD-ADBB-7D5739789D0C}"/>
                </a:ext>
              </a:extLst>
            </p:cNvPr>
            <p:cNvCxnSpPr>
              <a:cxnSpLocks/>
            </p:cNvCxnSpPr>
            <p:nvPr/>
          </p:nvCxnSpPr>
          <p:spPr>
            <a:xfrm>
              <a:off x="3890679" y="2650309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208AD1B1-1CFF-45F6-AD61-191A4FC3D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538" y="1846729"/>
              <a:ext cx="620358" cy="80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3AC264E6-1DDE-464D-A081-4A1864C86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679" y="1801474"/>
              <a:ext cx="620358" cy="80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98E99DA5-7137-4190-B705-D81507EDE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156" y="3710599"/>
              <a:ext cx="620358" cy="80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3260C22F-7E10-4B59-93E2-DABB17E7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8839" y="2768272"/>
              <a:ext cx="620358" cy="80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E4BFB31D-3F72-4071-9E34-3FAC4436D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1808948"/>
              <a:ext cx="620358" cy="80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="" xmlns:a16="http://schemas.microsoft.com/office/drawing/2014/main" id="{CF3AA4DD-0707-4B68-B500-AAAE99077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6891" y="2768272"/>
              <a:ext cx="620358" cy="80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B4A4A259-01B3-4D56-A22D-243F58E699A1}"/>
                  </a:ext>
                </a:extLst>
              </p:cNvPr>
              <p:cNvSpPr txBox="1"/>
              <p:nvPr/>
            </p:nvSpPr>
            <p:spPr>
              <a:xfrm>
                <a:off x="326226" y="6169307"/>
                <a:ext cx="84915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−3.5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2.41667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A4A259-01B3-4D56-A22D-243F58E69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6" y="6169307"/>
                <a:ext cx="8491548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B2674D8D-0ECB-4147-BB69-31F042C9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7" y="950281"/>
            <a:ext cx="8337737" cy="7154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an interpolation polynomial through the following four points: (1 , 10), (2 , 9), (3,  1), (4 ,  0.5)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A09063E-2D79-4048-8C42-46FF2D33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528" y="3505334"/>
            <a:ext cx="3265822" cy="25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Single Interpolation Polynomial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8BF809-7745-42D8-87DD-4F296478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416424"/>
            <a:ext cx="8041341" cy="4858870"/>
          </a:xfrm>
        </p:spPr>
        <p:txBody>
          <a:bodyPr>
            <a:normAutofit fontScale="92500" lnSpcReduction="10000"/>
          </a:bodyPr>
          <a:lstStyle/>
          <a:p>
            <a:pPr marL="403225" indent="-40322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single polynomial is fitted through a given set of points, the polynomial is always the same, irrespective of the basis used.</a:t>
            </a:r>
          </a:p>
          <a:p>
            <a:pPr marL="403225" indent="-40322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involved in obtaining the polynomial may vary depending on the basis.</a:t>
            </a:r>
          </a:p>
          <a:p>
            <a:pPr marL="403225" indent="-40322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polynomials are same, the error in approximation may be obtained using the remainder term of the Newton’s polynomial for all cases.</a:t>
            </a:r>
          </a:p>
          <a:p>
            <a:pPr marL="403225" indent="-40322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we have fitted one polynomial through all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points.</a:t>
            </a:r>
          </a:p>
          <a:p>
            <a:pPr marL="403225" indent="-40322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large number of points, this may lead to oscillations between the points, especially at the end intervals for the equally spaced data.</a:t>
            </a:r>
          </a:p>
          <a:p>
            <a:pPr marL="403225" indent="-40322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we fit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piecewise continuous polynomials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data!</a:t>
            </a:r>
          </a:p>
        </p:txBody>
      </p:sp>
    </p:spTree>
    <p:extLst>
      <p:ext uri="{BB962C8B-B14F-4D97-AF65-F5344CB8AC3E}">
        <p14:creationId xmlns:p14="http://schemas.microsoft.com/office/powerpoint/2010/main" val="14426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29F1A80-C630-4527-A007-CB229A42CC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5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CA2ACAA-E72D-4DD8-B6A7-5656ED4CC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B13A869-CAAB-43CA-AD1E-482BA2DE3A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31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8FA73A4-2C1F-4180-B05F-5C38C8072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72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C96D179-8188-4579-8A13-19B749BA63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2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B9765CB-6A82-4B38-A422-A824378E3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7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98F70FB-366D-4EF5-A517-999549E9C4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1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9E9964-96C5-4232-BFC0-F5B384CA5C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72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56" y="266515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Spline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756" y="1183342"/>
                <a:ext cx="7869891" cy="5163670"/>
              </a:xfrm>
            </p:spPr>
            <p:txBody>
              <a:bodyPr>
                <a:normAutofit fontScale="92500" lnSpcReduction="10000"/>
              </a:bodyPr>
              <a:lstStyle/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observations or data pairs [(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… (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</a:p>
              <a:p>
                <a:pPr marL="403225" indent="-403225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gives a mesh of </a:t>
                </a:r>
                <a:r>
                  <a:rPr 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independent variable and the corresponding function values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3225" indent="-403225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an independent polynomial in each interval (between two points) with certain continuity requirements at the nodes.</a:t>
                </a:r>
              </a:p>
              <a:p>
                <a:pPr marL="860425" lvl="1" indent="-403225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spline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continuity in function values,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continuity</a:t>
                </a:r>
              </a:p>
              <a:p>
                <a:pPr marL="860425" lvl="1" indent="-403225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 spline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continuity in function values and 1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derivatives,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continuity</a:t>
                </a:r>
              </a:p>
              <a:p>
                <a:pPr marL="860425" lvl="1" indent="-403225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Cubic spline: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continuity in function values, 1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derivatives,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continuity</a:t>
                </a:r>
              </a:p>
              <a:p>
                <a:pPr marL="403225" indent="-403225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for node </a:t>
                </a:r>
                <a:r>
                  <a:rPr lang="en-US" sz="24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at </a:t>
                </a:r>
                <a:r>
                  <a:rPr 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functional value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first derivative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second derivative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756" y="1183342"/>
                <a:ext cx="7869891" cy="5163670"/>
              </a:xfrm>
              <a:blipFill>
                <a:blip r:embed="rId2"/>
                <a:stretch>
                  <a:fillRect l="-852" t="-2125" r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5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Spline Interpolation: Linear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BB881E3-2683-4CF3-8D87-29BE3986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31" y="4651753"/>
            <a:ext cx="8257601" cy="1681955"/>
          </a:xfrm>
        </p:spPr>
        <p:txBody>
          <a:bodyPr>
            <a:normAutofit/>
          </a:bodyPr>
          <a:lstStyle/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straight line in each interval: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points,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straight lines, 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unknowns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conditions: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function values,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function continuity conditions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lines can be uniquely estimated!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602D87A-2993-425E-B6FE-F9BF3AF57972}"/>
              </a:ext>
            </a:extLst>
          </p:cNvPr>
          <p:cNvGrpSpPr/>
          <p:nvPr/>
        </p:nvGrpSpPr>
        <p:grpSpPr>
          <a:xfrm>
            <a:off x="1855694" y="1283710"/>
            <a:ext cx="5163671" cy="2768337"/>
            <a:chOff x="995082" y="1606439"/>
            <a:chExt cx="5163671" cy="27683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5200E99D-C794-4B2E-BCF1-C37212233E87}"/>
                </a:ext>
              </a:extLst>
            </p:cNvPr>
            <p:cNvCxnSpPr/>
            <p:nvPr/>
          </p:nvCxnSpPr>
          <p:spPr>
            <a:xfrm>
              <a:off x="995082" y="4365811"/>
              <a:ext cx="47548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58FA2ABE-7610-456E-8D66-689C019AA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047" y="1631576"/>
              <a:ext cx="0" cy="2743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B0EFAE0D-BA05-4BCF-BFBF-84C8323B030C}"/>
                </a:ext>
              </a:extLst>
            </p:cNvPr>
            <p:cNvSpPr/>
            <p:nvPr/>
          </p:nvSpPr>
          <p:spPr>
            <a:xfrm>
              <a:off x="1939485" y="331530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D6A5222C-60C8-4CDC-8A1C-6819964D8D7B}"/>
                </a:ext>
              </a:extLst>
            </p:cNvPr>
            <p:cNvSpPr/>
            <p:nvPr/>
          </p:nvSpPr>
          <p:spPr>
            <a:xfrm>
              <a:off x="2628451" y="248412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04706D7-147C-4A23-909F-CC08E38E0A39}"/>
                </a:ext>
              </a:extLst>
            </p:cNvPr>
            <p:cNvSpPr/>
            <p:nvPr/>
          </p:nvSpPr>
          <p:spPr>
            <a:xfrm>
              <a:off x="4080733" y="30031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DEF5CBE-3C8A-45F8-8E31-836214A44539}"/>
                </a:ext>
              </a:extLst>
            </p:cNvPr>
            <p:cNvSpPr/>
            <p:nvPr/>
          </p:nvSpPr>
          <p:spPr>
            <a:xfrm>
              <a:off x="4949749" y="17929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645444A-EA76-4570-8970-AD1873F90987}"/>
                </a:ext>
              </a:extLst>
            </p:cNvPr>
            <p:cNvSpPr txBox="1"/>
            <p:nvPr/>
          </p:nvSpPr>
          <p:spPr>
            <a:xfrm>
              <a:off x="1087856" y="3087018"/>
              <a:ext cx="897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29C96258-204B-4DAE-A471-C055F726076F}"/>
                </a:ext>
              </a:extLst>
            </p:cNvPr>
            <p:cNvSpPr txBox="1"/>
            <p:nvPr/>
          </p:nvSpPr>
          <p:spPr>
            <a:xfrm>
              <a:off x="1974884" y="2156177"/>
              <a:ext cx="692534" cy="40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DC1CC38-AD3D-4753-BB7F-32C8E64BD61F}"/>
                </a:ext>
              </a:extLst>
            </p:cNvPr>
            <p:cNvSpPr txBox="1"/>
            <p:nvPr/>
          </p:nvSpPr>
          <p:spPr>
            <a:xfrm>
              <a:off x="4245224" y="2812491"/>
              <a:ext cx="981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FDEB990-0097-40E8-8AD1-454A4883C80F}"/>
                </a:ext>
              </a:extLst>
            </p:cNvPr>
            <p:cNvSpPr txBox="1"/>
            <p:nvPr/>
          </p:nvSpPr>
          <p:spPr>
            <a:xfrm>
              <a:off x="5041189" y="1606439"/>
              <a:ext cx="1117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07031E4E-A47D-4539-B9B7-BD4546ECD00F}"/>
              </a:ext>
            </a:extLst>
          </p:cNvPr>
          <p:cNvGrpSpPr/>
          <p:nvPr/>
        </p:nvGrpSpPr>
        <p:grpSpPr>
          <a:xfrm>
            <a:off x="3567112" y="2075803"/>
            <a:ext cx="1374233" cy="650364"/>
            <a:chOff x="3567112" y="2075803"/>
            <a:chExt cx="1374233" cy="65036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CD4AF0E-09BF-4AB3-A60C-F296EEB81CE8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3567112" y="2239440"/>
              <a:ext cx="1374233" cy="486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EEB2814-1A44-4443-AA0A-1C73D83EE990}"/>
                </a:ext>
              </a:extLst>
            </p:cNvPr>
            <p:cNvSpPr txBox="1"/>
            <p:nvPr/>
          </p:nvSpPr>
          <p:spPr>
            <a:xfrm>
              <a:off x="4178963" y="2075803"/>
              <a:ext cx="692534" cy="40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A03C674-62DB-469E-9478-FCDD98664832}"/>
              </a:ext>
            </a:extLst>
          </p:cNvPr>
          <p:cNvSpPr txBox="1"/>
          <p:nvPr/>
        </p:nvSpPr>
        <p:spPr>
          <a:xfrm>
            <a:off x="6741459" y="2475911"/>
            <a:ext cx="19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AD11B0B0-4DB1-4FAE-BD5B-663AA98A8543}"/>
              </a:ext>
            </a:extLst>
          </p:cNvPr>
          <p:cNvGrpSpPr/>
          <p:nvPr/>
        </p:nvGrpSpPr>
        <p:grpSpPr>
          <a:xfrm>
            <a:off x="2878146" y="2252831"/>
            <a:ext cx="1160019" cy="753132"/>
            <a:chOff x="2878146" y="2252831"/>
            <a:chExt cx="1160019" cy="75313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CC1A8A2B-7FF4-4325-86A5-B3ECB09F5025}"/>
                </a:ext>
              </a:extLst>
            </p:cNvPr>
            <p:cNvCxnSpPr>
              <a:cxnSpLocks/>
              <a:stCxn id="11" idx="4"/>
              <a:endCxn id="10" idx="7"/>
            </p:cNvCxnSpPr>
            <p:nvPr/>
          </p:nvCxnSpPr>
          <p:spPr>
            <a:xfrm flipH="1">
              <a:off x="2878146" y="2252831"/>
              <a:ext cx="656637" cy="753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58DF0E1-2839-430B-94B3-80713723DCC7}"/>
                </a:ext>
              </a:extLst>
            </p:cNvPr>
            <p:cNvSpPr txBox="1"/>
            <p:nvPr/>
          </p:nvSpPr>
          <p:spPr>
            <a:xfrm>
              <a:off x="3181763" y="2551893"/>
              <a:ext cx="856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FBD371D-AEA6-4D6F-BF25-6F19F291459C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4954736" y="1548260"/>
            <a:ext cx="869016" cy="1210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BA0E1AC-B1C6-40AA-98C8-20F30DB1302D}"/>
              </a:ext>
            </a:extLst>
          </p:cNvPr>
          <p:cNvSpPr txBox="1"/>
          <p:nvPr/>
        </p:nvSpPr>
        <p:spPr>
          <a:xfrm>
            <a:off x="5522430" y="1907208"/>
            <a:ext cx="8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5" grpId="0"/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Spline Interpolation: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8275" y="1247031"/>
                <a:ext cx="8091592" cy="5018302"/>
              </a:xfrm>
            </p:spPr>
            <p:txBody>
              <a:bodyPr>
                <a:normAutofit/>
              </a:bodyPr>
              <a:lstStyle/>
              <a:p>
                <a:pPr marL="341313" indent="-34131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denote the Linear Spline in the interval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as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1313" indent="-34131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Linear Spline in the interval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Lagrange polynomial</a:t>
                </a:r>
              </a:p>
              <a:p>
                <a:pPr marL="341313" indent="-34131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denote the length of the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interval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linear spline at the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interval is then given by:</a:t>
                </a:r>
              </a:p>
              <a:p>
                <a:pPr marL="341313" indent="-341313">
                  <a:buFont typeface="Wingdings" panose="05000000000000000000" pitchFamily="2" charset="2"/>
                  <a:buChar char="ü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275" y="1247031"/>
                <a:ext cx="8091592" cy="5018302"/>
              </a:xfrm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5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Spline Interpolation: Quadratic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BB881E3-2683-4CF3-8D87-29BE3986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63" y="4317610"/>
            <a:ext cx="7887836" cy="1978842"/>
          </a:xfrm>
        </p:spPr>
        <p:txBody>
          <a:bodyPr>
            <a:normAutofit/>
          </a:bodyPr>
          <a:lstStyle/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quadratic polynomial in each interval: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points,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quadratic polynomials, 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unknowns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conditions: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function values,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- 1) function continuity and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- 1)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 continuity conditions, total 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conditions.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free condition to be chosen by the user!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602D87A-2993-425E-B6FE-F9BF3AF57972}"/>
              </a:ext>
            </a:extLst>
          </p:cNvPr>
          <p:cNvGrpSpPr/>
          <p:nvPr/>
        </p:nvGrpSpPr>
        <p:grpSpPr>
          <a:xfrm>
            <a:off x="1855694" y="1283710"/>
            <a:ext cx="5163671" cy="2768337"/>
            <a:chOff x="995082" y="1606439"/>
            <a:chExt cx="5163671" cy="27683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5200E99D-C794-4B2E-BCF1-C37212233E87}"/>
                </a:ext>
              </a:extLst>
            </p:cNvPr>
            <p:cNvCxnSpPr/>
            <p:nvPr/>
          </p:nvCxnSpPr>
          <p:spPr>
            <a:xfrm>
              <a:off x="995082" y="4365811"/>
              <a:ext cx="47548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58FA2ABE-7610-456E-8D66-689C019AA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047" y="1631576"/>
              <a:ext cx="0" cy="2743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B0EFAE0D-BA05-4BCF-BFBF-84C8323B030C}"/>
                </a:ext>
              </a:extLst>
            </p:cNvPr>
            <p:cNvSpPr/>
            <p:nvPr/>
          </p:nvSpPr>
          <p:spPr>
            <a:xfrm>
              <a:off x="1939485" y="331530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D6A5222C-60C8-4CDC-8A1C-6819964D8D7B}"/>
                </a:ext>
              </a:extLst>
            </p:cNvPr>
            <p:cNvSpPr/>
            <p:nvPr/>
          </p:nvSpPr>
          <p:spPr>
            <a:xfrm>
              <a:off x="2628451" y="248412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04706D7-147C-4A23-909F-CC08E38E0A39}"/>
                </a:ext>
              </a:extLst>
            </p:cNvPr>
            <p:cNvSpPr/>
            <p:nvPr/>
          </p:nvSpPr>
          <p:spPr>
            <a:xfrm>
              <a:off x="4080733" y="30031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DEF5CBE-3C8A-45F8-8E31-836214A44539}"/>
                </a:ext>
              </a:extLst>
            </p:cNvPr>
            <p:cNvSpPr/>
            <p:nvPr/>
          </p:nvSpPr>
          <p:spPr>
            <a:xfrm>
              <a:off x="4949749" y="17929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645444A-EA76-4570-8970-AD1873F90987}"/>
                </a:ext>
              </a:extLst>
            </p:cNvPr>
            <p:cNvSpPr txBox="1"/>
            <p:nvPr/>
          </p:nvSpPr>
          <p:spPr>
            <a:xfrm>
              <a:off x="1087856" y="3087018"/>
              <a:ext cx="897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29C96258-204B-4DAE-A471-C055F726076F}"/>
                </a:ext>
              </a:extLst>
            </p:cNvPr>
            <p:cNvSpPr txBox="1"/>
            <p:nvPr/>
          </p:nvSpPr>
          <p:spPr>
            <a:xfrm>
              <a:off x="1974884" y="2156177"/>
              <a:ext cx="692534" cy="40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DC1CC38-AD3D-4753-BB7F-32C8E64BD61F}"/>
                </a:ext>
              </a:extLst>
            </p:cNvPr>
            <p:cNvSpPr txBox="1"/>
            <p:nvPr/>
          </p:nvSpPr>
          <p:spPr>
            <a:xfrm>
              <a:off x="4245224" y="2812491"/>
              <a:ext cx="981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FDEB990-0097-40E8-8AD1-454A4883C80F}"/>
                </a:ext>
              </a:extLst>
            </p:cNvPr>
            <p:cNvSpPr txBox="1"/>
            <p:nvPr/>
          </p:nvSpPr>
          <p:spPr>
            <a:xfrm>
              <a:off x="5041189" y="1606439"/>
              <a:ext cx="1117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EEB2814-1A44-4443-AA0A-1C73D83EE990}"/>
              </a:ext>
            </a:extLst>
          </p:cNvPr>
          <p:cNvSpPr txBox="1"/>
          <p:nvPr/>
        </p:nvSpPr>
        <p:spPr>
          <a:xfrm>
            <a:off x="4087523" y="1942320"/>
            <a:ext cx="692534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8A03C674-62DB-469E-9478-FCDD98664832}"/>
                  </a:ext>
                </a:extLst>
              </p:cNvPr>
              <p:cNvSpPr txBox="1"/>
              <p:nvPr/>
            </p:nvSpPr>
            <p:spPr>
              <a:xfrm>
                <a:off x="6086993" y="2889872"/>
                <a:ext cx="2653593" cy="923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03C674-62DB-469E-9478-FCDD98664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993" y="2889872"/>
                <a:ext cx="2653593" cy="923586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8DF0E1-2839-430B-94B3-80713723DCC7}"/>
              </a:ext>
            </a:extLst>
          </p:cNvPr>
          <p:cNvSpPr txBox="1"/>
          <p:nvPr/>
        </p:nvSpPr>
        <p:spPr>
          <a:xfrm>
            <a:off x="3057047" y="2507022"/>
            <a:ext cx="8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619DFFAE-99C0-4416-B394-7EBF48514F08}"/>
              </a:ext>
            </a:extLst>
          </p:cNvPr>
          <p:cNvSpPr/>
          <p:nvPr/>
        </p:nvSpPr>
        <p:spPr>
          <a:xfrm>
            <a:off x="2850776" y="1532965"/>
            <a:ext cx="2985248" cy="1488141"/>
          </a:xfrm>
          <a:custGeom>
            <a:avLst/>
            <a:gdLst>
              <a:gd name="connsiteX0" fmla="*/ 0 w 2985248"/>
              <a:gd name="connsiteY0" fmla="*/ 1488141 h 1488141"/>
              <a:gd name="connsiteX1" fmla="*/ 690283 w 2985248"/>
              <a:gd name="connsiteY1" fmla="*/ 672353 h 1488141"/>
              <a:gd name="connsiteX2" fmla="*/ 2133600 w 2985248"/>
              <a:gd name="connsiteY2" fmla="*/ 1210235 h 1488141"/>
              <a:gd name="connsiteX3" fmla="*/ 2985248 w 2985248"/>
              <a:gd name="connsiteY3" fmla="*/ 0 h 1488141"/>
              <a:gd name="connsiteX4" fmla="*/ 2985248 w 2985248"/>
              <a:gd name="connsiteY4" fmla="*/ 0 h 14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5248" h="1488141">
                <a:moveTo>
                  <a:pt x="0" y="1488141"/>
                </a:moveTo>
                <a:cubicBezTo>
                  <a:pt x="167341" y="1103406"/>
                  <a:pt x="334683" y="718671"/>
                  <a:pt x="690283" y="672353"/>
                </a:cubicBezTo>
                <a:cubicBezTo>
                  <a:pt x="1045883" y="626035"/>
                  <a:pt x="1751106" y="1322294"/>
                  <a:pt x="2133600" y="1210235"/>
                </a:cubicBezTo>
                <a:cubicBezTo>
                  <a:pt x="2516094" y="1098176"/>
                  <a:pt x="2985248" y="0"/>
                  <a:pt x="2985248" y="0"/>
                </a:cubicBezTo>
                <a:lnTo>
                  <a:pt x="298524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E14FF66-E72C-42B6-8CFB-81CBE473B074}"/>
              </a:ext>
            </a:extLst>
          </p:cNvPr>
          <p:cNvSpPr txBox="1"/>
          <p:nvPr/>
        </p:nvSpPr>
        <p:spPr>
          <a:xfrm>
            <a:off x="5539115" y="1961336"/>
            <a:ext cx="8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1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3" grpId="0"/>
      <p:bldP spid="25" grpId="0"/>
      <p:bldP spid="29" grpId="0"/>
      <p:bldP spid="6" grpId="0" animBg="1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Spline Interpolation: Quadratic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089" y="1165761"/>
                <a:ext cx="7813209" cy="5130691"/>
              </a:xfrm>
            </p:spPr>
            <p:txBody>
              <a:bodyPr>
                <a:normAutofit/>
              </a:bodyPr>
              <a:lstStyle/>
              <a:p>
                <a:pPr marL="341313" indent="-341313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 Spline in the interval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set of linear splines. </a:t>
                </a:r>
              </a:p>
              <a:p>
                <a:pPr marL="341313" indent="-341313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denote the derivative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function at the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may write: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one free condition, either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specified!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089" y="1165761"/>
                <a:ext cx="7813209" cy="5130691"/>
              </a:xfrm>
              <a:blipFill>
                <a:blip r:embed="rId2"/>
                <a:stretch>
                  <a:fillRect l="-649" t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5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CB48EE2-24A9-4BB9-BD84-D480163FF6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59"/>
          <a:stretch/>
        </p:blipFill>
        <p:spPr>
          <a:xfrm>
            <a:off x="0" y="195957"/>
            <a:ext cx="4465983" cy="64660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49E5482-DA71-4517-87EB-702E13628B2E}"/>
              </a:ext>
            </a:extLst>
          </p:cNvPr>
          <p:cNvSpPr/>
          <p:nvPr/>
        </p:nvSpPr>
        <p:spPr>
          <a:xfrm>
            <a:off x="0" y="702365"/>
            <a:ext cx="715617" cy="79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Spline Interpolation: Cubic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BB881E3-2683-4CF3-8D87-29BE3986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92" y="4516701"/>
            <a:ext cx="7887836" cy="1978842"/>
          </a:xfrm>
        </p:spPr>
        <p:txBody>
          <a:bodyPr>
            <a:normAutofit lnSpcReduction="10000"/>
          </a:bodyPr>
          <a:lstStyle/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cubic polynomial in each interval: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points,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cubic polynomials, 4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unknowns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conditions: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function values,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- 1) function continuity,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- 1)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 continuity conditions and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- 1)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 continuity conditions, total 4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 conditions.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free conditions to be chosen by the user!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602D87A-2993-425E-B6FE-F9BF3AF57972}"/>
              </a:ext>
            </a:extLst>
          </p:cNvPr>
          <p:cNvGrpSpPr/>
          <p:nvPr/>
        </p:nvGrpSpPr>
        <p:grpSpPr>
          <a:xfrm>
            <a:off x="1855694" y="1283710"/>
            <a:ext cx="5163671" cy="2768337"/>
            <a:chOff x="995082" y="1606439"/>
            <a:chExt cx="5163671" cy="27683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5200E99D-C794-4B2E-BCF1-C37212233E87}"/>
                </a:ext>
              </a:extLst>
            </p:cNvPr>
            <p:cNvCxnSpPr/>
            <p:nvPr/>
          </p:nvCxnSpPr>
          <p:spPr>
            <a:xfrm>
              <a:off x="995082" y="4365811"/>
              <a:ext cx="47548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58FA2ABE-7610-456E-8D66-689C019AA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047" y="1631576"/>
              <a:ext cx="0" cy="2743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B0EFAE0D-BA05-4BCF-BFBF-84C8323B030C}"/>
                </a:ext>
              </a:extLst>
            </p:cNvPr>
            <p:cNvSpPr/>
            <p:nvPr/>
          </p:nvSpPr>
          <p:spPr>
            <a:xfrm>
              <a:off x="1939485" y="331530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D6A5222C-60C8-4CDC-8A1C-6819964D8D7B}"/>
                </a:ext>
              </a:extLst>
            </p:cNvPr>
            <p:cNvSpPr/>
            <p:nvPr/>
          </p:nvSpPr>
          <p:spPr>
            <a:xfrm>
              <a:off x="2628451" y="248412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04706D7-147C-4A23-909F-CC08E38E0A39}"/>
                </a:ext>
              </a:extLst>
            </p:cNvPr>
            <p:cNvSpPr/>
            <p:nvPr/>
          </p:nvSpPr>
          <p:spPr>
            <a:xfrm>
              <a:off x="4080733" y="30031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DEF5CBE-3C8A-45F8-8E31-836214A44539}"/>
                </a:ext>
              </a:extLst>
            </p:cNvPr>
            <p:cNvSpPr/>
            <p:nvPr/>
          </p:nvSpPr>
          <p:spPr>
            <a:xfrm>
              <a:off x="4949749" y="17929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645444A-EA76-4570-8970-AD1873F90987}"/>
                </a:ext>
              </a:extLst>
            </p:cNvPr>
            <p:cNvSpPr txBox="1"/>
            <p:nvPr/>
          </p:nvSpPr>
          <p:spPr>
            <a:xfrm>
              <a:off x="1087856" y="3087018"/>
              <a:ext cx="897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29C96258-204B-4DAE-A471-C055F726076F}"/>
                </a:ext>
              </a:extLst>
            </p:cNvPr>
            <p:cNvSpPr txBox="1"/>
            <p:nvPr/>
          </p:nvSpPr>
          <p:spPr>
            <a:xfrm>
              <a:off x="1974884" y="2156177"/>
              <a:ext cx="692534" cy="40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DC1CC38-AD3D-4753-BB7F-32C8E64BD61F}"/>
                </a:ext>
              </a:extLst>
            </p:cNvPr>
            <p:cNvSpPr txBox="1"/>
            <p:nvPr/>
          </p:nvSpPr>
          <p:spPr>
            <a:xfrm>
              <a:off x="4245224" y="2812491"/>
              <a:ext cx="981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FDEB990-0097-40E8-8AD1-454A4883C80F}"/>
                </a:ext>
              </a:extLst>
            </p:cNvPr>
            <p:cNvSpPr txBox="1"/>
            <p:nvPr/>
          </p:nvSpPr>
          <p:spPr>
            <a:xfrm>
              <a:off x="5041189" y="1606439"/>
              <a:ext cx="1117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EEB2814-1A44-4443-AA0A-1C73D83EE990}"/>
              </a:ext>
            </a:extLst>
          </p:cNvPr>
          <p:cNvSpPr txBox="1"/>
          <p:nvPr/>
        </p:nvSpPr>
        <p:spPr>
          <a:xfrm>
            <a:off x="4087523" y="1942320"/>
            <a:ext cx="692534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8A03C674-62DB-469E-9478-FCDD98664832}"/>
                  </a:ext>
                </a:extLst>
              </p:cNvPr>
              <p:cNvSpPr txBox="1"/>
              <p:nvPr/>
            </p:nvSpPr>
            <p:spPr>
              <a:xfrm>
                <a:off x="6087030" y="2655789"/>
                <a:ext cx="2653593" cy="120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03C674-62DB-469E-9478-FCDD98664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30" y="2655789"/>
                <a:ext cx="2653593" cy="1200585"/>
              </a:xfrm>
              <a:prstGeom prst="rect">
                <a:avLst/>
              </a:prstGeom>
              <a:blipFill>
                <a:blip r:embed="rId2"/>
                <a:stretch>
                  <a:fillRect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8DF0E1-2839-430B-94B3-80713723DCC7}"/>
              </a:ext>
            </a:extLst>
          </p:cNvPr>
          <p:cNvSpPr txBox="1"/>
          <p:nvPr/>
        </p:nvSpPr>
        <p:spPr>
          <a:xfrm>
            <a:off x="3057047" y="2507022"/>
            <a:ext cx="8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619DFFAE-99C0-4416-B394-7EBF48514F08}"/>
              </a:ext>
            </a:extLst>
          </p:cNvPr>
          <p:cNvSpPr/>
          <p:nvPr/>
        </p:nvSpPr>
        <p:spPr>
          <a:xfrm>
            <a:off x="2850776" y="1532965"/>
            <a:ext cx="2985248" cy="1488141"/>
          </a:xfrm>
          <a:custGeom>
            <a:avLst/>
            <a:gdLst>
              <a:gd name="connsiteX0" fmla="*/ 0 w 2985248"/>
              <a:gd name="connsiteY0" fmla="*/ 1488141 h 1488141"/>
              <a:gd name="connsiteX1" fmla="*/ 690283 w 2985248"/>
              <a:gd name="connsiteY1" fmla="*/ 672353 h 1488141"/>
              <a:gd name="connsiteX2" fmla="*/ 2133600 w 2985248"/>
              <a:gd name="connsiteY2" fmla="*/ 1210235 h 1488141"/>
              <a:gd name="connsiteX3" fmla="*/ 2985248 w 2985248"/>
              <a:gd name="connsiteY3" fmla="*/ 0 h 1488141"/>
              <a:gd name="connsiteX4" fmla="*/ 2985248 w 2985248"/>
              <a:gd name="connsiteY4" fmla="*/ 0 h 14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5248" h="1488141">
                <a:moveTo>
                  <a:pt x="0" y="1488141"/>
                </a:moveTo>
                <a:cubicBezTo>
                  <a:pt x="167341" y="1103406"/>
                  <a:pt x="334683" y="718671"/>
                  <a:pt x="690283" y="672353"/>
                </a:cubicBezTo>
                <a:cubicBezTo>
                  <a:pt x="1045883" y="626035"/>
                  <a:pt x="1751106" y="1322294"/>
                  <a:pt x="2133600" y="1210235"/>
                </a:cubicBezTo>
                <a:cubicBezTo>
                  <a:pt x="2516094" y="1098176"/>
                  <a:pt x="2985248" y="0"/>
                  <a:pt x="2985248" y="0"/>
                </a:cubicBezTo>
                <a:lnTo>
                  <a:pt x="298524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E14FF66-E72C-42B6-8CFB-81CBE473B074}"/>
              </a:ext>
            </a:extLst>
          </p:cNvPr>
          <p:cNvSpPr txBox="1"/>
          <p:nvPr/>
        </p:nvSpPr>
        <p:spPr>
          <a:xfrm>
            <a:off x="5539115" y="1961336"/>
            <a:ext cx="8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3" grpId="0"/>
      <p:bldP spid="25" grpId="0"/>
      <p:bldP spid="29" grpId="0"/>
      <p:bldP spid="6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CB48EE2-24A9-4BB9-BD84-D480163FF6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86"/>
            <a:ext cx="9144000" cy="64660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F53E020-0C4B-4F0C-B218-BCE66B6A937F}"/>
              </a:ext>
            </a:extLst>
          </p:cNvPr>
          <p:cNvSpPr/>
          <p:nvPr/>
        </p:nvSpPr>
        <p:spPr>
          <a:xfrm>
            <a:off x="6983896" y="410819"/>
            <a:ext cx="1590261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16D8C1-97D7-4D1E-9DCF-409A22419AB4}"/>
              </a:ext>
            </a:extLst>
          </p:cNvPr>
          <p:cNvSpPr/>
          <p:nvPr/>
        </p:nvSpPr>
        <p:spPr>
          <a:xfrm>
            <a:off x="7282070" y="1424610"/>
            <a:ext cx="1769165" cy="443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B7E31DF-CFD1-4200-B58D-CF4BD4108CA0}"/>
              </a:ext>
            </a:extLst>
          </p:cNvPr>
          <p:cNvSpPr/>
          <p:nvPr/>
        </p:nvSpPr>
        <p:spPr>
          <a:xfrm>
            <a:off x="5214730" y="2981739"/>
            <a:ext cx="3624470" cy="1311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5757402-9399-4D28-B9D4-1E0F0F2487AA}"/>
              </a:ext>
            </a:extLst>
          </p:cNvPr>
          <p:cNvSpPr/>
          <p:nvPr/>
        </p:nvSpPr>
        <p:spPr>
          <a:xfrm>
            <a:off x="4949687" y="4346713"/>
            <a:ext cx="3120887" cy="821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E25FF7-9E97-4A23-8A0F-C1D8534518CA}"/>
              </a:ext>
            </a:extLst>
          </p:cNvPr>
          <p:cNvSpPr/>
          <p:nvPr/>
        </p:nvSpPr>
        <p:spPr>
          <a:xfrm>
            <a:off x="8229600" y="4346713"/>
            <a:ext cx="689113" cy="596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38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F9D7CFB-4A0A-474F-9249-F3A1CFB187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14"/>
          <a:stretch/>
        </p:blipFill>
        <p:spPr>
          <a:xfrm>
            <a:off x="0" y="195957"/>
            <a:ext cx="4479235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4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F9D7CFB-4A0A-474F-9249-F3A1CFB187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6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Unit Polynomials for Lagrange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7886700" cy="527367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linear polynomials for two nodes: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quadratic for three nodes: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Polynomials of order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mesh of nodes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7886700" cy="5273674"/>
              </a:xfrm>
              <a:blipFill>
                <a:blip r:embed="rId2"/>
                <a:stretch>
                  <a:fillRect l="-773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19586</TotalTime>
  <Words>722</Words>
  <Application>Microsoft Office PowerPoint</Application>
  <PresentationFormat>On-screen Show (4:3)</PresentationFormat>
  <Paragraphs>219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Theory of Approximation: Interpolation</vt:lpstr>
      <vt:lpstr>Interpolation Polynomials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Polynomials for Lagrange Formulation</vt:lpstr>
      <vt:lpstr>Lagrange Polynomials</vt:lpstr>
      <vt:lpstr>Lagrange Polynomials: Linear</vt:lpstr>
      <vt:lpstr>Lagrange Polynomials: Quadratic</vt:lpstr>
      <vt:lpstr>Lagrange Polynomials: Quadratic</vt:lpstr>
      <vt:lpstr>PowerPoint Presentation</vt:lpstr>
      <vt:lpstr>PowerPoint Presentation</vt:lpstr>
      <vt:lpstr>Newton’s Divided Difference</vt:lpstr>
      <vt:lpstr>Newton’s Divided Difference</vt:lpstr>
      <vt:lpstr>Newton’s Divided Difference</vt:lpstr>
      <vt:lpstr>Recall: Properties of Divided Differences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Newton’s Divided Difference (recap)</vt:lpstr>
      <vt:lpstr>Newton’s Divided Difference (recap)</vt:lpstr>
      <vt:lpstr>Newton’s Divided Difference (recap)</vt:lpstr>
      <vt:lpstr>Newton’s Divided Difference: Error Estimate</vt:lpstr>
      <vt:lpstr>Newton’s Divided Difference (recap)</vt:lpstr>
      <vt:lpstr>Interpolation: Example2</vt:lpstr>
      <vt:lpstr>Single Interpolation Polynomial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Spline Interpolation</vt:lpstr>
      <vt:lpstr>Spline Interpolation: Linear</vt:lpstr>
      <vt:lpstr>Spline Interpolation: Linear</vt:lpstr>
      <vt:lpstr>Spline Interpolation: Quadratic</vt:lpstr>
      <vt:lpstr>Spline Interpolation: Quadratic</vt:lpstr>
      <vt:lpstr>Spline Interpolation: Cubic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563</cp:revision>
  <dcterms:created xsi:type="dcterms:W3CDTF">2018-04-30T11:42:59Z</dcterms:created>
  <dcterms:modified xsi:type="dcterms:W3CDTF">2019-10-01T14:30:42Z</dcterms:modified>
</cp:coreProperties>
</file>