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7" r:id="rId2"/>
    <p:sldId id="354" r:id="rId3"/>
    <p:sldId id="355" r:id="rId4"/>
    <p:sldId id="353" r:id="rId5"/>
    <p:sldId id="356" r:id="rId6"/>
    <p:sldId id="357" r:id="rId7"/>
    <p:sldId id="388" r:id="rId8"/>
    <p:sldId id="389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234966"/>
            <a:ext cx="6854537" cy="1607272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="" xmlns:a16="http://schemas.microsoft.com/office/drawing/2014/main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5017805"/>
            <a:ext cx="1068670" cy="10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B1438BC-686B-41EC-841F-F31EDB682974}"/>
              </a:ext>
            </a:extLst>
          </p:cNvPr>
          <p:cNvSpPr txBox="1">
            <a:spLocks/>
          </p:cNvSpPr>
          <p:nvPr/>
        </p:nvSpPr>
        <p:spPr>
          <a:xfrm>
            <a:off x="513185" y="475862"/>
            <a:ext cx="7969258" cy="2465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278107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221691"/>
            <a:ext cx="8284464" cy="829869"/>
          </a:xfrm>
        </p:spPr>
        <p:txBody>
          <a:bodyPr>
            <a:noAutofit/>
          </a:bodyPr>
          <a:lstStyle/>
          <a:p>
            <a:r>
              <a:rPr lang="en-US" sz="3200" dirty="0"/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</p:spPr>
            <p:txBody>
              <a:bodyPr>
                <a:normAutofit lnSpcReduction="10000"/>
              </a:bodyPr>
              <a:lstStyle/>
              <a:p>
                <a:pPr marL="347663" indent="-347663">
                  <a:lnSpc>
                    <a:spcPct val="12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one can approximate the function between three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obtain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difference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expressions of the first and second derivatives 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left for homework practice!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  <a:blipFill>
                <a:blip r:embed="rId2"/>
                <a:stretch>
                  <a:fillRect l="-1251" t="-1016" b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6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1691"/>
            <a:ext cx="8266176" cy="903021"/>
          </a:xfrm>
        </p:spPr>
        <p:txBody>
          <a:bodyPr>
            <a:normAutofit/>
          </a:bodyPr>
          <a:lstStyle/>
          <a:p>
            <a:r>
              <a:rPr lang="en-US" sz="3600" dirty="0"/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</p:spPr>
            <p:txBody>
              <a:bodyPr>
                <a:normAutofit lnSpcReduction="10000"/>
              </a:bodyPr>
              <a:lstStyle/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accurate is the numerical differentiation scheme with respect to the TRUE differentiation?</a:t>
                </a:r>
              </a:p>
              <a:p>
                <a:pPr marL="804863" lvl="1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analysis</a:t>
                </a:r>
              </a:p>
              <a:p>
                <a:pPr marL="804863" lvl="1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Wave Number, Amplitude Error and Phase Error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analysis for periodic functions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True Value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Approximate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Error (</a:t>
                </a:r>
                <a:r>
                  <a:rPr lang="el-GR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7663" indent="-347663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Consistency: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numerical expression for differentiation or a numerical differentiation scheme is consistent if it converges to the TRUE differentiation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  <a:blipFill>
                <a:blip r:embed="rId2"/>
                <a:stretch>
                  <a:fillRect l="-1353" t="-2071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2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9" y="221691"/>
            <a:ext cx="8600660" cy="88473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Numerical Differentiation: Truncation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31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forward difference scheme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1</a:t>
                </a:r>
                <a:r>
                  <a:rPr lang="en-US" sz="3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is: 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31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backward difference scheme 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1</a:t>
                </a:r>
                <a:r>
                  <a:rPr lang="en-US" sz="31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is:  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3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42416"/>
                <a:ext cx="8275320" cy="55002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21691"/>
            <a:ext cx="8595062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Numerical Differentiation: Truncation Error 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central difference scheme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is: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1691"/>
            <a:ext cx="8631936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Numerical Differentiation: Truncation Error 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048" y="1138518"/>
                <a:ext cx="8503920" cy="49788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360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360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central difference scheme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is: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048" y="1138518"/>
                <a:ext cx="8503920" cy="49788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5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" y="221691"/>
            <a:ext cx="8627165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Numerical Differentiation: Truncation Error 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1248246"/>
                <a:ext cx="7296912" cy="520741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analysis for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forward and backward difference schemes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left as homework!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1248246"/>
                <a:ext cx="7296912" cy="5207418"/>
              </a:xfrm>
              <a:blipFill>
                <a:blip r:embed="rId2"/>
                <a:stretch>
                  <a:fillRect r="-3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64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" y="221691"/>
            <a:ext cx="8613913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Numerical Differentiation: Truncation Error 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regular or uniform grid: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 for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central difference scheme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Derivative is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non-uniform grid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uniform grid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  <a:blipFill>
                <a:blip r:embed="rId2"/>
                <a:stretch>
                  <a:fillRect l="-809" r="-1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36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3200" dirty="0"/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96" y="1426464"/>
                <a:ext cx="8074152" cy="45262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Consistency: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numerical expression for the derivative is consistent if the leading order term in the Truncation Error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satisfies the following: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𝑇𝐸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leading order term in the truncation error is: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</a:t>
                </a:r>
                <a:r>
                  <a:rPr lang="en-US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numerical differentiation scheme is consistent if ,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96" y="1426464"/>
                <a:ext cx="8074152" cy="4526280"/>
              </a:xfrm>
              <a:blipFill>
                <a:blip r:embed="rId2"/>
                <a:stretch>
                  <a:fillRect l="-1586" t="-1346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3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21691"/>
            <a:ext cx="8706678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Modified Wave Number Analysis: Periodic Functions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periodic basis function: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𝑖𝑘𝑓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evaluate the </a:t>
                </a: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derivative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a node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𝑖𝑘𝑓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or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derivative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2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accurate central difference scheme at the same node is: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𝑘h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𝑘h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  <a:blipFill>
                <a:blip r:embed="rId2"/>
                <a:stretch>
                  <a:fillRect l="-1353" t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2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221691"/>
            <a:ext cx="8759687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Modified Wave Number Analysis: Periodic Functions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derivative at a node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𝑖𝑘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derivative using the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central difference scheme at the same node: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𝑘h</m:t>
                              </m:r>
                            </m:e>
                          </m:fun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𝑘h</m:t>
                          </m:r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  <a:blipFill>
                <a:blip r:embed="rId2"/>
                <a:stretch>
                  <a:fillRect l="-1203" t="-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80162FC-176B-4822-8423-4F2BC1248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3930"/>
            <a:ext cx="4261299" cy="38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9597D6-8C7B-4109-A05D-A0C149F5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Numerical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D2FEA03-D1C1-43B5-AED3-503DFC795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945" y="4502796"/>
                <a:ext cx="7808405" cy="176084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compute </a:t>
                </a:r>
                <a:r>
                  <a:rPr lang="en-US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/dx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df/dx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node </a:t>
                </a:r>
                <a:r>
                  <a:rPr lang="en-US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difference operators: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EA03-D1C1-43B5-AED3-503DFC795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945" y="4502796"/>
                <a:ext cx="7808405" cy="1760844"/>
              </a:xfrm>
              <a:blipFill>
                <a:blip r:embed="rId2"/>
                <a:stretch>
                  <a:fillRect l="-1249" t="-6228" r="-7806" b="-24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F05A1DF-741E-40F8-98CF-56C71388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6" y="1690689"/>
            <a:ext cx="816934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Error and Phase Error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Periodic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periodic basis function: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𝑎𝑘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derivative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node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𝑎𝑘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derivative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2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central difference scheme: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𝑘h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𝑘h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𝑘h</m:t>
                              </m:r>
                            </m:e>
                          </m:fun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Amplitude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96" y="1426464"/>
                <a:ext cx="8110728" cy="5001768"/>
              </a:xfrm>
              <a:blipFill>
                <a:blip r:embed="rId2"/>
                <a:stretch>
                  <a:fillRect l="-1353" t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 Error and Phase Error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Periodic Functions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744" y="1138518"/>
                <a:ext cx="8586216" cy="540858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periodic function: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𝑎𝑘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derivative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node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𝑎𝑘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derivative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the 1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forward difference scheme: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𝑘h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type m:val="skw"/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𝑘h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𝑘h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Amplitude: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𝑘h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Phase: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Homework: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𝑘𝑥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744" y="1138518"/>
                <a:ext cx="8586216" cy="5408586"/>
              </a:xfrm>
              <a:blipFill>
                <a:blip r:embed="rId2"/>
                <a:stretch>
                  <a:fillRect l="-923" t="-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General Technique for Construction of Finite Difference Scheme of Arbitrary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744" y="1138518"/>
                <a:ext cx="8586216" cy="540858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finite difference scheme for uniform grid size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take an example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and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744" y="1138518"/>
                <a:ext cx="8586216" cy="5408586"/>
              </a:xfrm>
              <a:blipFill>
                <a:blip r:embed="rId2"/>
                <a:stretch>
                  <a:fillRect l="-923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D22BA27-7409-4031-AC4A-115B5C612062}"/>
              </a:ext>
            </a:extLst>
          </p:cNvPr>
          <p:cNvSpPr txBox="1"/>
          <p:nvPr/>
        </p:nvSpPr>
        <p:spPr>
          <a:xfrm>
            <a:off x="6827520" y="1752600"/>
            <a:ext cx="199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33CC"/>
                </a:solidFill>
              </a:rPr>
              <a:t>Method of Undetermined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21200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General Technique for Construction of Finite Difference Scheme of Arbitrary Order: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finite difference scheme for uniform grid size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all the function values evaluated at nodes other than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Taylor’s series: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6!</m:t>
                          </m:r>
                        </m:den>
                      </m:f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𝑉𝐼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  <a:blipFill>
                <a:blip r:embed="rId2"/>
                <a:stretch>
                  <a:fillRect l="-605" t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General Technique for Construction of Finite Difference Scheme of Arbitrary Order: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3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General Technique for Construction of Finite Difference Scheme of Arbitrary Order: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𝐼𝑉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145466"/>
                <a:ext cx="8380476" cy="5410872"/>
              </a:xfrm>
              <a:blipFill rotWithShape="0"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995139D6-2980-4B95-A5F4-4280FB2C6599}"/>
                  </a:ext>
                </a:extLst>
              </p:cNvPr>
              <p:cNvSpPr/>
              <p:nvPr/>
            </p:nvSpPr>
            <p:spPr>
              <a:xfrm>
                <a:off x="4134677" y="3429000"/>
                <a:ext cx="4823793" cy="952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IN" sz="2000" b="0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Consider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i="1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</a:t>
                </a:r>
                <a:r>
                  <a:rPr lang="en-US" sz="2000" i="1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2,</a:t>
                </a:r>
                <a:r>
                  <a:rPr lang="en-US" sz="2000" i="1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and</a:t>
                </a:r>
                <a:r>
                  <a:rPr lang="en-US" sz="2000" i="1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sz="2000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(for example)</a:t>
                </a:r>
                <a:endParaRPr lang="en-US" sz="2000" i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139D6-2980-4B95-A5F4-4280FB2C6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677" y="3429000"/>
                <a:ext cx="4823793" cy="952890"/>
              </a:xfrm>
              <a:prstGeom prst="rect">
                <a:avLst/>
              </a:prstGeom>
              <a:blipFill>
                <a:blip r:embed="rId3"/>
                <a:stretch>
                  <a:fillRect l="-1263" t="-48077" b="-22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1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82" y="221691"/>
            <a:ext cx="7807138" cy="9168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General Technique for Construction of Finite Difference Scheme of Arbitrary Order: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616" y="1138518"/>
                <a:ext cx="8211312" cy="108347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finite difference scheme for uniform grid size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616" y="1138518"/>
                <a:ext cx="8211312" cy="1083474"/>
              </a:xfrm>
              <a:blipFill>
                <a:blip r:embed="rId2"/>
                <a:stretch>
                  <a:fillRect l="-1188" t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80F560BF-BBB3-4D31-997D-9A1CA8A60FBC}"/>
              </a:ext>
            </a:extLst>
          </p:cNvPr>
          <p:cNvGrpSpPr/>
          <p:nvPr/>
        </p:nvGrpSpPr>
        <p:grpSpPr>
          <a:xfrm>
            <a:off x="3032761" y="3366254"/>
            <a:ext cx="5201859" cy="441702"/>
            <a:chOff x="3032761" y="3366254"/>
            <a:chExt cx="5201859" cy="441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90A354D5-317C-4438-92FA-CA131E205FA1}"/>
                    </a:ext>
                  </a:extLst>
                </p:cNvPr>
                <p:cNvSpPr txBox="1"/>
                <p:nvPr/>
              </p:nvSpPr>
              <p:spPr>
                <a:xfrm>
                  <a:off x="3032761" y="3366254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0A354D5-317C-4438-92FA-CA131E205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761" y="3366254"/>
                  <a:ext cx="6095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D32C38C8-A010-4B90-BD52-22CCB7D85F91}"/>
                    </a:ext>
                  </a:extLst>
                </p:cNvPr>
                <p:cNvSpPr txBox="1"/>
                <p:nvPr/>
              </p:nvSpPr>
              <p:spPr>
                <a:xfrm>
                  <a:off x="4143759" y="3393665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32C38C8-A010-4B90-BD52-22CCB7D85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3759" y="3393665"/>
                  <a:ext cx="60959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="" xmlns:a16="http://schemas.microsoft.com/office/drawing/2014/main" id="{3615C932-A180-436F-BAE7-1A9B64EAC744}"/>
                    </a:ext>
                  </a:extLst>
                </p:cNvPr>
                <p:cNvSpPr txBox="1"/>
                <p:nvPr/>
              </p:nvSpPr>
              <p:spPr>
                <a:xfrm>
                  <a:off x="5315714" y="3415767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615C932-A180-436F-BAE7-1A9B64EAC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714" y="3415767"/>
                  <a:ext cx="6095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="" xmlns:a16="http://schemas.microsoft.com/office/drawing/2014/main" id="{0DD3627E-94CA-44FB-8A02-6DC50D04265D}"/>
                    </a:ext>
                  </a:extLst>
                </p:cNvPr>
                <p:cNvSpPr txBox="1"/>
                <p:nvPr/>
              </p:nvSpPr>
              <p:spPr>
                <a:xfrm>
                  <a:off x="6426710" y="3394538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DD3627E-94CA-44FB-8A02-6DC50D042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710" y="3394538"/>
                  <a:ext cx="6095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ED59B5B1-5E2F-4EA9-B086-B16B602BEA5E}"/>
                    </a:ext>
                  </a:extLst>
                </p:cNvPr>
                <p:cNvSpPr txBox="1"/>
                <p:nvPr/>
              </p:nvSpPr>
              <p:spPr>
                <a:xfrm>
                  <a:off x="7625022" y="3438624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D59B5B1-5E2F-4EA9-B086-B16B602BE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022" y="3438624"/>
                  <a:ext cx="6095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7B84C395-FCDB-43DA-B728-14082DA9EAC6}"/>
              </a:ext>
            </a:extLst>
          </p:cNvPr>
          <p:cNvGrpSpPr/>
          <p:nvPr/>
        </p:nvGrpSpPr>
        <p:grpSpPr>
          <a:xfrm>
            <a:off x="2980948" y="4665762"/>
            <a:ext cx="5481822" cy="660778"/>
            <a:chOff x="2980948" y="4665762"/>
            <a:chExt cx="5481822" cy="660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="" xmlns:a16="http://schemas.microsoft.com/office/drawing/2014/main" id="{CF533EF3-175A-4DAE-8CAE-2D8D9425FEA5}"/>
                    </a:ext>
                  </a:extLst>
                </p:cNvPr>
                <p:cNvSpPr txBox="1"/>
                <p:nvPr/>
              </p:nvSpPr>
              <p:spPr>
                <a:xfrm>
                  <a:off x="4158236" y="4746736"/>
                  <a:ext cx="8511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F533EF3-175A-4DAE-8CAE-2D8D9425F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236" y="4746736"/>
                  <a:ext cx="85115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="" xmlns:a16="http://schemas.microsoft.com/office/drawing/2014/main" id="{16DFC968-4A73-41BB-88B9-F7953150D728}"/>
                    </a:ext>
                  </a:extLst>
                </p:cNvPr>
                <p:cNvSpPr txBox="1"/>
                <p:nvPr/>
              </p:nvSpPr>
              <p:spPr>
                <a:xfrm>
                  <a:off x="2980948" y="4771730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6DFC968-4A73-41BB-88B9-F7953150D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948" y="4771730"/>
                  <a:ext cx="609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="" xmlns:a16="http://schemas.microsoft.com/office/drawing/2014/main" id="{293FC347-43C3-4A3C-80DD-AE43BCE9D991}"/>
                    </a:ext>
                  </a:extLst>
                </p:cNvPr>
                <p:cNvSpPr txBox="1"/>
                <p:nvPr/>
              </p:nvSpPr>
              <p:spPr>
                <a:xfrm>
                  <a:off x="5323331" y="4665762"/>
                  <a:ext cx="769169" cy="652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93FC347-43C3-4A3C-80DD-AE43BCE9D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331" y="4665762"/>
                  <a:ext cx="769169" cy="65262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="" xmlns:a16="http://schemas.microsoft.com/office/drawing/2014/main" id="{49551968-0359-47A7-B472-4CC9293EA32D}"/>
                    </a:ext>
                  </a:extLst>
                </p:cNvPr>
                <p:cNvSpPr txBox="1"/>
                <p:nvPr/>
              </p:nvSpPr>
              <p:spPr>
                <a:xfrm>
                  <a:off x="7629527" y="4673212"/>
                  <a:ext cx="833243" cy="645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9551968-0359-47A7-B472-4CC9293EA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527" y="4673212"/>
                  <a:ext cx="833243" cy="6451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="" xmlns:a16="http://schemas.microsoft.com/office/drawing/2014/main" id="{53751499-828B-43D9-95C3-5AAEBBA68212}"/>
                    </a:ext>
                  </a:extLst>
                </p:cNvPr>
                <p:cNvSpPr txBox="1"/>
                <p:nvPr/>
              </p:nvSpPr>
              <p:spPr>
                <a:xfrm>
                  <a:off x="6338316" y="4678414"/>
                  <a:ext cx="947925" cy="648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3751499-828B-43D9-95C3-5AAEBBA68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316" y="4678414"/>
                  <a:ext cx="947925" cy="6481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B0AC24B4-86AB-41A9-94EF-4692FF132B49}"/>
              </a:ext>
            </a:extLst>
          </p:cNvPr>
          <p:cNvGrpSpPr/>
          <p:nvPr/>
        </p:nvGrpSpPr>
        <p:grpSpPr>
          <a:xfrm>
            <a:off x="3034738" y="4096864"/>
            <a:ext cx="5199882" cy="425329"/>
            <a:chOff x="3034738" y="4096864"/>
            <a:chExt cx="5199882" cy="425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="" xmlns:a16="http://schemas.microsoft.com/office/drawing/2014/main" id="{8906DEDD-DE2B-4FCA-BC1C-64EC4BBF25EB}"/>
                    </a:ext>
                  </a:extLst>
                </p:cNvPr>
                <p:cNvSpPr txBox="1"/>
                <p:nvPr/>
              </p:nvSpPr>
              <p:spPr>
                <a:xfrm>
                  <a:off x="4156401" y="4112706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06DEDD-DE2B-4FCA-BC1C-64EC4BBF2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401" y="4112706"/>
                  <a:ext cx="60959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="" xmlns:a16="http://schemas.microsoft.com/office/drawing/2014/main" id="{0C095214-D145-4571-B76F-FB8CA8E577B8}"/>
                    </a:ext>
                  </a:extLst>
                </p:cNvPr>
                <p:cNvSpPr txBox="1"/>
                <p:nvPr/>
              </p:nvSpPr>
              <p:spPr>
                <a:xfrm>
                  <a:off x="3034738" y="4132548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C095214-D145-4571-B76F-FB8CA8E57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738" y="4132548"/>
                  <a:ext cx="60959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4D9C2848-5714-4458-8561-4AB9628A48A0}"/>
                    </a:ext>
                  </a:extLst>
                </p:cNvPr>
                <p:cNvSpPr txBox="1"/>
                <p:nvPr/>
              </p:nvSpPr>
              <p:spPr>
                <a:xfrm>
                  <a:off x="5342071" y="4152861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9C2848-5714-4458-8561-4AB9628A4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071" y="4152861"/>
                  <a:ext cx="60959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="" xmlns:a16="http://schemas.microsoft.com/office/drawing/2014/main" id="{49E91ACF-73E2-4C90-9AAC-F2D12C0F65E9}"/>
                    </a:ext>
                  </a:extLst>
                </p:cNvPr>
                <p:cNvSpPr txBox="1"/>
                <p:nvPr/>
              </p:nvSpPr>
              <p:spPr>
                <a:xfrm>
                  <a:off x="7625022" y="4096864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9E91ACF-73E2-4C90-9AAC-F2D12C0F6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022" y="4096864"/>
                  <a:ext cx="60959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id="{576D7C28-48FD-4535-B39A-DC3CCB53D0EC}"/>
                    </a:ext>
                  </a:extLst>
                </p:cNvPr>
                <p:cNvSpPr txBox="1"/>
                <p:nvPr/>
              </p:nvSpPr>
              <p:spPr>
                <a:xfrm>
                  <a:off x="6486595" y="4131782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76D7C28-48FD-4535-B39A-DC3CCB53D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6595" y="4131782"/>
                  <a:ext cx="60959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FAA4B5D2-09E4-466D-A97F-5EE296624536}"/>
              </a:ext>
            </a:extLst>
          </p:cNvPr>
          <p:cNvGrpSpPr/>
          <p:nvPr/>
        </p:nvGrpSpPr>
        <p:grpSpPr>
          <a:xfrm>
            <a:off x="2968758" y="5359009"/>
            <a:ext cx="5494014" cy="646972"/>
            <a:chOff x="2968758" y="5359009"/>
            <a:chExt cx="5494014" cy="6469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="" xmlns:a16="http://schemas.microsoft.com/office/drawing/2014/main" id="{5A83D141-44F0-4BF3-87E6-14C6FCE53A8B}"/>
                    </a:ext>
                  </a:extLst>
                </p:cNvPr>
                <p:cNvSpPr txBox="1"/>
                <p:nvPr/>
              </p:nvSpPr>
              <p:spPr>
                <a:xfrm>
                  <a:off x="2968758" y="5505297"/>
                  <a:ext cx="6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A83D141-44F0-4BF3-87E6-14C6FCE53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758" y="5505297"/>
                  <a:ext cx="60959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483FCA54-1DC2-4107-8D43-34BBF3170FFA}"/>
                    </a:ext>
                  </a:extLst>
                </p:cNvPr>
                <p:cNvSpPr txBox="1"/>
                <p:nvPr/>
              </p:nvSpPr>
              <p:spPr>
                <a:xfrm>
                  <a:off x="4046232" y="5505297"/>
                  <a:ext cx="941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83FCA54-1DC2-4107-8D43-34BBF3170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232" y="5505297"/>
                  <a:ext cx="94182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="" xmlns:a16="http://schemas.microsoft.com/office/drawing/2014/main" id="{038F84D3-864C-41DB-9C83-69697E551D92}"/>
                    </a:ext>
                  </a:extLst>
                </p:cNvPr>
                <p:cNvSpPr txBox="1"/>
                <p:nvPr/>
              </p:nvSpPr>
              <p:spPr>
                <a:xfrm>
                  <a:off x="5218188" y="5505297"/>
                  <a:ext cx="8275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8F84D3-864C-41DB-9C83-69697E551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188" y="5505297"/>
                  <a:ext cx="827536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55090E7B-5201-4FAD-B750-D41787ED935C}"/>
                    </a:ext>
                  </a:extLst>
                </p:cNvPr>
                <p:cNvSpPr txBox="1"/>
                <p:nvPr/>
              </p:nvSpPr>
              <p:spPr>
                <a:xfrm>
                  <a:off x="6230503" y="5361759"/>
                  <a:ext cx="1064889" cy="643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5090E7B-5201-4FAD-B750-D41787ED9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503" y="5361759"/>
                  <a:ext cx="1064889" cy="64361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B4FF8111-6822-4F36-8743-76787B52EB3C}"/>
                    </a:ext>
                  </a:extLst>
                </p:cNvPr>
                <p:cNvSpPr txBox="1"/>
                <p:nvPr/>
              </p:nvSpPr>
              <p:spPr>
                <a:xfrm>
                  <a:off x="7578855" y="5359009"/>
                  <a:ext cx="883917" cy="6469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FF8111-6822-4F36-8743-76787B52E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855" y="5359009"/>
                  <a:ext cx="883917" cy="64697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2C52E348-03F4-4F0F-AB77-AD75CE7B70AB}"/>
              </a:ext>
            </a:extLst>
          </p:cNvPr>
          <p:cNvGrpSpPr/>
          <p:nvPr/>
        </p:nvGrpSpPr>
        <p:grpSpPr>
          <a:xfrm>
            <a:off x="1281231" y="2423160"/>
            <a:ext cx="7268409" cy="3658605"/>
            <a:chOff x="1281231" y="2423160"/>
            <a:chExt cx="7268409" cy="3658605"/>
          </a:xfrm>
        </p:grpSpPr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00EFF5C0-AE0F-4563-9BE1-E64F66F65A94}"/>
                </a:ext>
              </a:extLst>
            </p:cNvPr>
            <p:cNvGrpSpPr/>
            <p:nvPr/>
          </p:nvGrpSpPr>
          <p:grpSpPr>
            <a:xfrm>
              <a:off x="1775463" y="2423160"/>
              <a:ext cx="6774177" cy="3658605"/>
              <a:chOff x="1793751" y="2423160"/>
              <a:chExt cx="6774177" cy="365860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49CE0B09-8E32-46FD-B510-430CAB7457E0}"/>
                  </a:ext>
                </a:extLst>
              </p:cNvPr>
              <p:cNvCxnSpPr/>
              <p:nvPr/>
            </p:nvCxnSpPr>
            <p:spPr>
              <a:xfrm>
                <a:off x="8555736" y="2423160"/>
                <a:ext cx="0" cy="364845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="" xmlns:a16="http://schemas.microsoft.com/office/drawing/2014/main" id="{639EDF09-36BC-4B1E-943A-69CE46C79162}"/>
                  </a:ext>
                </a:extLst>
              </p:cNvPr>
              <p:cNvGrpSpPr/>
              <p:nvPr/>
            </p:nvGrpSpPr>
            <p:grpSpPr>
              <a:xfrm>
                <a:off x="1793751" y="2424165"/>
                <a:ext cx="6774177" cy="3657600"/>
                <a:chOff x="1793751" y="2423160"/>
                <a:chExt cx="6774177" cy="3657600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="" xmlns:a16="http://schemas.microsoft.com/office/drawing/2014/main" id="{A3D5166C-EFD8-4379-A4F8-4823E01C72C3}"/>
                    </a:ext>
                  </a:extLst>
                </p:cNvPr>
                <p:cNvCxnSpPr/>
                <p:nvPr/>
              </p:nvCxnSpPr>
              <p:spPr>
                <a:xfrm>
                  <a:off x="1819656" y="3191256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="" xmlns:a16="http://schemas.microsoft.com/office/drawing/2014/main" id="{CF35AED7-E55C-40FE-9AFE-223D59662EA1}"/>
                    </a:ext>
                  </a:extLst>
                </p:cNvPr>
                <p:cNvCxnSpPr/>
                <p:nvPr/>
              </p:nvCxnSpPr>
              <p:spPr>
                <a:xfrm>
                  <a:off x="1819656" y="3947160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="" xmlns:a16="http://schemas.microsoft.com/office/drawing/2014/main" id="{512C48AA-3C6E-4662-9D13-229D89E23D87}"/>
                    </a:ext>
                  </a:extLst>
                </p:cNvPr>
                <p:cNvCxnSpPr/>
                <p:nvPr/>
              </p:nvCxnSpPr>
              <p:spPr>
                <a:xfrm>
                  <a:off x="1819656" y="6071616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="" xmlns:a16="http://schemas.microsoft.com/office/drawing/2014/main" id="{57143AB3-E4F4-4BE4-9F79-219306675208}"/>
                    </a:ext>
                  </a:extLst>
                </p:cNvPr>
                <p:cNvCxnSpPr/>
                <p:nvPr/>
              </p:nvCxnSpPr>
              <p:spPr>
                <a:xfrm>
                  <a:off x="1819656" y="4623816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="" xmlns:a16="http://schemas.microsoft.com/office/drawing/2014/main" id="{C81F0899-2237-465E-B19E-60A45E228B9B}"/>
                    </a:ext>
                  </a:extLst>
                </p:cNvPr>
                <p:cNvCxnSpPr/>
                <p:nvPr/>
              </p:nvCxnSpPr>
              <p:spPr>
                <a:xfrm>
                  <a:off x="1819656" y="5343144"/>
                  <a:ext cx="6748272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="" xmlns:a16="http://schemas.microsoft.com/office/drawing/2014/main" id="{7B0787D3-2128-4B06-BC08-F1301E2E1C6A}"/>
                    </a:ext>
                  </a:extLst>
                </p:cNvPr>
                <p:cNvCxnSpPr/>
                <p:nvPr/>
              </p:nvCxnSpPr>
              <p:spPr>
                <a:xfrm>
                  <a:off x="2788920" y="2432304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4EB92D94-026C-4710-97B5-32FED0CFA46E}"/>
                    </a:ext>
                  </a:extLst>
                </p:cNvPr>
                <p:cNvCxnSpPr/>
                <p:nvPr/>
              </p:nvCxnSpPr>
              <p:spPr>
                <a:xfrm>
                  <a:off x="5071872" y="2432304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="" xmlns:a16="http://schemas.microsoft.com/office/drawing/2014/main" id="{80591467-6226-4332-B35E-1D7277F962AC}"/>
                    </a:ext>
                  </a:extLst>
                </p:cNvPr>
                <p:cNvCxnSpPr/>
                <p:nvPr/>
              </p:nvCxnSpPr>
              <p:spPr>
                <a:xfrm>
                  <a:off x="6211824" y="2423160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="" xmlns:a16="http://schemas.microsoft.com/office/drawing/2014/main" id="{6E2F4211-26EC-463C-BA66-128B54E5EF28}"/>
                    </a:ext>
                  </a:extLst>
                </p:cNvPr>
                <p:cNvCxnSpPr/>
                <p:nvPr/>
              </p:nvCxnSpPr>
              <p:spPr>
                <a:xfrm>
                  <a:off x="7379208" y="2432304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="" xmlns:a16="http://schemas.microsoft.com/office/drawing/2014/main" id="{16C36232-4E40-4163-9DF9-3D08763F9B46}"/>
                    </a:ext>
                  </a:extLst>
                </p:cNvPr>
                <p:cNvCxnSpPr/>
                <p:nvPr/>
              </p:nvCxnSpPr>
              <p:spPr>
                <a:xfrm>
                  <a:off x="3886200" y="2423160"/>
                  <a:ext cx="0" cy="36484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="" xmlns:a16="http://schemas.microsoft.com/office/drawing/2014/main" id="{3FED4A3F-251F-4E75-A555-96DAB54823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4237" y="2608307"/>
                      <a:ext cx="609598" cy="369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FED4A3F-251F-4E75-A555-96DAB54823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4237" y="2608307"/>
                      <a:ext cx="609598" cy="369588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="" xmlns:a16="http://schemas.microsoft.com/office/drawing/2014/main" id="{A67CA2E6-3225-404D-B45C-77CE3306BC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0765" y="2608307"/>
                      <a:ext cx="609598" cy="369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67CA2E6-3225-404D-B45C-77CE3306BC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50765" y="2608307"/>
                      <a:ext cx="609598" cy="36958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="" xmlns:a16="http://schemas.microsoft.com/office/drawing/2014/main" id="{876AD2FF-FF60-4970-B3AD-7FECC94FC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69383" y="2608307"/>
                      <a:ext cx="609598" cy="369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76AD2FF-FF60-4970-B3AD-7FECC94FCC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9383" y="2608307"/>
                      <a:ext cx="609598" cy="36958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="" xmlns:a16="http://schemas.microsoft.com/office/drawing/2014/main" id="{50AAF324-17BF-40E4-9BD8-07FF5913C3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93150" y="2603344"/>
                      <a:ext cx="609598" cy="3860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𝐼𝑉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0AAF324-17BF-40E4-9BD8-07FF5913C3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93150" y="2603344"/>
                      <a:ext cx="609598" cy="386068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="" xmlns:a16="http://schemas.microsoft.com/office/drawing/2014/main" id="{0A41B69E-D7FC-4CE5-B927-2B3B983A47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8562" y="2620500"/>
                      <a:ext cx="6095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A41B69E-D7FC-4CE5-B927-2B3B983A47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8562" y="2620500"/>
                      <a:ext cx="609598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="" xmlns:a16="http://schemas.microsoft.com/office/drawing/2014/main" id="{743CC1AA-347A-4143-97A4-AF42E1C039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1381" y="4100822"/>
                      <a:ext cx="7406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43CC1AA-347A-4143-97A4-AF42E1C039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1381" y="4100822"/>
                      <a:ext cx="740667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="" xmlns:a16="http://schemas.microsoft.com/office/drawing/2014/main" id="{161584A9-C650-45AB-AC37-6557E817D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4345" y="3413032"/>
                      <a:ext cx="609598" cy="3695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61584A9-C650-45AB-AC37-6557E817DB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4345" y="3413032"/>
                      <a:ext cx="609598" cy="369588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="" xmlns:a16="http://schemas.microsoft.com/office/drawing/2014/main" id="{E76BDE43-024B-4FC7-93D8-57FB0ACB65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8900" y="4803257"/>
                      <a:ext cx="9334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E76BDE43-024B-4FC7-93D8-57FB0ACB65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8900" y="4803257"/>
                      <a:ext cx="933444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="" xmlns:a16="http://schemas.microsoft.com/office/drawing/2014/main" id="{20522005-2C9B-4CF2-AE48-33FAC8902D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3751" y="5504292"/>
                      <a:ext cx="93420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20522005-2C9B-4CF2-AE48-33FAC8902D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3751" y="5504292"/>
                      <a:ext cx="934209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D4D32691-0C38-4946-A436-23192EE88530}"/>
                </a:ext>
              </a:extLst>
            </p:cNvPr>
            <p:cNvSpPr txBox="1"/>
            <p:nvPr/>
          </p:nvSpPr>
          <p:spPr>
            <a:xfrm>
              <a:off x="1344171" y="3414037"/>
              <a:ext cx="57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LHS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70B3EFD-38D0-4741-A3E0-02AB9B92CADE}"/>
                </a:ext>
              </a:extLst>
            </p:cNvPr>
            <p:cNvSpPr txBox="1"/>
            <p:nvPr/>
          </p:nvSpPr>
          <p:spPr>
            <a:xfrm>
              <a:off x="1351481" y="4083037"/>
              <a:ext cx="57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RHS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633CD337-F30E-4033-8282-88D79A853FD5}"/>
                </a:ext>
              </a:extLst>
            </p:cNvPr>
            <p:cNvSpPr txBox="1"/>
            <p:nvPr/>
          </p:nvSpPr>
          <p:spPr>
            <a:xfrm>
              <a:off x="1312935" y="4821154"/>
              <a:ext cx="57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RHS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F1541A6C-5C3B-478C-825D-46A2001F84A5}"/>
                </a:ext>
              </a:extLst>
            </p:cNvPr>
            <p:cNvSpPr txBox="1"/>
            <p:nvPr/>
          </p:nvSpPr>
          <p:spPr>
            <a:xfrm>
              <a:off x="1281231" y="5496154"/>
              <a:ext cx="57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6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1691"/>
            <a:ext cx="7886700" cy="75671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9200"/>
                <a:ext cx="7886700" cy="527367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9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Difference: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9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Difference: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9200"/>
                <a:ext cx="7886700" cy="5273674"/>
              </a:xfrm>
              <a:blipFill>
                <a:blip r:embed="rId2"/>
                <a:stretch>
                  <a:fillRect l="-773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4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221691"/>
            <a:ext cx="8330184" cy="8298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between three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evaluate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df/dx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  <a:blipFill>
                <a:blip r:embed="rId2"/>
                <a:stretch>
                  <a:fillRect l="-957" t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221691"/>
            <a:ext cx="8106604" cy="839013"/>
          </a:xfrm>
        </p:spPr>
        <p:txBody>
          <a:bodyPr>
            <a:normAutofit/>
          </a:bodyPr>
          <a:lstStyle/>
          <a:p>
            <a:r>
              <a:rPr lang="en-US" sz="3600" dirty="0"/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Difference: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−∆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regular or uniform grid: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assume regular grid with a mesh size of </a:t>
                </a:r>
                <a:r>
                  <a:rPr lang="en-US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8" y="1138518"/>
                <a:ext cx="8284464" cy="5404104"/>
              </a:xfrm>
              <a:blipFill>
                <a:blip r:embed="rId2"/>
                <a:stretch>
                  <a:fillRect l="-1545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98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21691"/>
            <a:ext cx="8174736" cy="75671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between three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3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:endParaRPr lang="en-US" sz="23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3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3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3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3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sz="23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3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3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central difference approximations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df/dx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f/dx</a:t>
                </a:r>
                <a:r>
                  <a:rPr lang="en-US" sz="29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3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3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3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sz="23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3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3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3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  <a:blipFill>
                <a:blip r:embed="rId2"/>
                <a:stretch>
                  <a:fillRect l="-589" t="-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9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66FDEB-BF6C-4944-A82D-90617EAE1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21717"/>
          <a:stretch/>
        </p:blipFill>
        <p:spPr>
          <a:xfrm>
            <a:off x="1158240" y="272157"/>
            <a:ext cx="5852160" cy="64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4B8A9D1-2F22-4F43-9ED3-324409E6B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0" b="56600"/>
          <a:stretch/>
        </p:blipFill>
        <p:spPr>
          <a:xfrm>
            <a:off x="1493519" y="805557"/>
            <a:ext cx="7138293" cy="47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8D29A-FB23-4AEE-824E-D5F4653C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221691"/>
            <a:ext cx="8174736" cy="829869"/>
          </a:xfrm>
        </p:spPr>
        <p:txBody>
          <a:bodyPr>
            <a:noAutofit/>
          </a:bodyPr>
          <a:lstStyle/>
          <a:p>
            <a:r>
              <a:rPr lang="en-US" sz="3200" dirty="0"/>
              <a:t>Numerical Differentiation: Finite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F8BF809-7745-42D8-87DD-4F296478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</p:spPr>
            <p:txBody>
              <a:bodyPr>
                <a:normAutofit lnSpcReduction="10000"/>
              </a:bodyPr>
              <a:lstStyle/>
              <a:p>
                <a:pPr marL="347663" indent="-347663">
                  <a:lnSpc>
                    <a:spcPct val="12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one can approximate the function between three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obtain the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difference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expressions of the first and second derivatives 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left for homework practice!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8BF809-7745-42D8-87DD-4F296478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1051560"/>
                <a:ext cx="8284464" cy="5404104"/>
              </a:xfrm>
              <a:blipFill>
                <a:blip r:embed="rId2"/>
                <a:stretch>
                  <a:fillRect l="-1251" t="-1016" b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22412</TotalTime>
  <Words>402</Words>
  <Application>Microsoft Office PowerPoint</Application>
  <PresentationFormat>On-screen Show (4:3)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Numerical Differentiation</vt:lpstr>
      <vt:lpstr>Numerical Differentiation: Finite Difference</vt:lpstr>
      <vt:lpstr>Numerical Differentiation: Finite Difference</vt:lpstr>
      <vt:lpstr>Numerical Differentiation: Finite Difference</vt:lpstr>
      <vt:lpstr>Numerical Differentiation: Finite Difference</vt:lpstr>
      <vt:lpstr>PowerPoint Presentation</vt:lpstr>
      <vt:lpstr>PowerPoint Presentation</vt:lpstr>
      <vt:lpstr>Numerical Differentiation: Finite Difference</vt:lpstr>
      <vt:lpstr>Numerical Differentiation: Finite Difference</vt:lpstr>
      <vt:lpstr>Numerical Differentiation: Finite Difference</vt:lpstr>
      <vt:lpstr>Numerical Differentiation: Truncation Error Analysis</vt:lpstr>
      <vt:lpstr>Numerical Differentiation: Truncation Error Analysis</vt:lpstr>
      <vt:lpstr>Numerical Differentiation: Truncation Error Analysis</vt:lpstr>
      <vt:lpstr>Numerical Differentiation: Truncation Error Analysis</vt:lpstr>
      <vt:lpstr>Numerical Differentiation: Truncation Error Analysis</vt:lpstr>
      <vt:lpstr>Numerical Differentiation: Finite Difference</vt:lpstr>
      <vt:lpstr>Modified Wave Number Analysis: Periodic Functions</vt:lpstr>
      <vt:lpstr>Modified Wave Number Analysis: Periodic Functions</vt:lpstr>
      <vt:lpstr>Amplitude Error and Phase Error Analysis: Periodic Functions</vt:lpstr>
      <vt:lpstr>Amplitude Error and Phase Error Analysis: Periodic Functions</vt:lpstr>
      <vt:lpstr>General Technique for Construction of Finite Difference Scheme of Arbitrary Order</vt:lpstr>
      <vt:lpstr>General Technique for Construction of Finite Difference Scheme of Arbitrary Order: Example</vt:lpstr>
      <vt:lpstr>General Technique for Construction of Finite Difference Scheme of Arbitrary Order: Example</vt:lpstr>
      <vt:lpstr>General Technique for Construction of Finite Difference Scheme of Arbitrary Order: Example</vt:lpstr>
      <vt:lpstr>General Technique for Construction of Finite Difference Scheme of Arbitrary Order: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587</cp:revision>
  <dcterms:created xsi:type="dcterms:W3CDTF">2018-04-30T11:42:59Z</dcterms:created>
  <dcterms:modified xsi:type="dcterms:W3CDTF">2019-10-14T17:22:10Z</dcterms:modified>
</cp:coreProperties>
</file>