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4" r:id="rId2"/>
    <p:sldId id="355" r:id="rId3"/>
    <p:sldId id="353" r:id="rId4"/>
    <p:sldId id="356" r:id="rId5"/>
    <p:sldId id="388" r:id="rId6"/>
    <p:sldId id="360" r:id="rId7"/>
    <p:sldId id="361" r:id="rId8"/>
    <p:sldId id="362" r:id="rId9"/>
    <p:sldId id="363" r:id="rId10"/>
    <p:sldId id="365" r:id="rId11"/>
    <p:sldId id="366" r:id="rId12"/>
    <p:sldId id="372" r:id="rId13"/>
    <p:sldId id="373" r:id="rId14"/>
    <p:sldId id="374" r:id="rId15"/>
    <p:sldId id="375" r:id="rId16"/>
    <p:sldId id="376" r:id="rId17"/>
    <p:sldId id="394" r:id="rId18"/>
    <p:sldId id="393" r:id="rId19"/>
    <p:sldId id="392" r:id="rId20"/>
    <p:sldId id="389" r:id="rId21"/>
    <p:sldId id="379" r:id="rId22"/>
    <p:sldId id="380" r:id="rId23"/>
    <p:sldId id="381" r:id="rId24"/>
    <p:sldId id="383" r:id="rId25"/>
    <p:sldId id="384" r:id="rId26"/>
    <p:sldId id="377" r:id="rId27"/>
    <p:sldId id="378" r:id="rId28"/>
    <p:sldId id="382" r:id="rId29"/>
    <p:sldId id="385" r:id="rId30"/>
    <p:sldId id="386" r:id="rId31"/>
    <p:sldId id="39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597D6-8C7B-4109-A05D-A0C149F5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D2FEA03-D1C1-43B5-AED3-503DFC795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945" y="4502796"/>
                <a:ext cx="7808405" cy="176084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compute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/dx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df/dx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node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difference operators: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EA03-D1C1-43B5-AED3-503DFC795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945" y="4502796"/>
                <a:ext cx="7808405" cy="1760844"/>
              </a:xfrm>
              <a:blipFill>
                <a:blip r:embed="rId2"/>
                <a:stretch>
                  <a:fillRect l="-1249" t="-6228" r="-7806" b="-2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05A1DF-741E-40F8-98CF-56C71388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690689"/>
            <a:ext cx="816934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" y="221691"/>
            <a:ext cx="8613913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Truncation Error Analysis: Non-Uniform Grid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regular or uniform grid: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central difference scheme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non-uniform grid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uniform grid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 l="-809" r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C97A01-59F3-48C8-BB55-D35AF4D57E71}"/>
              </a:ext>
            </a:extLst>
          </p:cNvPr>
          <p:cNvSpPr txBox="1"/>
          <p:nvPr/>
        </p:nvSpPr>
        <p:spPr>
          <a:xfrm>
            <a:off x="2524539" y="3469509"/>
            <a:ext cx="5042452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4EFB4B-1408-4B80-9135-8139251F8215}"/>
              </a:ext>
            </a:extLst>
          </p:cNvPr>
          <p:cNvSpPr txBox="1"/>
          <p:nvPr/>
        </p:nvSpPr>
        <p:spPr>
          <a:xfrm>
            <a:off x="2524538" y="4757397"/>
            <a:ext cx="5042451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6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074152" cy="45262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numerical expression for the derivative is consistent if the leading order term in the Truncation Error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satisfies the following: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𝑇𝐸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leading order term in the truncation error is: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</a:t>
                </a:r>
                <a:r>
                  <a:rPr lang="en-US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numerical differentiation scheme is consistent if 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074152" cy="4526280"/>
              </a:xfrm>
              <a:blipFill>
                <a:blip r:embed="rId2"/>
                <a:stretch>
                  <a:fillRect l="-1586" t="-1346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3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General Technique for Construction of Finite Difference Scheme of Arbitrary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take an example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and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  <a:blipFill>
                <a:blip r:embed="rId2"/>
                <a:stretch>
                  <a:fillRect l="-923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22BA27-7409-4031-AC4A-115B5C612062}"/>
              </a:ext>
            </a:extLst>
          </p:cNvPr>
          <p:cNvSpPr txBox="1"/>
          <p:nvPr/>
        </p:nvSpPr>
        <p:spPr>
          <a:xfrm>
            <a:off x="6827520" y="1752600"/>
            <a:ext cx="199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</a:rPr>
              <a:t>Method of Undetermined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1200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all the function values evaluated at nodes other than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Taylor’s series: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>
                <a:blip r:embed="rId2"/>
                <a:stretch>
                  <a:fillRect l="-605" t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 rotWithShape="0"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95139D6-2980-4B95-A5F4-4280FB2C6599}"/>
                  </a:ext>
                </a:extLst>
              </p:cNvPr>
              <p:cNvSpPr/>
              <p:nvPr/>
            </p:nvSpPr>
            <p:spPr>
              <a:xfrm>
                <a:off x="4134677" y="3429000"/>
                <a:ext cx="4823793" cy="952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IN" sz="2000" b="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Consider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and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(for example)</a:t>
                </a:r>
                <a:endParaRPr lang="en-US" sz="2000" i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139D6-2980-4B95-A5F4-4280FB2C6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77" y="3429000"/>
                <a:ext cx="4823793" cy="952890"/>
              </a:xfrm>
              <a:prstGeom prst="rect">
                <a:avLst/>
              </a:prstGeom>
              <a:blipFill>
                <a:blip r:embed="rId3"/>
                <a:stretch>
                  <a:fillRect l="-1263" t="-48077" b="-22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1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616" y="1138518"/>
                <a:ext cx="8211312" cy="10834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616" y="1138518"/>
                <a:ext cx="8211312" cy="1083474"/>
              </a:xfrm>
              <a:blipFill>
                <a:blip r:embed="rId2"/>
                <a:stretch>
                  <a:fillRect l="-1188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0F560BF-BBB3-4D31-997D-9A1CA8A60FBC}"/>
              </a:ext>
            </a:extLst>
          </p:cNvPr>
          <p:cNvGrpSpPr/>
          <p:nvPr/>
        </p:nvGrpSpPr>
        <p:grpSpPr>
          <a:xfrm>
            <a:off x="3032761" y="3366254"/>
            <a:ext cx="5201859" cy="441702"/>
            <a:chOff x="3032761" y="3366254"/>
            <a:chExt cx="5201859" cy="441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90A354D5-317C-4438-92FA-CA131E205FA1}"/>
                    </a:ext>
                  </a:extLst>
                </p:cNvPr>
                <p:cNvSpPr txBox="1"/>
                <p:nvPr/>
              </p:nvSpPr>
              <p:spPr>
                <a:xfrm>
                  <a:off x="3032761" y="336625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A354D5-317C-4438-92FA-CA131E205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761" y="3366254"/>
                  <a:ext cx="6095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D32C38C8-A010-4B90-BD52-22CCB7D85F91}"/>
                    </a:ext>
                  </a:extLst>
                </p:cNvPr>
                <p:cNvSpPr txBox="1"/>
                <p:nvPr/>
              </p:nvSpPr>
              <p:spPr>
                <a:xfrm>
                  <a:off x="4143759" y="3393665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32C38C8-A010-4B90-BD52-22CCB7D85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759" y="3393665"/>
                  <a:ext cx="60959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615C932-A180-436F-BAE7-1A9B64EAC744}"/>
                    </a:ext>
                  </a:extLst>
                </p:cNvPr>
                <p:cNvSpPr txBox="1"/>
                <p:nvPr/>
              </p:nvSpPr>
              <p:spPr>
                <a:xfrm>
                  <a:off x="5315714" y="3415767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615C932-A180-436F-BAE7-1A9B64EAC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714" y="3415767"/>
                  <a:ext cx="6095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0DD3627E-94CA-44FB-8A02-6DC50D04265D}"/>
                    </a:ext>
                  </a:extLst>
                </p:cNvPr>
                <p:cNvSpPr txBox="1"/>
                <p:nvPr/>
              </p:nvSpPr>
              <p:spPr>
                <a:xfrm>
                  <a:off x="6426710" y="3394538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DD3627E-94CA-44FB-8A02-6DC50D04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10" y="3394538"/>
                  <a:ext cx="6095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ED59B5B1-5E2F-4EA9-B086-B16B602BEA5E}"/>
                    </a:ext>
                  </a:extLst>
                </p:cNvPr>
                <p:cNvSpPr txBox="1"/>
                <p:nvPr/>
              </p:nvSpPr>
              <p:spPr>
                <a:xfrm>
                  <a:off x="7625022" y="343862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D59B5B1-5E2F-4EA9-B086-B16B602BE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022" y="3438624"/>
                  <a:ext cx="609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B84C395-FCDB-43DA-B728-14082DA9EAC6}"/>
              </a:ext>
            </a:extLst>
          </p:cNvPr>
          <p:cNvGrpSpPr/>
          <p:nvPr/>
        </p:nvGrpSpPr>
        <p:grpSpPr>
          <a:xfrm>
            <a:off x="2980948" y="4665762"/>
            <a:ext cx="5481822" cy="660778"/>
            <a:chOff x="2980948" y="4665762"/>
            <a:chExt cx="5481822" cy="660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CF533EF3-175A-4DAE-8CAE-2D8D9425FEA5}"/>
                    </a:ext>
                  </a:extLst>
                </p:cNvPr>
                <p:cNvSpPr txBox="1"/>
                <p:nvPr/>
              </p:nvSpPr>
              <p:spPr>
                <a:xfrm>
                  <a:off x="4158236" y="4746736"/>
                  <a:ext cx="8511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533EF3-175A-4DAE-8CAE-2D8D9425F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236" y="4746736"/>
                  <a:ext cx="85115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16DFC968-4A73-41BB-88B9-F7953150D728}"/>
                    </a:ext>
                  </a:extLst>
                </p:cNvPr>
                <p:cNvSpPr txBox="1"/>
                <p:nvPr/>
              </p:nvSpPr>
              <p:spPr>
                <a:xfrm>
                  <a:off x="2980948" y="4771730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6DFC968-4A73-41BB-88B9-F7953150D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948" y="4771730"/>
                  <a:ext cx="609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293FC347-43C3-4A3C-80DD-AE43BCE9D991}"/>
                    </a:ext>
                  </a:extLst>
                </p:cNvPr>
                <p:cNvSpPr txBox="1"/>
                <p:nvPr/>
              </p:nvSpPr>
              <p:spPr>
                <a:xfrm>
                  <a:off x="5323331" y="4665762"/>
                  <a:ext cx="769169" cy="652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93FC347-43C3-4A3C-80DD-AE43BCE9D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331" y="4665762"/>
                  <a:ext cx="769169" cy="65262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49551968-0359-47A7-B472-4CC9293EA32D}"/>
                    </a:ext>
                  </a:extLst>
                </p:cNvPr>
                <p:cNvSpPr txBox="1"/>
                <p:nvPr/>
              </p:nvSpPr>
              <p:spPr>
                <a:xfrm>
                  <a:off x="7629527" y="4673212"/>
                  <a:ext cx="833243" cy="645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551968-0359-47A7-B472-4CC9293EA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527" y="4673212"/>
                  <a:ext cx="833243" cy="6451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53751499-828B-43D9-95C3-5AAEBBA68212}"/>
                    </a:ext>
                  </a:extLst>
                </p:cNvPr>
                <p:cNvSpPr txBox="1"/>
                <p:nvPr/>
              </p:nvSpPr>
              <p:spPr>
                <a:xfrm>
                  <a:off x="6338316" y="4678414"/>
                  <a:ext cx="947925" cy="6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751499-828B-43D9-95C3-5AAEBBA68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316" y="4678414"/>
                  <a:ext cx="947925" cy="6481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0AC24B4-86AB-41A9-94EF-4692FF132B49}"/>
              </a:ext>
            </a:extLst>
          </p:cNvPr>
          <p:cNvGrpSpPr/>
          <p:nvPr/>
        </p:nvGrpSpPr>
        <p:grpSpPr>
          <a:xfrm>
            <a:off x="3034738" y="4096864"/>
            <a:ext cx="5199882" cy="425329"/>
            <a:chOff x="3034738" y="4096864"/>
            <a:chExt cx="5199882" cy="425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8906DEDD-DE2B-4FCA-BC1C-64EC4BBF25EB}"/>
                    </a:ext>
                  </a:extLst>
                </p:cNvPr>
                <p:cNvSpPr txBox="1"/>
                <p:nvPr/>
              </p:nvSpPr>
              <p:spPr>
                <a:xfrm>
                  <a:off x="4156401" y="4112706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06DEDD-DE2B-4FCA-BC1C-64EC4BBF2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401" y="4112706"/>
                  <a:ext cx="60959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0C095214-D145-4571-B76F-FB8CA8E577B8}"/>
                    </a:ext>
                  </a:extLst>
                </p:cNvPr>
                <p:cNvSpPr txBox="1"/>
                <p:nvPr/>
              </p:nvSpPr>
              <p:spPr>
                <a:xfrm>
                  <a:off x="3034738" y="4132548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095214-D145-4571-B76F-FB8CA8E57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738" y="4132548"/>
                  <a:ext cx="6095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4D9C2848-5714-4458-8561-4AB9628A48A0}"/>
                    </a:ext>
                  </a:extLst>
                </p:cNvPr>
                <p:cNvSpPr txBox="1"/>
                <p:nvPr/>
              </p:nvSpPr>
              <p:spPr>
                <a:xfrm>
                  <a:off x="5342071" y="4152861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9C2848-5714-4458-8561-4AB9628A4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071" y="4152861"/>
                  <a:ext cx="6095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49E91ACF-73E2-4C90-9AAC-F2D12C0F65E9}"/>
                    </a:ext>
                  </a:extLst>
                </p:cNvPr>
                <p:cNvSpPr txBox="1"/>
                <p:nvPr/>
              </p:nvSpPr>
              <p:spPr>
                <a:xfrm>
                  <a:off x="7625022" y="409686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E91ACF-73E2-4C90-9AAC-F2D12C0F6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022" y="4096864"/>
                  <a:ext cx="60959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576D7C28-48FD-4535-B39A-DC3CCB53D0EC}"/>
                    </a:ext>
                  </a:extLst>
                </p:cNvPr>
                <p:cNvSpPr txBox="1"/>
                <p:nvPr/>
              </p:nvSpPr>
              <p:spPr>
                <a:xfrm>
                  <a:off x="6486595" y="4131782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6D7C28-48FD-4535-B39A-DC3CCB53D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595" y="4131782"/>
                  <a:ext cx="60959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AA4B5D2-09E4-466D-A97F-5EE296624536}"/>
              </a:ext>
            </a:extLst>
          </p:cNvPr>
          <p:cNvGrpSpPr/>
          <p:nvPr/>
        </p:nvGrpSpPr>
        <p:grpSpPr>
          <a:xfrm>
            <a:off x="2968758" y="5359009"/>
            <a:ext cx="5494014" cy="646972"/>
            <a:chOff x="2968758" y="5359009"/>
            <a:chExt cx="5494014" cy="646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A83D141-44F0-4BF3-87E6-14C6FCE53A8B}"/>
                    </a:ext>
                  </a:extLst>
                </p:cNvPr>
                <p:cNvSpPr txBox="1"/>
                <p:nvPr/>
              </p:nvSpPr>
              <p:spPr>
                <a:xfrm>
                  <a:off x="2968758" y="5505297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A83D141-44F0-4BF3-87E6-14C6FCE53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758" y="5505297"/>
                  <a:ext cx="60959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483FCA54-1DC2-4107-8D43-34BBF3170FFA}"/>
                    </a:ext>
                  </a:extLst>
                </p:cNvPr>
                <p:cNvSpPr txBox="1"/>
                <p:nvPr/>
              </p:nvSpPr>
              <p:spPr>
                <a:xfrm>
                  <a:off x="4046232" y="5505297"/>
                  <a:ext cx="941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83FCA54-1DC2-4107-8D43-34BBF3170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232" y="5505297"/>
                  <a:ext cx="94182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038F84D3-864C-41DB-9C83-69697E551D92}"/>
                    </a:ext>
                  </a:extLst>
                </p:cNvPr>
                <p:cNvSpPr txBox="1"/>
                <p:nvPr/>
              </p:nvSpPr>
              <p:spPr>
                <a:xfrm>
                  <a:off x="5218188" y="5505297"/>
                  <a:ext cx="827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8F84D3-864C-41DB-9C83-69697E551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188" y="5505297"/>
                  <a:ext cx="827536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55090E7B-5201-4FAD-B750-D41787ED935C}"/>
                    </a:ext>
                  </a:extLst>
                </p:cNvPr>
                <p:cNvSpPr txBox="1"/>
                <p:nvPr/>
              </p:nvSpPr>
              <p:spPr>
                <a:xfrm>
                  <a:off x="6230503" y="5361759"/>
                  <a:ext cx="1064889" cy="643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5090E7B-5201-4FAD-B750-D41787ED9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503" y="5361759"/>
                  <a:ext cx="1064889" cy="64361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B4FF8111-6822-4F36-8743-76787B52EB3C}"/>
                    </a:ext>
                  </a:extLst>
                </p:cNvPr>
                <p:cNvSpPr txBox="1"/>
                <p:nvPr/>
              </p:nvSpPr>
              <p:spPr>
                <a:xfrm>
                  <a:off x="7578855" y="5359009"/>
                  <a:ext cx="883917" cy="646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FF8111-6822-4F36-8743-76787B52E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855" y="5359009"/>
                  <a:ext cx="883917" cy="6469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2C52E348-03F4-4F0F-AB77-AD75CE7B70AB}"/>
              </a:ext>
            </a:extLst>
          </p:cNvPr>
          <p:cNvGrpSpPr/>
          <p:nvPr/>
        </p:nvGrpSpPr>
        <p:grpSpPr>
          <a:xfrm>
            <a:off x="1281231" y="2423160"/>
            <a:ext cx="7268409" cy="3658605"/>
            <a:chOff x="1281231" y="2423160"/>
            <a:chExt cx="7268409" cy="36586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00EFF5C0-AE0F-4563-9BE1-E64F66F65A94}"/>
                </a:ext>
              </a:extLst>
            </p:cNvPr>
            <p:cNvGrpSpPr/>
            <p:nvPr/>
          </p:nvGrpSpPr>
          <p:grpSpPr>
            <a:xfrm>
              <a:off x="1775463" y="2423160"/>
              <a:ext cx="6774177" cy="3658605"/>
              <a:chOff x="1793751" y="2423160"/>
              <a:chExt cx="6774177" cy="365860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49CE0B09-8E32-46FD-B510-430CAB7457E0}"/>
                  </a:ext>
                </a:extLst>
              </p:cNvPr>
              <p:cNvCxnSpPr/>
              <p:nvPr/>
            </p:nvCxnSpPr>
            <p:spPr>
              <a:xfrm>
                <a:off x="8555736" y="2423160"/>
                <a:ext cx="0" cy="364845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639EDF09-36BC-4B1E-943A-69CE46C79162}"/>
                  </a:ext>
                </a:extLst>
              </p:cNvPr>
              <p:cNvGrpSpPr/>
              <p:nvPr/>
            </p:nvGrpSpPr>
            <p:grpSpPr>
              <a:xfrm>
                <a:off x="1793751" y="2424165"/>
                <a:ext cx="6774177" cy="3657600"/>
                <a:chOff x="1793751" y="2423160"/>
                <a:chExt cx="6774177" cy="365760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xmlns="" id="{A3D5166C-EFD8-4379-A4F8-4823E01C72C3}"/>
                    </a:ext>
                  </a:extLst>
                </p:cNvPr>
                <p:cNvCxnSpPr/>
                <p:nvPr/>
              </p:nvCxnSpPr>
              <p:spPr>
                <a:xfrm>
                  <a:off x="1819656" y="319125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xmlns="" id="{CF35AED7-E55C-40FE-9AFE-223D59662EA1}"/>
                    </a:ext>
                  </a:extLst>
                </p:cNvPr>
                <p:cNvCxnSpPr/>
                <p:nvPr/>
              </p:nvCxnSpPr>
              <p:spPr>
                <a:xfrm>
                  <a:off x="1819656" y="3947160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512C48AA-3C6E-4662-9D13-229D89E23D87}"/>
                    </a:ext>
                  </a:extLst>
                </p:cNvPr>
                <p:cNvCxnSpPr/>
                <p:nvPr/>
              </p:nvCxnSpPr>
              <p:spPr>
                <a:xfrm>
                  <a:off x="1819656" y="607161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xmlns="" id="{57143AB3-E4F4-4BE4-9F79-219306675208}"/>
                    </a:ext>
                  </a:extLst>
                </p:cNvPr>
                <p:cNvCxnSpPr/>
                <p:nvPr/>
              </p:nvCxnSpPr>
              <p:spPr>
                <a:xfrm>
                  <a:off x="1819656" y="462381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xmlns="" id="{C81F0899-2237-465E-B19E-60A45E228B9B}"/>
                    </a:ext>
                  </a:extLst>
                </p:cNvPr>
                <p:cNvCxnSpPr/>
                <p:nvPr/>
              </p:nvCxnSpPr>
              <p:spPr>
                <a:xfrm>
                  <a:off x="1819656" y="5343144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7B0787D3-2128-4B06-BC08-F1301E2E1C6A}"/>
                    </a:ext>
                  </a:extLst>
                </p:cNvPr>
                <p:cNvCxnSpPr/>
                <p:nvPr/>
              </p:nvCxnSpPr>
              <p:spPr>
                <a:xfrm>
                  <a:off x="2788920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4EB92D94-026C-4710-97B5-32FED0CFA46E}"/>
                    </a:ext>
                  </a:extLst>
                </p:cNvPr>
                <p:cNvCxnSpPr/>
                <p:nvPr/>
              </p:nvCxnSpPr>
              <p:spPr>
                <a:xfrm>
                  <a:off x="5071872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xmlns="" id="{80591467-6226-4332-B35E-1D7277F962AC}"/>
                    </a:ext>
                  </a:extLst>
                </p:cNvPr>
                <p:cNvCxnSpPr/>
                <p:nvPr/>
              </p:nvCxnSpPr>
              <p:spPr>
                <a:xfrm>
                  <a:off x="6211824" y="2423160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xmlns="" id="{6E2F4211-26EC-463C-BA66-128B54E5EF28}"/>
                    </a:ext>
                  </a:extLst>
                </p:cNvPr>
                <p:cNvCxnSpPr/>
                <p:nvPr/>
              </p:nvCxnSpPr>
              <p:spPr>
                <a:xfrm>
                  <a:off x="7379208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xmlns="" id="{16C36232-4E40-4163-9DF9-3D08763F9B46}"/>
                    </a:ext>
                  </a:extLst>
                </p:cNvPr>
                <p:cNvCxnSpPr/>
                <p:nvPr/>
              </p:nvCxnSpPr>
              <p:spPr>
                <a:xfrm>
                  <a:off x="3886200" y="2423160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xmlns="" id="{3FED4A3F-251F-4E75-A555-96DAB5482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237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FED4A3F-251F-4E75-A555-96DAB54823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237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xmlns="" id="{A67CA2E6-3225-404D-B45C-77CE3306BC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0765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67CA2E6-3225-404D-B45C-77CE3306BC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50765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xmlns="" id="{876AD2FF-FF60-4970-B3AD-7FECC94FC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9383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76AD2FF-FF60-4970-B3AD-7FECC94FCC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9383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xmlns="" id="{50AAF324-17BF-40E4-9BD8-07FF5913C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3150" y="2603344"/>
                      <a:ext cx="609598" cy="3860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𝐼𝑉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0AAF324-17BF-40E4-9BD8-07FF5913C3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3150" y="2603344"/>
                      <a:ext cx="609598" cy="386068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xmlns="" id="{0A41B69E-D7FC-4CE5-B927-2B3B983A47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562" y="2620500"/>
                      <a:ext cx="6095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A41B69E-D7FC-4CE5-B927-2B3B983A47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562" y="2620500"/>
                      <a:ext cx="609598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xmlns="" id="{743CC1AA-347A-4143-97A4-AF42E1C039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1381" y="4100822"/>
                      <a:ext cx="740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43CC1AA-347A-4143-97A4-AF42E1C039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1381" y="4100822"/>
                      <a:ext cx="740667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xmlns="" id="{161584A9-C650-45AB-AC37-6557E817D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4345" y="3413032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61584A9-C650-45AB-AC37-6557E817DB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4345" y="3413032"/>
                      <a:ext cx="609598" cy="369588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xmlns="" id="{E76BDE43-024B-4FC7-93D8-57FB0ACB65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900" y="4803257"/>
                      <a:ext cx="9334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76BDE43-024B-4FC7-93D8-57FB0ACB65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8900" y="4803257"/>
                      <a:ext cx="93344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xmlns="" id="{20522005-2C9B-4CF2-AE48-33FAC8902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3751" y="5504292"/>
                      <a:ext cx="9342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20522005-2C9B-4CF2-AE48-33FAC8902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3751" y="5504292"/>
                      <a:ext cx="934209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4D32691-0C38-4946-A436-23192EE88530}"/>
                </a:ext>
              </a:extLst>
            </p:cNvPr>
            <p:cNvSpPr txBox="1"/>
            <p:nvPr/>
          </p:nvSpPr>
          <p:spPr>
            <a:xfrm>
              <a:off x="1344171" y="3414037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LHS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70B3EFD-38D0-4741-A3E0-02AB9B92CADE}"/>
                </a:ext>
              </a:extLst>
            </p:cNvPr>
            <p:cNvSpPr txBox="1"/>
            <p:nvPr/>
          </p:nvSpPr>
          <p:spPr>
            <a:xfrm>
              <a:off x="1351481" y="4083037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3CD337-F30E-4033-8282-88D79A853FD5}"/>
                </a:ext>
              </a:extLst>
            </p:cNvPr>
            <p:cNvSpPr txBox="1"/>
            <p:nvPr/>
          </p:nvSpPr>
          <p:spPr>
            <a:xfrm>
              <a:off x="1312935" y="4821154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F1541A6C-5C3B-478C-825D-46A2001F84A5}"/>
                </a:ext>
              </a:extLst>
            </p:cNvPr>
            <p:cNvSpPr txBox="1"/>
            <p:nvPr/>
          </p:nvSpPr>
          <p:spPr>
            <a:xfrm>
              <a:off x="1281231" y="5496154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6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5" y="0"/>
            <a:ext cx="843711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Forward Finite Difference Schemes of Arbitrary Orders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8" y="812799"/>
            <a:ext cx="7761973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3" r="14671" b="53828"/>
          <a:stretch/>
        </p:blipFill>
        <p:spPr>
          <a:xfrm>
            <a:off x="643467" y="683778"/>
            <a:ext cx="7543800" cy="56567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5" y="0"/>
            <a:ext cx="843711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Backward Finite Difference Schemes of Arbitrary Orders</a:t>
            </a:r>
          </a:p>
        </p:txBody>
      </p:sp>
    </p:spTree>
    <p:extLst>
      <p:ext uri="{BB962C8B-B14F-4D97-AF65-F5344CB8AC3E}">
        <p14:creationId xmlns:p14="http://schemas.microsoft.com/office/powerpoint/2010/main" val="244360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1" t="50514" r="10474" b="3580"/>
          <a:stretch/>
        </p:blipFill>
        <p:spPr>
          <a:xfrm>
            <a:off x="889000" y="677333"/>
            <a:ext cx="7601648" cy="52831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5" y="0"/>
            <a:ext cx="843711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Central Finite Difference Schemes of Arbitrary Orders</a:t>
            </a:r>
          </a:p>
        </p:txBody>
      </p:sp>
    </p:spTree>
    <p:extLst>
      <p:ext uri="{BB962C8B-B14F-4D97-AF65-F5344CB8AC3E}">
        <p14:creationId xmlns:p14="http://schemas.microsoft.com/office/powerpoint/2010/main" val="103134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86700" cy="75671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9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9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  <a:blipFill>
                <a:blip r:embed="rId2"/>
                <a:stretch>
                  <a:fillRect l="-77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B8A9D1-2F22-4F43-9ED3-324409E6B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0" b="56600"/>
          <a:stretch/>
        </p:blipFill>
        <p:spPr>
          <a:xfrm>
            <a:off x="1493519" y="805557"/>
            <a:ext cx="7138293" cy="47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21691"/>
            <a:ext cx="8046720" cy="7201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21691"/>
            <a:ext cx="8046720" cy="7201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2048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269326-8934-40B2-B108-8E19C9560D63}"/>
              </a:ext>
            </a:extLst>
          </p:cNvPr>
          <p:cNvSpPr txBox="1"/>
          <p:nvPr/>
        </p:nvSpPr>
        <p:spPr>
          <a:xfrm>
            <a:off x="6042991" y="1420100"/>
            <a:ext cx="287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</a:rPr>
              <a:t>Combine terms to result in derivative estimates of TE O(h</a:t>
            </a:r>
            <a:r>
              <a:rPr lang="en-IN" sz="2400" baseline="30000" dirty="0">
                <a:solidFill>
                  <a:srgbClr val="0033CC"/>
                </a:solidFill>
              </a:rPr>
              <a:t>2</a:t>
            </a:r>
            <a:r>
              <a:rPr lang="en-IN" sz="2400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21691"/>
            <a:ext cx="8046720" cy="7201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2048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/8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/8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0471E7-E007-4248-8F59-3C8DB72E86D0}"/>
              </a:ext>
            </a:extLst>
          </p:cNvPr>
          <p:cNvSpPr txBox="1"/>
          <p:nvPr/>
        </p:nvSpPr>
        <p:spPr>
          <a:xfrm>
            <a:off x="6042991" y="1420100"/>
            <a:ext cx="287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</a:rPr>
              <a:t>Combine terms to result in derivative estimates of TE O(h</a:t>
            </a:r>
            <a:r>
              <a:rPr lang="en-IN" sz="2400" baseline="30000" dirty="0">
                <a:solidFill>
                  <a:srgbClr val="0033CC"/>
                </a:solidFill>
              </a:rPr>
              <a:t>3</a:t>
            </a:r>
            <a:r>
              <a:rPr lang="en-IN" sz="2400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7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21691"/>
            <a:ext cx="8046720" cy="7201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4096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21691"/>
            <a:ext cx="8046720" cy="7201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+256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+512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+4096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3584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89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−64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655814" cy="78414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𝐼𝑋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65536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7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655814" cy="784149"/>
          </a:xfrm>
        </p:spPr>
        <p:txBody>
          <a:bodyPr>
            <a:noAutofit/>
          </a:bodyPr>
          <a:lstStyle/>
          <a:p>
            <a:r>
              <a:rPr lang="en-US" sz="3200" dirty="0"/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65536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655814" cy="78414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Richardson’s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cancel the term of order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truncation errors of two successive interval halving or doubling, the general formula is given by: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𝑓𝑖𝑛𝑒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𝑐𝑜𝑎𝑟𝑠𝑒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𝑔𝑟𝑖𝑑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the resulting approximation may be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or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+ 2) depending on the sequence of terms in the truncation error of the original approximation!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  <a:blipFill>
                <a:blip r:embed="rId2"/>
                <a:stretch>
                  <a:fillRect l="-1177" t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8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655814" cy="78414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expressions can be used for partial derivatives as well.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a function of two variables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use indices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grid sizes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accurate forward difference at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accurate forward difference at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  <a:blipFill>
                <a:blip r:embed="rId2"/>
                <a:stretch>
                  <a:fillRect l="-1030" t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21691"/>
            <a:ext cx="8330184" cy="8298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three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evaluate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df/dx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  <a:blipFill>
                <a:blip r:embed="rId2"/>
                <a:stretch>
                  <a:fillRect l="-957" t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655814" cy="78414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order accurate central difference at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order accurate central difference at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accurate backward difference at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20230"/>
                <a:ext cx="8284464" cy="5404104"/>
              </a:xfrm>
              <a:blipFill>
                <a:blip r:embed="rId2"/>
                <a:stretch>
                  <a:fillRect l="-1030" t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 txBox="1">
            <a:spLocks/>
          </p:cNvSpPr>
          <p:nvPr/>
        </p:nvSpPr>
        <p:spPr>
          <a:xfrm>
            <a:off x="469815" y="1"/>
            <a:ext cx="8437118" cy="584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33CC"/>
                </a:solidFill>
              </a:rPr>
              <a:t>Tutorial 10  Problem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6D1756-075D-406A-B14E-9047ED0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4" y="762574"/>
            <a:ext cx="8811252" cy="30004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35BF6A5-C0E3-4DEF-AE06-60B6FF6C6809}"/>
              </a:ext>
            </a:extLst>
          </p:cNvPr>
          <p:cNvSpPr txBox="1">
            <a:spLocks/>
          </p:cNvSpPr>
          <p:nvPr/>
        </p:nvSpPr>
        <p:spPr>
          <a:xfrm>
            <a:off x="469815" y="4101549"/>
            <a:ext cx="8437118" cy="584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33CC"/>
                </a:solidFill>
              </a:rPr>
              <a:t>Sol:</a:t>
            </a:r>
          </a:p>
        </p:txBody>
      </p:sp>
    </p:spTree>
    <p:extLst>
      <p:ext uri="{BB962C8B-B14F-4D97-AF65-F5344CB8AC3E}">
        <p14:creationId xmlns:p14="http://schemas.microsoft.com/office/powerpoint/2010/main" val="195155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21691"/>
            <a:ext cx="8106604" cy="839013"/>
          </a:xfrm>
        </p:spPr>
        <p:txBody>
          <a:bodyPr>
            <a:normAutofit/>
          </a:bodyPr>
          <a:lstStyle/>
          <a:p>
            <a:r>
              <a:rPr lang="en-US" sz="36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regular or uniform grid: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regular grid with a mesh size of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 l="-1545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66FDEB-BF6C-4944-A82D-90617EAE1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1717"/>
          <a:stretch/>
        </p:blipFill>
        <p:spPr>
          <a:xfrm>
            <a:off x="1158240" y="272157"/>
            <a:ext cx="5852160" cy="64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691"/>
            <a:ext cx="8266176" cy="903021"/>
          </a:xfrm>
        </p:spPr>
        <p:txBody>
          <a:bodyPr>
            <a:normAutofit/>
          </a:bodyPr>
          <a:lstStyle/>
          <a:p>
            <a:r>
              <a:rPr lang="en-US" sz="36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 lnSpcReduction="10000"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accurate is the numerical differentiation scheme with respect to the TRUE differentiation?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Wave Number, Amplitude Error and Phase Error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 for periodic functions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True Value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Approximate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Error 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numerical expression for differentiation or a numerical differentiation scheme is consistent if it converges to the TRUE differentiation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353" t="-2071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2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221691"/>
            <a:ext cx="8600660" cy="88473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Truncation Error Analysis: First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difference scheme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 scheme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 l="-736" t="-443" r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045F42-6771-404B-98F7-0D4875BFDDC1}"/>
              </a:ext>
            </a:extLst>
          </p:cNvPr>
          <p:cNvSpPr txBox="1"/>
          <p:nvPr/>
        </p:nvSpPr>
        <p:spPr>
          <a:xfrm>
            <a:off x="2186608" y="2941983"/>
            <a:ext cx="3776870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096845-2EA7-4428-A6DE-3081B084C9B6}"/>
              </a:ext>
            </a:extLst>
          </p:cNvPr>
          <p:cNvSpPr txBox="1"/>
          <p:nvPr/>
        </p:nvSpPr>
        <p:spPr>
          <a:xfrm>
            <a:off x="2285999" y="5453263"/>
            <a:ext cx="3776870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21691"/>
            <a:ext cx="8595062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Truncation Error Analysis: First Derivative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central difference scheme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 l="-1177" t="-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355C69-1242-45A0-A17F-74A57F28C734}"/>
              </a:ext>
            </a:extLst>
          </p:cNvPr>
          <p:cNvSpPr txBox="1"/>
          <p:nvPr/>
        </p:nvSpPr>
        <p:spPr>
          <a:xfrm>
            <a:off x="2683565" y="4837031"/>
            <a:ext cx="3776870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1691"/>
            <a:ext cx="8631936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Truncation Error Analysis: Second Derivative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048" y="1138518"/>
                <a:ext cx="8503920" cy="49788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central difference scheme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8" y="1138518"/>
                <a:ext cx="8503920" cy="49788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09E10A-215C-415E-B2B2-134F3045C062}"/>
              </a:ext>
            </a:extLst>
          </p:cNvPr>
          <p:cNvSpPr txBox="1"/>
          <p:nvPr/>
        </p:nvSpPr>
        <p:spPr>
          <a:xfrm>
            <a:off x="3525078" y="3949148"/>
            <a:ext cx="3776870" cy="7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9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22689</TotalTime>
  <Words>442</Words>
  <Application>Microsoft Office PowerPoint</Application>
  <PresentationFormat>On-screen Show 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Numerical Differentiation</vt:lpstr>
      <vt:lpstr>Numerical Differentiation: Finite Difference</vt:lpstr>
      <vt:lpstr>Numerical Differentiation: Finite Difference</vt:lpstr>
      <vt:lpstr>Numerical Differentiation: Finite Difference</vt:lpstr>
      <vt:lpstr>PowerPoint Presentation</vt:lpstr>
      <vt:lpstr>Numerical Differentiation: Finite Difference</vt:lpstr>
      <vt:lpstr>Truncation Error Analysis: First Derivative</vt:lpstr>
      <vt:lpstr>Truncation Error Analysis: First Derivative</vt:lpstr>
      <vt:lpstr>Truncation Error Analysis: Second Derivative</vt:lpstr>
      <vt:lpstr>Truncation Error Analysis: Non-Uniform Grid</vt:lpstr>
      <vt:lpstr>Numerical Differentiation: Finite Difference</vt:lpstr>
      <vt:lpstr>General Technique for Construction of Finite Difference Scheme of Arbitrary Order</vt:lpstr>
      <vt:lpstr>General Technique for Construction of Finite Difference Scheme of Arbitrary Order: Example</vt:lpstr>
      <vt:lpstr>General Technique for Construction of Finite Difference Scheme of Arbitrary Order: Example</vt:lpstr>
      <vt:lpstr>General Technique for Construction of Finite Difference Scheme of Arbitrary Order: Example</vt:lpstr>
      <vt:lpstr>General Technique for Construction of Finite Difference Scheme of Arbitrary Order: Example</vt:lpstr>
      <vt:lpstr>Forward Finite Difference Schemes of Arbitrary Orders</vt:lpstr>
      <vt:lpstr>Backward Finite Difference Schemes of Arbitrary Orders</vt:lpstr>
      <vt:lpstr>Central Finite Difference Schemes of Arbitrary Orders</vt:lpstr>
      <vt:lpstr>PowerPoint Presentation</vt:lpstr>
      <vt:lpstr>Richardson’s Extrapolation</vt:lpstr>
      <vt:lpstr>Richardson’s Extrapolation</vt:lpstr>
      <vt:lpstr>Richardson’s Extrapolation</vt:lpstr>
      <vt:lpstr>Richardson’s Extrapolation</vt:lpstr>
      <vt:lpstr>Richardson’s Extrapolation</vt:lpstr>
      <vt:lpstr>Richardson’s Extrapolation</vt:lpstr>
      <vt:lpstr>Richardson’s Extrapolation</vt:lpstr>
      <vt:lpstr>Richardson’s Extrapolation</vt:lpstr>
      <vt:lpstr>Partial Derivatives</vt:lpstr>
      <vt:lpstr>Partial Derivatives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abhas</dc:creator>
  <cp:lastModifiedBy>Abhas Singh</cp:lastModifiedBy>
  <cp:revision>609</cp:revision>
  <dcterms:created xsi:type="dcterms:W3CDTF">2018-04-30T11:42:59Z</dcterms:created>
  <dcterms:modified xsi:type="dcterms:W3CDTF">2019-10-17T18:20:28Z</dcterms:modified>
</cp:coreProperties>
</file>