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67" r:id="rId2"/>
    <p:sldId id="275" r:id="rId3"/>
    <p:sldId id="311" r:id="rId4"/>
    <p:sldId id="276" r:id="rId5"/>
    <p:sldId id="280" r:id="rId6"/>
    <p:sldId id="281" r:id="rId7"/>
    <p:sldId id="282" r:id="rId8"/>
    <p:sldId id="283" r:id="rId9"/>
    <p:sldId id="284" r:id="rId10"/>
    <p:sldId id="285" r:id="rId11"/>
    <p:sldId id="312" r:id="rId12"/>
    <p:sldId id="313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D6B9B-AE76-48FC-8518-51E0ECD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44" y="1977081"/>
            <a:ext cx="5458386" cy="2479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on Errors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Error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8" y="825839"/>
                <a:ext cx="8292353" cy="573318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Relative Error in the output: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𝑅𝑒𝑙𝑎𝑡𝑖𝑣𝑒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𝑜𝑢𝑡𝑝𝑢𝑡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𝑅𝑒𝑙𝑎𝑡𝑖𝑣𝑒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𝑖𝑛𝑝𝑢𝑡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in the Output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Relative Error in the Input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in the Input has two components: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specified relative error in the input data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(say)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introduced due to truncation and round-off errors in the algorithm. Equivalent relative error in the input due to this is computed by backward error analysis as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relative error in the Input data =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Relative Error in the Output =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8" y="825839"/>
                <a:ext cx="8292353" cy="5733188"/>
              </a:xfrm>
              <a:blipFill rotWithShape="0">
                <a:blip r:embed="rId2"/>
                <a:stretch>
                  <a:fillRect l="-1324" t="-2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Data Error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ball was dropped from rest at a measured height of H m and the time </a:t>
                </a:r>
                <a:r>
                  <a:rPr lang="en-US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takes to reach the ground was recorded.  If H = 660 ± 0.01 m and time </a:t>
                </a:r>
                <a:r>
                  <a:rPr lang="en-US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11.65 ± 0.01 s. Find an estimate of the acceleration due to gravity g.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Governing equation: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    (Model)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𝐼𝑛𝑖𝑡𝑖𝑎𝑙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𝑑h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  <m:sup/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 to find an expression g = f 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h,t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values of H and t are available: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/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/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/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/>
                        </m:sSub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 the estimate of g as: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(Report Units!)</a:t>
                </a: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986" t="-884" r="-1897" b="-1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0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Truncation Error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:r>
                  <a:rPr lang="en-IN" u="sng" dirty="0" smtClean="0">
                    <a:latin typeface="Times New Roman" panose="02020603050405020304" pitchFamily="18" charset="0"/>
                  </a:rPr>
                  <a:t>Truncation </a:t>
                </a:r>
                <a:r>
                  <a:rPr lang="en-IN" u="sng" dirty="0">
                    <a:latin typeface="Times New Roman" panose="02020603050405020304" pitchFamily="18" charset="0"/>
                  </a:rPr>
                  <a:t>error and estimation of error bound</a:t>
                </a:r>
              </a:p>
              <a:p>
                <a:pPr algn="just">
                  <a:buFont typeface="Calibri" panose="020F0502020204030204" pitchFamily="34" charset="0"/>
                  <a:buChar char="1"/>
                </a:pPr>
                <a:r>
                  <a:rPr lang="en-IN" dirty="0">
                    <a:latin typeface="Times New Roman" panose="02020603050405020304" pitchFamily="18" charset="0"/>
                  </a:rPr>
                  <a:t>Use the second order Taylor series approximation of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anose="02020603050405020304" pitchFamily="18" charset="0"/>
                  </a:rPr>
                  <a:t>cosx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</a:rPr>
                  <a:t>to :</a:t>
                </a:r>
              </a:p>
              <a:p>
                <a:pPr algn="just">
                  <a:buFont typeface="Calibri" panose="020F0502020204030204" pitchFamily="34" charset="0"/>
                  <a:buChar char="i"/>
                </a:pPr>
                <a:r>
                  <a:rPr lang="en-IN" dirty="0">
                    <a:latin typeface="Times New Roman" panose="02020603050405020304" pitchFamily="18" charset="0"/>
                  </a:rPr>
                  <a:t>Approximate the function values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</a:rPr>
                  <a:t>ii Estimate </a:t>
                </a:r>
                <a:r>
                  <a:rPr lang="en-IN" dirty="0">
                    <a:latin typeface="Times New Roman" panose="02020603050405020304" pitchFamily="18" charset="0"/>
                  </a:rPr>
                  <a:t>the true error for both the approximations and compare them with the upper bound of truncation errors obtained from Taylor’s theorem. 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3"/>
                <a:stretch>
                  <a:fillRect l="-1214" t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0" y="0"/>
          <a:ext cx="1057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1054100" imgH="254000" progId="Equation.DSMT4">
                  <p:embed/>
                </p:oleObj>
              </mc:Choice>
              <mc:Fallback>
                <p:oleObj r:id="rId4" imgW="10541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572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Condition Number of a Problem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I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set of equations is to be solved to get the value of x for a given </a:t>
                </a:r>
                <a:r>
                  <a:rPr lang="el-GR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IN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what values of </a:t>
                </a:r>
                <a:r>
                  <a:rPr lang="el-GR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IN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this problem be well-conditioned</a:t>
                </a:r>
                <a:r>
                  <a:rPr lang="en-IN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1290" t="-884" r="-2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Error Analysis: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Variable Function: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an error is introduced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what is the error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+..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error to be small, the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higher order terms are neglected. (a first order approximation!)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345" t="-2447" b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Propagation of Errors: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x, and a corresponding  y = f(x)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=1.5 ±0.05</m:t>
                    </m:r>
                  </m:oMath>
                </a14:m>
                <a:r>
                  <a:rPr lang="en-IN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y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3.4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±0.04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(x + y)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1.55 + 3.44 = 4.99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1.45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3.36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Thus, 4.81 ≤ (x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4.99</a:t>
                </a:r>
                <a:endParaRPr lang="en-US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𝑓𝑢𝑛𝑐𝑡𝑖𝑜𝑛𝑠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𝑚𝑎𝑦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h𝑎𝑣𝑒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𝑝𝑟𝑜𝑝𝑎𝑔𝑎𝑡𝑖𝑜𝑛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𝑠𝑢𝑐h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 function of 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196" t="-2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5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the Problem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𝑅𝑒𝑙𝑎𝑡𝑖𝑣𝑒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𝑅𝑒𝑙𝑎𝑡𝑖𝑣𝑒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𝐸𝑟𝑟𝑜𝑟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1: problem is well-conditioned, error is attenuated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1: problem is ill-conditioned, error is amplified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neutral, error is translated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9" y="825839"/>
                <a:ext cx="8160056" cy="5476349"/>
              </a:xfrm>
              <a:blipFill rotWithShape="0">
                <a:blip r:embed="rId2"/>
                <a:stretch>
                  <a:fillRect l="-1345" t="-3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8" y="825839"/>
            <a:ext cx="8292353" cy="5733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perturbation required in the input in order to explain the error in the output if the computation is carried out by true mathematical function without any error?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2879B34-76C0-4CC7-8A4A-D227C07EF3C9}"/>
              </a:ext>
            </a:extLst>
          </p:cNvPr>
          <p:cNvGrpSpPr/>
          <p:nvPr/>
        </p:nvGrpSpPr>
        <p:grpSpPr>
          <a:xfrm>
            <a:off x="1976248" y="1516480"/>
            <a:ext cx="5030996" cy="1379508"/>
            <a:chOff x="1976248" y="4170033"/>
            <a:chExt cx="5030996" cy="137950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FDA36863-E0F1-41EE-8728-D7BE49DE7C28}"/>
                </a:ext>
              </a:extLst>
            </p:cNvPr>
            <p:cNvGrpSpPr/>
            <p:nvPr/>
          </p:nvGrpSpPr>
          <p:grpSpPr>
            <a:xfrm>
              <a:off x="3048406" y="4170033"/>
              <a:ext cx="3958838" cy="1379508"/>
              <a:chOff x="1438814" y="2212325"/>
              <a:chExt cx="3958838" cy="137950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9F6845BE-6FA1-4908-ADB2-F8A3897C41C8}"/>
                  </a:ext>
                </a:extLst>
              </p:cNvPr>
              <p:cNvGrpSpPr/>
              <p:nvPr/>
            </p:nvGrpSpPr>
            <p:grpSpPr>
              <a:xfrm>
                <a:off x="1504276" y="2605719"/>
                <a:ext cx="3103584" cy="704626"/>
                <a:chOff x="1775002" y="3164543"/>
                <a:chExt cx="3103584" cy="704626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2F3FEAEA-CD5C-4DA5-81DF-911087EC3309}"/>
                    </a:ext>
                  </a:extLst>
                </p:cNvPr>
                <p:cNvCxnSpPr/>
                <p:nvPr/>
              </p:nvCxnSpPr>
              <p:spPr>
                <a:xfrm>
                  <a:off x="1864658" y="3550024"/>
                  <a:ext cx="24688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="" xmlns:a16="http://schemas.microsoft.com/office/drawing/2014/main" id="{255C191F-0D20-46D1-986D-874530DA8E84}"/>
                    </a:ext>
                  </a:extLst>
                </p:cNvPr>
                <p:cNvCxnSpPr/>
                <p:nvPr/>
              </p:nvCxnSpPr>
              <p:spPr>
                <a:xfrm>
                  <a:off x="1819818" y="3218330"/>
                  <a:ext cx="30175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="" xmlns:a16="http://schemas.microsoft.com/office/drawing/2014/main" id="{A643775E-ABA0-4CF6-BB31-E1055F621854}"/>
                    </a:ext>
                  </a:extLst>
                </p:cNvPr>
                <p:cNvSpPr/>
                <p:nvPr/>
              </p:nvSpPr>
              <p:spPr>
                <a:xfrm>
                  <a:off x="1782183" y="350340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="" xmlns:a16="http://schemas.microsoft.com/office/drawing/2014/main" id="{DDFDB87D-0831-4D19-8A6E-0A3187A3AE59}"/>
                    </a:ext>
                  </a:extLst>
                </p:cNvPr>
                <p:cNvSpPr/>
                <p:nvPr/>
              </p:nvSpPr>
              <p:spPr>
                <a:xfrm>
                  <a:off x="4320086" y="349354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0730455B-F193-4DB9-925A-A232E26E0120}"/>
                    </a:ext>
                  </a:extLst>
                </p:cNvPr>
                <p:cNvSpPr/>
                <p:nvPr/>
              </p:nvSpPr>
              <p:spPr>
                <a:xfrm>
                  <a:off x="1775002" y="317261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F0BD18A2-3C50-4DB7-AE1E-D8D1C08E51C6}"/>
                    </a:ext>
                  </a:extLst>
                </p:cNvPr>
                <p:cNvSpPr/>
                <p:nvPr/>
              </p:nvSpPr>
              <p:spPr>
                <a:xfrm>
                  <a:off x="4787146" y="316454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="" xmlns:a16="http://schemas.microsoft.com/office/drawing/2014/main" id="{4D9EE3A3-0423-4F75-896F-7E7C678712A7}"/>
                    </a:ext>
                  </a:extLst>
                </p:cNvPr>
                <p:cNvCxnSpPr/>
                <p:nvPr/>
              </p:nvCxnSpPr>
              <p:spPr>
                <a:xfrm>
                  <a:off x="4841836" y="3320529"/>
                  <a:ext cx="0" cy="548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="" xmlns:a16="http://schemas.microsoft.com/office/drawing/2014/main" id="{0BC5C706-F60C-4814-A379-7A4A6A17FE51}"/>
                    </a:ext>
                  </a:extLst>
                </p:cNvPr>
                <p:cNvCxnSpPr/>
                <p:nvPr/>
              </p:nvCxnSpPr>
              <p:spPr>
                <a:xfrm>
                  <a:off x="4365806" y="3594849"/>
                  <a:ext cx="0" cy="274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="" xmlns:a16="http://schemas.microsoft.com/office/drawing/2014/main" id="{C4BC4165-0A5A-444E-89FE-41611430C909}"/>
                    </a:ext>
                  </a:extLst>
                </p:cNvPr>
                <p:cNvCxnSpPr/>
                <p:nvPr/>
              </p:nvCxnSpPr>
              <p:spPr>
                <a:xfrm>
                  <a:off x="4383735" y="3732009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 w="sm" len="lg"/>
                  <a:tailEnd type="stealth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3B0EEF8-F652-4D98-9A40-7E130F590839}"/>
                  </a:ext>
                </a:extLst>
              </p:cNvPr>
              <p:cNvSpPr txBox="1"/>
              <p:nvPr/>
            </p:nvSpPr>
            <p:spPr>
              <a:xfrm>
                <a:off x="3613672" y="3253279"/>
                <a:ext cx="1783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Error in the Output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030D1084-2E31-4B43-B074-13305D7684A5}"/>
                  </a:ext>
                </a:extLst>
              </p:cNvPr>
              <p:cNvSpPr txBox="1"/>
              <p:nvPr/>
            </p:nvSpPr>
            <p:spPr>
              <a:xfrm>
                <a:off x="1438814" y="2212325"/>
                <a:ext cx="34819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Computation using numerical algorithm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6761CE4-F8F9-4FAB-9AAC-0BAAD4648EE6}"/>
                </a:ext>
              </a:extLst>
            </p:cNvPr>
            <p:cNvSpPr txBox="1"/>
            <p:nvPr/>
          </p:nvSpPr>
          <p:spPr>
            <a:xfrm>
              <a:off x="1976248" y="4965319"/>
              <a:ext cx="3787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Computation using mathematical problem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AED286F-F9A2-4E8A-BC15-22721637343C}"/>
              </a:ext>
            </a:extLst>
          </p:cNvPr>
          <p:cNvGrpSpPr/>
          <p:nvPr/>
        </p:nvGrpSpPr>
        <p:grpSpPr>
          <a:xfrm>
            <a:off x="1151489" y="4423328"/>
            <a:ext cx="6975490" cy="1836383"/>
            <a:chOff x="957426" y="1755450"/>
            <a:chExt cx="6975490" cy="1836383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CC0EAB27-8FCD-4ADF-924B-82F9F888010F}"/>
                </a:ext>
              </a:extLst>
            </p:cNvPr>
            <p:cNvGrpSpPr/>
            <p:nvPr/>
          </p:nvGrpSpPr>
          <p:grpSpPr>
            <a:xfrm>
              <a:off x="1511457" y="2318847"/>
              <a:ext cx="3060543" cy="991498"/>
              <a:chOff x="1782183" y="2877671"/>
              <a:chExt cx="3060543" cy="99149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="" xmlns:a16="http://schemas.microsoft.com/office/drawing/2014/main" id="{AB8FD4F6-AF07-4C57-9744-226D8124BCA3}"/>
                  </a:ext>
                </a:extLst>
              </p:cNvPr>
              <p:cNvCxnSpPr/>
              <p:nvPr/>
            </p:nvCxnSpPr>
            <p:spPr>
              <a:xfrm>
                <a:off x="1864658" y="3550024"/>
                <a:ext cx="24688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712D3F32-9250-45F2-BD89-9CC6839E3D51}"/>
                  </a:ext>
                </a:extLst>
              </p:cNvPr>
              <p:cNvCxnSpPr/>
              <p:nvPr/>
            </p:nvCxnSpPr>
            <p:spPr>
              <a:xfrm>
                <a:off x="2124628" y="3218330"/>
                <a:ext cx="26517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775DA6A5-96B0-4194-8A8D-0C4892C26AC7}"/>
                  </a:ext>
                </a:extLst>
              </p:cNvPr>
              <p:cNvSpPr/>
              <p:nvPr/>
            </p:nvSpPr>
            <p:spPr>
              <a:xfrm>
                <a:off x="1782183" y="350340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343C70F5-9B40-43ED-A7E1-77D647E7F2E0}"/>
                  </a:ext>
                </a:extLst>
              </p:cNvPr>
              <p:cNvSpPr/>
              <p:nvPr/>
            </p:nvSpPr>
            <p:spPr>
              <a:xfrm>
                <a:off x="4320086" y="349354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6BC9B7E7-BB0B-4168-899D-DFCC9AAD4ACC}"/>
                  </a:ext>
                </a:extLst>
              </p:cNvPr>
              <p:cNvSpPr/>
              <p:nvPr/>
            </p:nvSpPr>
            <p:spPr>
              <a:xfrm>
                <a:off x="2115663" y="317261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3C1557B2-2B03-4A42-974A-E45BF0B514B0}"/>
                  </a:ext>
                </a:extLst>
              </p:cNvPr>
              <p:cNvSpPr/>
              <p:nvPr/>
            </p:nvSpPr>
            <p:spPr>
              <a:xfrm>
                <a:off x="4751286" y="3164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4A77C261-2071-4C1F-B3D7-C1EBE49EB9CB}"/>
                  </a:ext>
                </a:extLst>
              </p:cNvPr>
              <p:cNvCxnSpPr/>
              <p:nvPr/>
            </p:nvCxnSpPr>
            <p:spPr>
              <a:xfrm>
                <a:off x="2152418" y="2877671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2D4720F8-1C1F-4242-9CD9-39E955F96A53}"/>
                  </a:ext>
                </a:extLst>
              </p:cNvPr>
              <p:cNvCxnSpPr/>
              <p:nvPr/>
            </p:nvCxnSpPr>
            <p:spPr>
              <a:xfrm>
                <a:off x="1827903" y="2925185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6D490FA-35CC-4D60-8655-78BB6A368D75}"/>
                  </a:ext>
                </a:extLst>
              </p:cNvPr>
              <p:cNvCxnSpPr/>
              <p:nvPr/>
            </p:nvCxnSpPr>
            <p:spPr>
              <a:xfrm>
                <a:off x="4841836" y="3320529"/>
                <a:ext cx="0" cy="548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64ED0478-ED5E-4EFF-B7D4-26F717ACECFD}"/>
                  </a:ext>
                </a:extLst>
              </p:cNvPr>
              <p:cNvCxnSpPr/>
              <p:nvPr/>
            </p:nvCxnSpPr>
            <p:spPr>
              <a:xfrm>
                <a:off x="4365806" y="3594849"/>
                <a:ext cx="0" cy="274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="" xmlns:a16="http://schemas.microsoft.com/office/drawing/2014/main" id="{4E57D85D-6B9E-4013-906B-4DAEF92FD33D}"/>
                  </a:ext>
                </a:extLst>
              </p:cNvPr>
              <p:cNvCxnSpPr/>
              <p:nvPr/>
            </p:nvCxnSpPr>
            <p:spPr>
              <a:xfrm>
                <a:off x="1801003" y="2949391"/>
                <a:ext cx="3693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C55A8AEB-C0FE-488E-B4E6-C389092D3F9D}"/>
                  </a:ext>
                </a:extLst>
              </p:cNvPr>
              <p:cNvCxnSpPr/>
              <p:nvPr/>
            </p:nvCxnSpPr>
            <p:spPr>
              <a:xfrm>
                <a:off x="4383735" y="3732009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B4880F2-B185-4245-B79E-2E18097A3959}"/>
                </a:ext>
              </a:extLst>
            </p:cNvPr>
            <p:cNvSpPr txBox="1"/>
            <p:nvPr/>
          </p:nvSpPr>
          <p:spPr>
            <a:xfrm>
              <a:off x="957426" y="1755450"/>
              <a:ext cx="35482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Hypothetical error in the Input computed using backward error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B2A54B6-2D1D-49F2-A5A7-0242DD225CA0}"/>
                </a:ext>
              </a:extLst>
            </p:cNvPr>
            <p:cNvSpPr txBox="1"/>
            <p:nvPr/>
          </p:nvSpPr>
          <p:spPr>
            <a:xfrm>
              <a:off x="3613672" y="3253279"/>
              <a:ext cx="1783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Error in the Output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106D9CE-2465-4C73-8458-904B1ED1F51F}"/>
                </a:ext>
              </a:extLst>
            </p:cNvPr>
            <p:cNvSpPr txBox="1"/>
            <p:nvPr/>
          </p:nvSpPr>
          <p:spPr>
            <a:xfrm>
              <a:off x="5648647" y="2366361"/>
              <a:ext cx="2284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computations are using the original Mathematical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7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62500" lnSpcReduction="2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Floating point representation of a number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contains the sign of a number (+1, -1)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mantissa; 1/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base; 2 for binary, 10 for decimal, 16 for hexadecimal</a:t>
                </a:r>
              </a:p>
              <a:p>
                <a:pPr marL="919163" lvl="1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ℚ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(set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rationals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machine (computer) rounds a number off to ‘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decimal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places, for a positive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round-off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upper bound of the relative error in one round-off operation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Algorithm 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necessary in the input data in order to explain the error in the final result expressed in terms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dividing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u, CN of problem can be made machine independent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IEEE-754 code is used to store single and double-precision numbers in computers for base 2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455" t="-994" r="-910" b="-1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one floating point operation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‘op’ can be any of +, -, ×, /. 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consider the op as × : 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≤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 |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≤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round-off unit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0.5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(derived earlier)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0.30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0.153;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0.15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= |(0.15-0.153)/0.153| = 0.02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(= 0.05)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this operation: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-0.01; | 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= 0.01 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 0.05)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1138" t="-884" b="-1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85000" lnSpcReduction="1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Floating Point Operations: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 2, 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in the final computed value: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×…×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quantity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 approximated as 1.06(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using binomial expansion (Try!)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986" t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70000" lnSpcReduction="20000"/>
              </a:bodyPr>
              <a:lstStyle/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machine with 4-decimal place precision,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 ×10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1-4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 ×10</a:t>
                </a:r>
                <a:r>
                  <a:rPr lang="en-US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ra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1°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=0.1745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0.1745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value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infinite precision is 0.8688×10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equivalent to performing the same computation in a machine with infinite precision with a starting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0.1606×10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relative change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(0.1745-0.1606)/0.1745 = 0.7966×10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the algorithm is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0.7966×10</a:t>
                </a:r>
                <a:r>
                  <a:rPr lang="en-US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/0.5 ×10</a:t>
                </a:r>
                <a:r>
                  <a:rPr lang="en-US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160</a:t>
                </a:r>
              </a:p>
              <a:p>
                <a:pPr marL="461963" indent="-461963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algorithm is changed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same machine with 4-decimal place precision computes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0.8690×10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 rotWithShape="0">
                <a:blip r:embed="rId2"/>
                <a:stretch>
                  <a:fillRect l="-683" t="-1105" r="-1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68562" y="2092411"/>
            <a:ext cx="3608173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subtraction and addition of numbers close to each other to prevent large round off errors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13689</TotalTime>
  <Words>429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Equation.DSMT4</vt:lpstr>
      <vt:lpstr>Problem Solving on Errors and Error Analysis  Lecture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316</cp:revision>
  <dcterms:created xsi:type="dcterms:W3CDTF">2018-04-30T11:42:59Z</dcterms:created>
  <dcterms:modified xsi:type="dcterms:W3CDTF">2019-08-01T13:52:19Z</dcterms:modified>
</cp:coreProperties>
</file>