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87" r:id="rId2"/>
    <p:sldId id="359" r:id="rId3"/>
    <p:sldId id="388" r:id="rId4"/>
    <p:sldId id="389" r:id="rId5"/>
    <p:sldId id="390" r:id="rId6"/>
    <p:sldId id="391" r:id="rId7"/>
    <p:sldId id="392" r:id="rId8"/>
    <p:sldId id="393" r:id="rId9"/>
    <p:sldId id="394" r:id="rId10"/>
    <p:sldId id="395" r:id="rId11"/>
    <p:sldId id="396" r:id="rId12"/>
    <p:sldId id="397" r:id="rId13"/>
    <p:sldId id="398" r:id="rId14"/>
    <p:sldId id="360" r:id="rId15"/>
    <p:sldId id="408" r:id="rId16"/>
    <p:sldId id="409" r:id="rId17"/>
    <p:sldId id="421" r:id="rId18"/>
    <p:sldId id="410" r:id="rId19"/>
    <p:sldId id="411" r:id="rId20"/>
    <p:sldId id="412" r:id="rId21"/>
    <p:sldId id="413" r:id="rId22"/>
    <p:sldId id="414" r:id="rId23"/>
    <p:sldId id="422" r:id="rId24"/>
    <p:sldId id="415" r:id="rId25"/>
    <p:sldId id="423" r:id="rId26"/>
    <p:sldId id="416" r:id="rId27"/>
    <p:sldId id="417" r:id="rId28"/>
    <p:sldId id="418" r:id="rId29"/>
    <p:sldId id="419" r:id="rId30"/>
    <p:sldId id="42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6799F-02F1-416C-9B09-E11E67D2E5D4}" type="datetimeFigureOut">
              <a:rPr lang="en-IN" smtClean="0"/>
              <a:t>24-10-2019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25E35-3B13-4A56-92BF-5C090BB9765C}" type="slidenum">
              <a:rPr lang="en-IN" smtClean="0"/>
              <a:t>‹#›</a:t>
            </a:fld>
            <a:endParaRPr lang="en-IN"/>
          </a:p>
        </p:txBody>
      </p:sp>
    </p:spTree>
    <p:extLst>
      <p:ext uri="{BB962C8B-B14F-4D97-AF65-F5344CB8AC3E}">
        <p14:creationId xmlns:p14="http://schemas.microsoft.com/office/powerpoint/2010/main" val="26388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C25E35-3B13-4A56-92BF-5C090BB9765C}" type="slidenum">
              <a:rPr lang="en-IN" smtClean="0"/>
              <a:t>19</a:t>
            </a:fld>
            <a:endParaRPr lang="en-IN"/>
          </a:p>
        </p:txBody>
      </p:sp>
    </p:spTree>
    <p:extLst>
      <p:ext uri="{BB962C8B-B14F-4D97-AF65-F5344CB8AC3E}">
        <p14:creationId xmlns:p14="http://schemas.microsoft.com/office/powerpoint/2010/main" val="424205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C1653-B83C-4606-B8AF-57AA01D62AF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9921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C1653-B83C-4606-B8AF-57AA01D62AF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233886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C1653-B83C-4606-B8AF-57AA01D62AF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380226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C1653-B83C-4606-B8AF-57AA01D62AF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34906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C1653-B83C-4606-B8AF-57AA01D62AF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37612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C1653-B83C-4606-B8AF-57AA01D62AF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29273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C1653-B83C-4606-B8AF-57AA01D62AF1}"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354831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C1653-B83C-4606-B8AF-57AA01D62AF1}"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258254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C1653-B83C-4606-B8AF-57AA01D62AF1}"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247598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C1653-B83C-4606-B8AF-57AA01D62AF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112956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AC1653-B83C-4606-B8AF-57AA01D62AF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5A492-478B-4889-B5A1-6749D84AB543}" type="slidenum">
              <a:rPr lang="en-US" smtClean="0"/>
              <a:t>‹#›</a:t>
            </a:fld>
            <a:endParaRPr lang="en-US"/>
          </a:p>
        </p:txBody>
      </p:sp>
    </p:spTree>
    <p:extLst>
      <p:ext uri="{BB962C8B-B14F-4D97-AF65-F5344CB8AC3E}">
        <p14:creationId xmlns:p14="http://schemas.microsoft.com/office/powerpoint/2010/main" val="308604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C1653-B83C-4606-B8AF-57AA01D62AF1}" type="datetimeFigureOut">
              <a:rPr lang="en-US" smtClean="0"/>
              <a:t>10/24/2019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5A492-478B-4889-B5A1-6749D84AB543}" type="slidenum">
              <a:rPr lang="en-US" smtClean="0"/>
              <a:t>‹#›</a:t>
            </a:fld>
            <a:endParaRPr lang="en-US"/>
          </a:p>
        </p:txBody>
      </p:sp>
    </p:spTree>
    <p:extLst>
      <p:ext uri="{BB962C8B-B14F-4D97-AF65-F5344CB8AC3E}">
        <p14:creationId xmlns:p14="http://schemas.microsoft.com/office/powerpoint/2010/main" val="3684196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65127"/>
            <a:ext cx="7886700" cy="924178"/>
          </a:xfrm>
        </p:spPr>
        <p:txBody>
          <a:bodyPr/>
          <a:lstStyle/>
          <a:p>
            <a:r>
              <a:rPr lang="en-US" dirty="0">
                <a:solidFill>
                  <a:srgbClr val="0000FF"/>
                </a:solidFill>
              </a:rPr>
              <a:t>Numerical Integration (</a:t>
            </a:r>
            <a:r>
              <a:rPr lang="en-US" dirty="0" err="1">
                <a:solidFill>
                  <a:srgbClr val="0000FF"/>
                </a:solidFill>
              </a:rPr>
              <a:t>Contd</a:t>
            </a:r>
            <a:r>
              <a:rPr lang="en-US" dirty="0">
                <a:solidFill>
                  <a:srgbClr val="0000FF"/>
                </a:solidFill>
              </a:rPr>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1389888"/>
                <a:ext cx="7886700" cy="4787075"/>
              </a:xfrm>
            </p:spPr>
            <p:txBody>
              <a:bodyPr>
                <a:normAutofit fontScale="77500" lnSpcReduction="200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𝐼</m:t>
                      </m:r>
                      <m:r>
                        <a:rPr lang="en-US" b="0" i="1" smtClean="0">
                          <a:latin typeface="Cambria Math" panose="02040503050406030204" pitchFamily="18" charset="0"/>
                          <a:cs typeface="Times New Roman" panose="02020603050405020304" pitchFamily="18" charset="0"/>
                        </a:rPr>
                        <m:t>=</m:t>
                      </m:r>
                      <m:nary>
                        <m:naryPr>
                          <m:limLoc m:val="undOvr"/>
                          <m:ctrlPr>
                            <a:rPr lang="en-US" b="0" i="1" smtClean="0">
                              <a:latin typeface="Cambria Math" panose="02040503050406030204" pitchFamily="18" charset="0"/>
                              <a:cs typeface="Times New Roman" panose="02020603050405020304" pitchFamily="18" charset="0"/>
                            </a:rPr>
                          </m:ctrlPr>
                        </m:naryPr>
                        <m:sub>
                          <m:r>
                            <m:rPr>
                              <m:brk m:alnAt="24"/>
                            </m:rPr>
                            <a:rPr lang="en-US" b="0" i="1" smtClean="0">
                              <a:latin typeface="Cambria Math" panose="02040503050406030204" pitchFamily="18" charset="0"/>
                              <a:cs typeface="Times New Roman" panose="02020603050405020304" pitchFamily="18" charset="0"/>
                            </a:rPr>
                            <m:t>𝑎</m:t>
                          </m:r>
                        </m:sub>
                        <m:sup>
                          <m:r>
                            <a:rPr lang="en-US" b="0" i="1" smtClean="0">
                              <a:latin typeface="Cambria Math" panose="02040503050406030204" pitchFamily="18" charset="0"/>
                              <a:cs typeface="Times New Roman" panose="02020603050405020304" pitchFamily="18" charset="0"/>
                            </a:rPr>
                            <m:t>𝑏</m:t>
                          </m:r>
                        </m:sup>
                        <m:e>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e>
                      </m:nary>
                      <m:r>
                        <a:rPr lang="en-US" b="0" i="1" smtClean="0">
                          <a:latin typeface="Cambria Math" panose="02040503050406030204" pitchFamily="18" charset="0"/>
                          <a:cs typeface="Times New Roman" panose="02020603050405020304" pitchFamily="18" charset="0"/>
                        </a:rPr>
                        <m:t>𝑑𝑥</m:t>
                      </m:r>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Partition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as: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e>
                    </m:d>
                  </m:oMath>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known, the user or the algorithm will determine the partition or mesh or locations of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’s</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tab(</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is known, the location of the nodes are also known </a:t>
                </a:r>
                <a:r>
                  <a:rPr lang="en-US" i="1" dirty="0" err="1">
                    <a:solidFill>
                      <a:srgbClr val="0070C0"/>
                    </a:solidFill>
                    <a:latin typeface="Times New Roman" panose="02020603050405020304" pitchFamily="18" charset="0"/>
                    <a:cs typeface="Times New Roman" panose="02020603050405020304" pitchFamily="18" charset="0"/>
                  </a:rPr>
                  <a:t>apriori</a:t>
                </a:r>
                <a:endParaRPr lang="en-US" i="1" dirty="0">
                  <a:solidFill>
                    <a:srgbClr val="0070C0"/>
                  </a:solidFill>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General approach: approximate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with one or a piece-wise continuous set of polynomials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evaluate:</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𝐼</m:t>
                      </m:r>
                      <m:r>
                        <a:rPr lang="en-US" i="1">
                          <a:latin typeface="Cambria Math" panose="02040503050406030204" pitchFamily="18" charset="0"/>
                          <a:cs typeface="Times New Roman" panose="02020603050405020304" pitchFamily="18" charset="0"/>
                        </a:rPr>
                        <m:t>=</m:t>
                      </m:r>
                      <m:nary>
                        <m:naryPr>
                          <m:limLoc m:val="undOvr"/>
                          <m:ctrlPr>
                            <a:rPr lang="en-US" i="1">
                              <a:latin typeface="Cambria Math" panose="02040503050406030204" pitchFamily="18" charset="0"/>
                              <a:cs typeface="Times New Roman" panose="02020603050405020304" pitchFamily="18" charset="0"/>
                            </a:rPr>
                          </m:ctrlPr>
                        </m:naryPr>
                        <m:sub>
                          <m:r>
                            <m:rPr>
                              <m:brk m:alnAt="24"/>
                            </m:rPr>
                            <a:rPr lang="en-US" i="1">
                              <a:latin typeface="Cambria Math" panose="02040503050406030204" pitchFamily="18" charset="0"/>
                              <a:cs typeface="Times New Roman" panose="02020603050405020304" pitchFamily="18" charset="0"/>
                            </a:rPr>
                            <m:t>𝑎</m:t>
                          </m:r>
                        </m:sub>
                        <m:sup>
                          <m:r>
                            <a:rPr lang="en-US" i="1">
                              <a:latin typeface="Cambria Math" panose="02040503050406030204" pitchFamily="18" charset="0"/>
                              <a:cs typeface="Times New Roman" panose="02020603050405020304" pitchFamily="18" charset="0"/>
                            </a:rPr>
                            <m:t>𝑏</m:t>
                          </m:r>
                        </m:sup>
                        <m:e>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e>
                      </m:nary>
                      <m:r>
                        <a:rPr lang="en-US" i="1">
                          <a:latin typeface="Cambria Math" panose="02040503050406030204" pitchFamily="18" charset="0"/>
                          <a:cs typeface="Times New Roman" panose="02020603050405020304" pitchFamily="18" charset="0"/>
                        </a:rPr>
                        <m:t>𝑑𝑥</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i="1">
                              <a:latin typeface="Cambria Math" panose="02040503050406030204" pitchFamily="18" charset="0"/>
                              <a:cs typeface="Times New Roman" panose="02020603050405020304" pitchFamily="18" charset="0"/>
                            </a:rPr>
                          </m:ctrlPr>
                        </m:naryPr>
                        <m:sub>
                          <m:r>
                            <m:rPr>
                              <m:brk m:alnAt="24"/>
                            </m:rPr>
                            <a:rPr lang="en-US" i="1">
                              <a:latin typeface="Cambria Math" panose="02040503050406030204" pitchFamily="18" charset="0"/>
                              <a:cs typeface="Times New Roman" panose="02020603050405020304" pitchFamily="18" charset="0"/>
                            </a:rPr>
                            <m:t>𝑎</m:t>
                          </m:r>
                        </m:sub>
                        <m:sup>
                          <m:r>
                            <a:rPr lang="en-US" i="1">
                              <a:latin typeface="Cambria Math" panose="02040503050406030204" pitchFamily="18" charset="0"/>
                              <a:cs typeface="Times New Roman" panose="02020603050405020304" pitchFamily="18" charset="0"/>
                            </a:rPr>
                            <m:t>𝑏</m:t>
                          </m:r>
                        </m:sup>
                        <m:e>
                          <m:r>
                            <a:rPr lang="en-US" b="0" i="1" smtClean="0">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e>
                      </m:nary>
                      <m:r>
                        <a:rPr lang="en-US" i="1">
                          <a:latin typeface="Cambria Math" panose="02040503050406030204" pitchFamily="18" charset="0"/>
                          <a:cs typeface="Times New Roman" panose="02020603050405020304" pitchFamily="18" charset="0"/>
                        </a:rPr>
                        <m:t>𝑑𝑥</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1389888"/>
                <a:ext cx="7886700" cy="4787075"/>
              </a:xfrm>
              <a:blipFill>
                <a:blip r:embed="rId2"/>
                <a:stretch>
                  <a:fillRect l="-850"/>
                </a:stretch>
              </a:blipFill>
            </p:spPr>
            <p:txBody>
              <a:bodyPr/>
              <a:lstStyle/>
              <a:p>
                <a:r>
                  <a:rPr lang="en-US">
                    <a:noFill/>
                  </a:rPr>
                  <a:t> </a:t>
                </a:r>
              </a:p>
            </p:txBody>
          </p:sp>
        </mc:Fallback>
      </mc:AlternateContent>
    </p:spTree>
    <p:extLst>
      <p:ext uri="{BB962C8B-B14F-4D97-AF65-F5344CB8AC3E}">
        <p14:creationId xmlns:p14="http://schemas.microsoft.com/office/powerpoint/2010/main" val="267935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243686" y="4551864"/>
                <a:ext cx="8735722" cy="2057202"/>
              </a:xfrm>
            </p:spPr>
            <p:txBody>
              <a:bodyPr>
                <a:normAutofit fontScale="92500" lnSpcReduction="2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If the mesh is uniform,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for all </a:t>
                </a:r>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𝐼</m:t>
                      </m:r>
                      <m:r>
                        <a:rPr lang="en-US" sz="2400" i="1">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𝑎</m:t>
                          </m:r>
                        </m:sub>
                        <m:sup>
                          <m:r>
                            <a:rPr lang="en-US" sz="2400" i="1">
                              <a:latin typeface="Cambria Math" panose="02040503050406030204" pitchFamily="18" charset="0"/>
                              <a:cs typeface="Times New Roman" panose="02020603050405020304" pitchFamily="18" charset="0"/>
                            </a:rPr>
                            <m:t>𝑏</m:t>
                          </m:r>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h</m:t>
                          </m:r>
                        </m:num>
                        <m:den>
                          <m:r>
                            <a:rPr lang="en-US" sz="2400" i="1" dirty="0">
                              <a:latin typeface="Cambria Math" panose="02040503050406030204" pitchFamily="18" charset="0"/>
                              <a:cs typeface="Times New Roman" panose="02020603050405020304" pitchFamily="18" charset="0"/>
                            </a:rPr>
                            <m:t>3</m:t>
                          </m:r>
                        </m:den>
                      </m:f>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0</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𝑛</m:t>
                              </m:r>
                            </m:sub>
                          </m:s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4</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m>
                                <m:mPr>
                                  <m:mcs>
                                    <m:mc>
                                      <m:mcPr>
                                        <m:count m:val="1"/>
                                        <m:mcJc m:val="center"/>
                                      </m:mcPr>
                                    </m:mc>
                                  </m:mcs>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mPr>
                                <m:mr>
                                  <m:e>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=1</m:t>
                                    </m:r>
                                  </m:e>
                                </m:mr>
                                <m:m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𝑜𝑑𝑑</m:t>
                                    </m:r>
                                  </m:e>
                                </m:mr>
                              </m:m>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2</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m>
                                <m:mPr>
                                  <m:mcs>
                                    <m:mc>
                                      <m:mcPr>
                                        <m:count m:val="1"/>
                                        <m:mcJc m:val="center"/>
                                      </m:mcPr>
                                    </m:mc>
                                  </m:mcs>
                                  <m:ctrlPr>
                                    <a:rPr lang="en-US" sz="2400" i="1">
                                      <a:latin typeface="Cambria Math" panose="02040503050406030204" pitchFamily="18" charset="0"/>
                                      <a:ea typeface="Cambria Math" panose="02040503050406030204" pitchFamily="18" charset="0"/>
                                      <a:cs typeface="Times New Roman" panose="02020603050405020304" pitchFamily="18" charset="0"/>
                                    </a:rPr>
                                  </m:ctrlPr>
                                </m:mPr>
                                <m:mr>
                                  <m:e>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2</m:t>
                                    </m:r>
                                  </m:e>
                                </m:mr>
                                <m:mr>
                                  <m:e>
                                    <m: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𝑒𝑣𝑒𝑛</m:t>
                                    </m:r>
                                  </m:e>
                                </m:mr>
                              </m:m>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−2</m:t>
                              </m:r>
                            </m:sup>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h</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 = 2</a:t>
                </a:r>
                <a:r>
                  <a:rPr lang="en-US" sz="2400" i="1" dirty="0">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integer</a:t>
                </a:r>
              </a:p>
              <a:p>
                <a:pPr marL="0" indent="0">
                  <a:lnSpc>
                    <a:spcPct val="100000"/>
                  </a:lnSpc>
                  <a:spcBef>
                    <a:spcPts val="1200"/>
                  </a:spcBef>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243686" y="4551864"/>
                <a:ext cx="8735722" cy="2057202"/>
              </a:xfrm>
              <a:blipFill>
                <a:blip r:embed="rId2"/>
                <a:stretch>
                  <a:fillRect l="-907" t="-5341" b="-4748"/>
                </a:stretch>
              </a:blipFill>
            </p:spPr>
            <p:txBody>
              <a:bodyPr/>
              <a:lstStyle/>
              <a:p>
                <a:r>
                  <a:rPr lang="en-IN">
                    <a:noFill/>
                  </a:rPr>
                  <a:t> </a:t>
                </a:r>
              </a:p>
            </p:txBody>
          </p:sp>
        </mc:Fallback>
      </mc:AlternateContent>
      <p:grpSp>
        <p:nvGrpSpPr>
          <p:cNvPr id="3" name="Group 2">
            <a:extLst>
              <a:ext uri="{FF2B5EF4-FFF2-40B4-BE49-F238E27FC236}">
                <a16:creationId xmlns:a16="http://schemas.microsoft.com/office/drawing/2014/main" xmlns="" id="{D3B27FCC-161C-4D73-A13B-041F514E7266}"/>
              </a:ext>
            </a:extLst>
          </p:cNvPr>
          <p:cNvGrpSpPr/>
          <p:nvPr/>
        </p:nvGrpSpPr>
        <p:grpSpPr>
          <a:xfrm>
            <a:off x="886430" y="1294582"/>
            <a:ext cx="7151146" cy="3139158"/>
            <a:chOff x="886430" y="1294582"/>
            <a:chExt cx="7151146"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94582"/>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19" name="Freeform: Shape 18">
              <a:extLst>
                <a:ext uri="{FF2B5EF4-FFF2-40B4-BE49-F238E27FC236}">
                  <a16:creationId xmlns:a16="http://schemas.microsoft.com/office/drawing/2014/main" xmlns="" id="{CBCFF9D8-FE26-4464-9F1D-3804ED8ECA1D}"/>
                </a:ext>
              </a:extLst>
            </p:cNvPr>
            <p:cNvSpPr/>
            <p:nvPr/>
          </p:nvSpPr>
          <p:spPr>
            <a:xfrm>
              <a:off x="1115568" y="1737360"/>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2" y="1591562"/>
                  <a:ext cx="2359805" cy="501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h</m:t>
                        </m:r>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2" y="1591562"/>
                  <a:ext cx="2359805" cy="501825"/>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39477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526722" y="1065177"/>
                <a:ext cx="8000506" cy="5344767"/>
              </a:xfrm>
            </p:spPr>
            <p:txBody>
              <a:bodyPr>
                <a:normAutofit fontScale="70000" lnSpcReduction="2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Polynomial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piecewise cubic function:</a:t>
                </a:r>
                <a:endParaRPr lang="en-US" sz="2400" baseline="-250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+3</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+3</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+3</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+3</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b="0" i="1" dirty="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+3</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r>
                          <a:rPr lang="en-US" sz="2400" b="0" i="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r>
                          <a:rPr lang="en-US" sz="240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and substitute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+3</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+3</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h</m:t>
                              </m:r>
                            </m:e>
                          </m:d>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526722" y="1065177"/>
                <a:ext cx="8000506" cy="5344767"/>
              </a:xfrm>
              <a:blipFill>
                <a:blip r:embed="rId2"/>
                <a:stretch>
                  <a:fillRect l="-457" t="-1254"/>
                </a:stretch>
              </a:blipFill>
            </p:spPr>
            <p:txBody>
              <a:bodyPr/>
              <a:lstStyle/>
              <a:p>
                <a:r>
                  <a:rPr lang="en-US">
                    <a:noFill/>
                  </a:rPr>
                  <a:t> </a:t>
                </a:r>
              </a:p>
            </p:txBody>
          </p:sp>
        </mc:Fallback>
      </mc:AlternateContent>
    </p:spTree>
    <p:extLst>
      <p:ext uri="{BB962C8B-B14F-4D97-AF65-F5344CB8AC3E}">
        <p14:creationId xmlns:p14="http://schemas.microsoft.com/office/powerpoint/2010/main" val="77160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526722" y="1065177"/>
                <a:ext cx="8000506" cy="5344767"/>
              </a:xfrm>
            </p:spPr>
            <p:txBody>
              <a:bodyPr>
                <a:normAutofit fontScale="70000" lnSpcReduction="200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+3</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+3</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h</m:t>
                              </m:r>
                            </m:e>
                          </m:d>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b="0" i="1" smtClean="0">
                                      <a:latin typeface="Cambria Math" panose="02040503050406030204" pitchFamily="18" charset="0"/>
                                      <a:cs typeface="Times New Roman" panose="02020603050405020304" pitchFamily="18" charset="0"/>
                                    </a:rPr>
                                    <m:t>4</m:t>
                                  </m:r>
                                </m:sup>
                              </m:sSup>
                            </m:num>
                            <m:den>
                              <m:r>
                                <a:rPr lang="en-US" sz="2400" b="0" i="1" smtClean="0">
                                  <a:latin typeface="Cambria Math" panose="02040503050406030204" pitchFamily="18" charset="0"/>
                                  <a:cs typeface="Times New Roman" panose="02020603050405020304" pitchFamily="18" charset="0"/>
                                </a:rPr>
                                <m:t>4</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b="0" i="1" smtClean="0">
                                      <a:latin typeface="Cambria Math" panose="02040503050406030204" pitchFamily="18" charset="0"/>
                                      <a:cs typeface="Times New Roman" panose="02020603050405020304" pitchFamily="18" charset="0"/>
                                    </a:rPr>
                                    <m:t>3</m:t>
                                  </m:r>
                                </m:sup>
                              </m:sSup>
                            </m:num>
                            <m:den>
                              <m:r>
                                <a:rPr lang="en-US" sz="2400" b="0" i="1" smtClean="0">
                                  <a:latin typeface="Cambria Math" panose="02040503050406030204" pitchFamily="18" charset="0"/>
                                  <a:cs typeface="Times New Roman" panose="02020603050405020304" pitchFamily="18" charset="0"/>
                                </a:rPr>
                                <m:t>3</m:t>
                              </m:r>
                            </m:den>
                          </m:f>
                          <m:r>
                            <a:rPr lang="en-US" sz="2400" b="0" i="1" smtClean="0">
                              <a:latin typeface="Cambria Math" panose="02040503050406030204" pitchFamily="18" charset="0"/>
                              <a:cs typeface="Times New Roman" panose="02020603050405020304" pitchFamily="18" charset="0"/>
                            </a:rPr>
                            <m:t>+11</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3</m:t>
                              </m:r>
                            </m:sup>
                          </m:sSup>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4</m:t>
                                  </m:r>
                                </m:sup>
                              </m:sSup>
                            </m:num>
                            <m:den>
                              <m:r>
                                <a:rPr lang="en-US" sz="2400" i="1">
                                  <a:latin typeface="Cambria Math" panose="02040503050406030204" pitchFamily="18" charset="0"/>
                                  <a:cs typeface="Times New Roman" panose="02020603050405020304" pitchFamily="18" charset="0"/>
                                </a:rPr>
                                <m:t>4</m:t>
                              </m:r>
                            </m:den>
                          </m:f>
                          <m:r>
                            <a:rPr lang="en-US" sz="2400" i="1">
                              <a:latin typeface="Cambria Math" panose="02040503050406030204" pitchFamily="18" charset="0"/>
                              <a:cs typeface="Times New Roman" panose="02020603050405020304" pitchFamily="18" charset="0"/>
                            </a:rPr>
                            <m:t>−5</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3</m:t>
                                  </m:r>
                                </m:sup>
                              </m:sSup>
                            </m:num>
                            <m:den>
                              <m:r>
                                <a:rPr lang="en-US" sz="2400" i="1">
                                  <a:latin typeface="Cambria Math" panose="02040503050406030204" pitchFamily="18" charset="0"/>
                                  <a:cs typeface="Times New Roman" panose="02020603050405020304" pitchFamily="18" charset="0"/>
                                </a:rPr>
                                <m:t>3</m:t>
                              </m:r>
                            </m:den>
                          </m:f>
                          <m:r>
                            <a:rPr lang="en-US" sz="2400" b="0" i="1" smtClean="0">
                              <a:latin typeface="Cambria Math" panose="02040503050406030204" pitchFamily="18" charset="0"/>
                              <a:cs typeface="Times New Roman" panose="02020603050405020304" pitchFamily="18" charset="0"/>
                            </a:rPr>
                            <m:t>+6</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4</m:t>
                                  </m:r>
                                </m:sup>
                              </m:sSup>
                            </m:num>
                            <m:den>
                              <m:r>
                                <a:rPr lang="en-US" sz="2400" i="1">
                                  <a:latin typeface="Cambria Math" panose="02040503050406030204" pitchFamily="18" charset="0"/>
                                  <a:cs typeface="Times New Roman" panose="02020603050405020304" pitchFamily="18" charset="0"/>
                                </a:rPr>
                                <m:t>4</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4</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3</m:t>
                                  </m:r>
                                </m:sup>
                              </m:sSup>
                            </m:num>
                            <m:den>
                              <m:r>
                                <a:rPr lang="en-US" sz="2400" i="1">
                                  <a:latin typeface="Cambria Math" panose="02040503050406030204" pitchFamily="18" charset="0"/>
                                  <a:cs typeface="Times New Roman" panose="02020603050405020304" pitchFamily="18" charset="0"/>
                                </a:rPr>
                                <m:t>3</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num>
                        <m:den>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3</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4</m:t>
                                  </m:r>
                                </m:sup>
                              </m:sSup>
                            </m:num>
                            <m:den>
                              <m:r>
                                <a:rPr lang="en-US" sz="2400" i="1">
                                  <a:latin typeface="Cambria Math" panose="02040503050406030204" pitchFamily="18" charset="0"/>
                                  <a:cs typeface="Times New Roman" panose="02020603050405020304" pitchFamily="18" charset="0"/>
                                </a:rPr>
                                <m:t>4</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3</m:t>
                                  </m:r>
                                </m:sup>
                              </m:sSup>
                            </m:num>
                            <m:den>
                              <m:r>
                                <a:rPr lang="en-US" sz="2400" i="1">
                                  <a:latin typeface="Cambria Math" panose="02040503050406030204" pitchFamily="18" charset="0"/>
                                  <a:cs typeface="Times New Roman" panose="02020603050405020304" pitchFamily="18" charset="0"/>
                                </a:rPr>
                                <m:t>3</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h</m:t>
                          </m:r>
                        </m:num>
                        <m:den>
                          <m:r>
                            <a:rPr lang="en-US" sz="2400" b="0" i="1" smtClean="0">
                              <a:latin typeface="Cambria Math" panose="02040503050406030204" pitchFamily="18" charset="0"/>
                              <a:cs typeface="Times New Roman" panose="02020603050405020304" pitchFamily="18" charset="0"/>
                            </a:rPr>
                            <m:t>8</m:t>
                          </m:r>
                        </m:den>
                      </m:f>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3</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3</m:t>
                              </m:r>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+3</m:t>
                              </m:r>
                            </m:sub>
                          </m:sSub>
                        </m:e>
                      </m:d>
                    </m:oMath>
                  </m:oMathPara>
                </a14:m>
                <a:endParaRPr lang="en-US" sz="2400" dirty="0">
                  <a:latin typeface="Times New Roman" panose="02020603050405020304" pitchFamily="18" charset="0"/>
                  <a:cs typeface="Times New Roman" panose="02020603050405020304" pitchFamily="18" charset="0"/>
                </a:endParaRPr>
              </a:p>
              <a:p>
                <a:pPr marL="0" indent="0" algn="ctr">
                  <a:lnSpc>
                    <a:spcPct val="100000"/>
                  </a:lnSpc>
                  <a:spcBef>
                    <a:spcPts val="1200"/>
                  </a:spcBef>
                  <a:buNone/>
                </a:pPr>
                <a:r>
                  <a:rPr lang="en-US" sz="3400" dirty="0">
                    <a:latin typeface="Times New Roman" panose="02020603050405020304" pitchFamily="18" charset="0"/>
                    <a:cs typeface="Times New Roman" panose="02020603050405020304" pitchFamily="18" charset="0"/>
                  </a:rPr>
                  <a:t>This is known as </a:t>
                </a:r>
                <a:r>
                  <a:rPr lang="en-US" sz="3400" dirty="0">
                    <a:solidFill>
                      <a:srgbClr val="0000FF"/>
                    </a:solidFill>
                    <a:latin typeface="Times New Roman" panose="02020603050405020304" pitchFamily="18" charset="0"/>
                    <a:cs typeface="Times New Roman" panose="02020603050405020304" pitchFamily="18" charset="0"/>
                  </a:rPr>
                  <a:t>Simpson’s 3/8</a:t>
                </a:r>
                <a:r>
                  <a:rPr lang="en-US" sz="3400" baseline="30000" dirty="0">
                    <a:solidFill>
                      <a:srgbClr val="0000FF"/>
                    </a:solidFill>
                    <a:latin typeface="Times New Roman" panose="02020603050405020304" pitchFamily="18" charset="0"/>
                    <a:cs typeface="Times New Roman" panose="02020603050405020304" pitchFamily="18" charset="0"/>
                  </a:rPr>
                  <a:t>th</a:t>
                </a:r>
                <a:r>
                  <a:rPr lang="en-US" sz="3400" dirty="0">
                    <a:solidFill>
                      <a:srgbClr val="0000FF"/>
                    </a:solidFill>
                    <a:latin typeface="Times New Roman" panose="02020603050405020304" pitchFamily="18" charset="0"/>
                    <a:cs typeface="Times New Roman" panose="02020603050405020304" pitchFamily="18" charset="0"/>
                  </a:rPr>
                  <a:t> Rule</a:t>
                </a: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526722" y="1065177"/>
                <a:ext cx="8000506" cy="5344767"/>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2654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194995" y="4563450"/>
                <a:ext cx="8754010" cy="2123251"/>
              </a:xfrm>
            </p:spPr>
            <p:txBody>
              <a:bodyPr>
                <a:normAutofit fontScale="77500" lnSpcReduction="2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If the mesh is uniform,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for all </a:t>
                </a:r>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𝐼</m:t>
                      </m:r>
                      <m:r>
                        <a:rPr lang="en-US" sz="2400" i="1">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𝑎</m:t>
                          </m:r>
                        </m:sub>
                        <m:sup>
                          <m:r>
                            <a:rPr lang="en-US" sz="2400" i="1">
                              <a:latin typeface="Cambria Math" panose="02040503050406030204" pitchFamily="18" charset="0"/>
                              <a:cs typeface="Times New Roman" panose="02020603050405020304" pitchFamily="18" charset="0"/>
                            </a:rPr>
                            <m:t>𝑏</m:t>
                          </m:r>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r>
                            <a:rPr lang="en-US" sz="2400" b="0" i="1" dirty="0" smtClean="0">
                              <a:latin typeface="Cambria Math" panose="02040503050406030204" pitchFamily="18" charset="0"/>
                              <a:cs typeface="Times New Roman" panose="02020603050405020304" pitchFamily="18" charset="0"/>
                            </a:rPr>
                            <m:t>h</m:t>
                          </m:r>
                        </m:num>
                        <m:den>
                          <m:r>
                            <a:rPr lang="en-US" sz="2400" b="0" i="1" dirty="0" smtClean="0">
                              <a:latin typeface="Cambria Math" panose="02040503050406030204" pitchFamily="18" charset="0"/>
                              <a:cs typeface="Times New Roman" panose="02020603050405020304" pitchFamily="18" charset="0"/>
                            </a:rPr>
                            <m:t>8</m:t>
                          </m:r>
                        </m:den>
                      </m:f>
                      <m:d>
                        <m:dPr>
                          <m:begChr m:val="["/>
                          <m:end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0</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𝑛</m:t>
                              </m:r>
                            </m:sub>
                          </m:sSub>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3</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,4,7,10…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d>
                                <m:d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+1</m:t>
                                      </m:r>
                                    </m:sub>
                                  </m:sSub>
                                </m:e>
                              </m:d>
                            </m:e>
                          </m:nary>
                          <m:r>
                            <a:rPr lang="en-US" sz="2400" i="1" dirty="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2</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3,6,9,…</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−3</m:t>
                              </m:r>
                            </m:sup>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h</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 = 3</a:t>
                </a:r>
                <a:r>
                  <a:rPr lang="en-US" sz="2400" i="1" dirty="0">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integer</a:t>
                </a: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194995" y="4563450"/>
                <a:ext cx="8754010" cy="2123251"/>
              </a:xfrm>
              <a:blipFill>
                <a:blip r:embed="rId2"/>
                <a:stretch>
                  <a:fillRect l="-696" t="-4023"/>
                </a:stretch>
              </a:blipFill>
            </p:spPr>
            <p:txBody>
              <a:bodyPr/>
              <a:lstStyle/>
              <a:p>
                <a:r>
                  <a:rPr lang="en-IN">
                    <a:noFill/>
                  </a:rPr>
                  <a:t> </a:t>
                </a:r>
              </a:p>
            </p:txBody>
          </p:sp>
        </mc:Fallback>
      </mc:AlternateContent>
      <p:grpSp>
        <p:nvGrpSpPr>
          <p:cNvPr id="3" name="Group 2">
            <a:extLst>
              <a:ext uri="{FF2B5EF4-FFF2-40B4-BE49-F238E27FC236}">
                <a16:creationId xmlns:a16="http://schemas.microsoft.com/office/drawing/2014/main" xmlns="" id="{CFE2848A-D0A0-4032-9377-964A60092BB7}"/>
              </a:ext>
            </a:extLst>
          </p:cNvPr>
          <p:cNvGrpSpPr/>
          <p:nvPr/>
        </p:nvGrpSpPr>
        <p:grpSpPr>
          <a:xfrm>
            <a:off x="886430" y="1294582"/>
            <a:ext cx="7151146" cy="3139158"/>
            <a:chOff x="886430" y="1294582"/>
            <a:chExt cx="7151146"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94582"/>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19" name="Freeform: Shape 18">
              <a:extLst>
                <a:ext uri="{FF2B5EF4-FFF2-40B4-BE49-F238E27FC236}">
                  <a16:creationId xmlns:a16="http://schemas.microsoft.com/office/drawing/2014/main" xmlns="" id="{CBCFF9D8-FE26-4464-9F1D-3804ED8ECA1D}"/>
                </a:ext>
              </a:extLst>
            </p:cNvPr>
            <p:cNvSpPr/>
            <p:nvPr/>
          </p:nvSpPr>
          <p:spPr>
            <a:xfrm>
              <a:off x="1115568" y="1737360"/>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2" y="1591562"/>
                  <a:ext cx="2359805" cy="501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h</m:t>
                        </m:r>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2" y="1591562"/>
                  <a:ext cx="2359805" cy="501825"/>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1980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457200" y="221691"/>
            <a:ext cx="8266176" cy="903021"/>
          </a:xfrm>
        </p:spPr>
        <p:txBody>
          <a:bodyPr>
            <a:normAutofit/>
          </a:bodyPr>
          <a:lstStyle/>
          <a:p>
            <a:r>
              <a:rPr lang="en-US" sz="3600" dirty="0"/>
              <a:t>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F8BF809-7745-42D8-87DD-4F2964783278}"/>
                  </a:ext>
                </a:extLst>
              </p:cNvPr>
              <p:cNvSpPr>
                <a:spLocks noGrp="1"/>
              </p:cNvSpPr>
              <p:nvPr>
                <p:ph idx="1"/>
              </p:nvPr>
            </p:nvSpPr>
            <p:spPr>
              <a:xfrm>
                <a:off x="539496" y="1426464"/>
                <a:ext cx="8110728" cy="5001768"/>
              </a:xfrm>
            </p:spPr>
            <p:txBody>
              <a:bodyPr>
                <a:normAutofit/>
              </a:bodyPr>
              <a:lstStyle/>
              <a:p>
                <a:pPr marL="347663" indent="-347663">
                  <a:lnSpc>
                    <a:spcPct val="100000"/>
                  </a:lnSpc>
                  <a:spcBef>
                    <a:spcPts val="1200"/>
                  </a:spcBef>
                  <a:buFont typeface="Wingdings" panose="05000000000000000000" pitchFamily="2" charset="2"/>
                  <a:buChar char="ü"/>
                </a:pPr>
                <a:r>
                  <a:rPr lang="en-US" i="1" dirty="0">
                    <a:solidFill>
                      <a:srgbClr val="0070C0"/>
                    </a:solidFill>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How accurate are the numerical integration schemes with respect to the TRUE integral?</a:t>
                </a:r>
              </a:p>
              <a:p>
                <a:pPr marL="804863" lvl="1" indent="-347663">
                  <a:lnSpc>
                    <a:spcPct val="100000"/>
                  </a:lnSpc>
                  <a:spcBef>
                    <a:spcPts val="1200"/>
                  </a:spcBef>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Truncation Error</a:t>
                </a:r>
                <a:r>
                  <a:rPr lang="en-US" dirty="0">
                    <a:latin typeface="Times New Roman" panose="02020603050405020304" pitchFamily="18" charset="0"/>
                    <a:cs typeface="Times New Roman" panose="02020603050405020304" pitchFamily="18" charset="0"/>
                  </a:rPr>
                  <a:t> analysis: </a:t>
                </a:r>
                <a:r>
                  <a:rPr lang="en-US" b="1" i="1" dirty="0">
                    <a:solidFill>
                      <a:srgbClr val="00B050"/>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and </a:t>
                </a:r>
                <a:r>
                  <a:rPr lang="en-US" b="1" i="1" dirty="0">
                    <a:solidFill>
                      <a:srgbClr val="00B050"/>
                    </a:solidFill>
                    <a:latin typeface="Times New Roman" panose="02020603050405020304" pitchFamily="18" charset="0"/>
                    <a:cs typeface="Times New Roman" panose="02020603050405020304" pitchFamily="18" charset="0"/>
                  </a:rPr>
                  <a:t>global</a:t>
                </a:r>
              </a:p>
              <a:p>
                <a:pPr marL="347663" indent="-347663">
                  <a:lnSpc>
                    <a:spcPct val="100000"/>
                  </a:lnSpc>
                  <a:spcBef>
                    <a:spcPts val="1200"/>
                  </a:spcBef>
                  <a:buFont typeface="Wingdings" panose="05000000000000000000" pitchFamily="2" charset="2"/>
                  <a:buChar char="ü"/>
                </a:pPr>
                <a:r>
                  <a:rPr lang="en-US" sz="2400" dirty="0">
                    <a:solidFill>
                      <a:srgbClr val="0070C0"/>
                    </a:solidFill>
                    <a:latin typeface="Times New Roman" panose="02020603050405020304" pitchFamily="18" charset="0"/>
                    <a:cs typeface="Times New Roman" panose="02020603050405020304" pitchFamily="18" charset="0"/>
                  </a:rPr>
                  <a:t>Recall:</a:t>
                </a:r>
                <a:r>
                  <a:rPr lang="en-US" sz="2400" dirty="0">
                    <a:latin typeface="Times New Roman" panose="02020603050405020304" pitchFamily="18" charset="0"/>
                    <a:cs typeface="Times New Roman" panose="02020603050405020304" pitchFamily="18" charset="0"/>
                  </a:rPr>
                  <a:t> True Value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Approximate Value </a:t>
                </a: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𝑎</m:t>
                            </m:r>
                          </m:e>
                        </m:acc>
                      </m:e>
                    </m:d>
                  </m:oMath>
                </a14:m>
                <a:r>
                  <a:rPr lang="en-US" sz="2400" dirty="0">
                    <a:latin typeface="Times New Roman" panose="02020603050405020304" pitchFamily="18" charset="0"/>
                    <a:cs typeface="Times New Roman" panose="02020603050405020304" pitchFamily="18" charset="0"/>
                  </a:rPr>
                  <a:t> + Error (</a:t>
                </a:r>
                <a:r>
                  <a:rPr lang="el-GR" sz="2400" i="1" dirty="0">
                    <a:latin typeface="Times New Roman" panose="02020603050405020304" pitchFamily="18" charset="0"/>
                    <a:cs typeface="Times New Roman" panose="02020603050405020304" pitchFamily="18" charset="0"/>
                  </a:rPr>
                  <a:t>ε</a:t>
                </a:r>
                <a:r>
                  <a:rPr lang="en-US" sz="2400" dirty="0">
                    <a:latin typeface="Times New Roman" panose="02020603050405020304" pitchFamily="18" charset="0"/>
                    <a:cs typeface="Times New Roman" panose="02020603050405020304" pitchFamily="18" charset="0"/>
                  </a:rPr>
                  <a:t>)</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Is it possible to improve the accuracy?</a:t>
                </a:r>
              </a:p>
              <a:p>
                <a:pPr marL="804863" lvl="1" indent="-347663">
                  <a:lnSpc>
                    <a:spcPct val="100000"/>
                  </a:lnSpc>
                  <a:spcBef>
                    <a:spcPts val="1200"/>
                  </a:spcBef>
                  <a:buFont typeface="Wingdings" panose="05000000000000000000" pitchFamily="2" charset="2"/>
                  <a:buChar char="ü"/>
                </a:pPr>
                <a:r>
                  <a:rPr lang="en-US" dirty="0">
                    <a:solidFill>
                      <a:srgbClr val="0070C0"/>
                    </a:solidFill>
                    <a:latin typeface="Times New Roman" panose="02020603050405020304" pitchFamily="18" charset="0"/>
                    <a:cs typeface="Times New Roman" panose="02020603050405020304" pitchFamily="18" charset="0"/>
                  </a:rPr>
                  <a:t>Romberg Integration</a:t>
                </a:r>
              </a:p>
              <a:p>
                <a:pPr marL="804863" lvl="1" indent="-347663">
                  <a:lnSpc>
                    <a:spcPct val="100000"/>
                  </a:lnSpc>
                  <a:spcBef>
                    <a:spcPts val="1200"/>
                  </a:spcBef>
                  <a:buFont typeface="Wingdings" panose="05000000000000000000" pitchFamily="2" charset="2"/>
                  <a:buChar char="ü"/>
                </a:pPr>
                <a:r>
                  <a:rPr lang="en-US" dirty="0">
                    <a:solidFill>
                      <a:srgbClr val="0070C0"/>
                    </a:solidFill>
                    <a:latin typeface="Times New Roman" panose="02020603050405020304" pitchFamily="18" charset="0"/>
                    <a:cs typeface="Times New Roman" panose="02020603050405020304" pitchFamily="18" charset="0"/>
                  </a:rPr>
                  <a:t>Quadrature Methods</a:t>
                </a:r>
              </a:p>
            </p:txBody>
          </p:sp>
        </mc:Choice>
        <mc:Fallback xmlns="">
          <p:sp>
            <p:nvSpPr>
              <p:cNvPr id="3" name="Content Placeholder 2">
                <a:extLst>
                  <a:ext uri="{FF2B5EF4-FFF2-40B4-BE49-F238E27FC236}">
                    <a16:creationId xmlns:a16="http://schemas.microsoft.com/office/drawing/2014/main" id="{BF8BF809-7745-42D8-87DD-4F2964783278}"/>
                  </a:ext>
                </a:extLst>
              </p:cNvPr>
              <p:cNvSpPr>
                <a:spLocks noGrp="1" noRot="1" noChangeAspect="1" noMove="1" noResize="1" noEditPoints="1" noAdjustHandles="1" noChangeArrowheads="1" noChangeShapeType="1" noTextEdit="1"/>
              </p:cNvSpPr>
              <p:nvPr>
                <p:ph idx="1"/>
              </p:nvPr>
            </p:nvSpPr>
            <p:spPr>
              <a:xfrm>
                <a:off x="539496" y="1426464"/>
                <a:ext cx="8110728" cy="5001768"/>
              </a:xfrm>
              <a:blipFill>
                <a:blip r:embed="rId2"/>
                <a:stretch>
                  <a:fillRect l="-1353" t="-1218"/>
                </a:stretch>
              </a:blipFill>
            </p:spPr>
            <p:txBody>
              <a:bodyPr/>
              <a:lstStyle/>
              <a:p>
                <a:r>
                  <a:rPr lang="en-US">
                    <a:noFill/>
                  </a:rPr>
                  <a:t> </a:t>
                </a:r>
              </a:p>
            </p:txBody>
          </p:sp>
        </mc:Fallback>
      </mc:AlternateContent>
    </p:spTree>
    <p:extLst>
      <p:ext uri="{BB962C8B-B14F-4D97-AF65-F5344CB8AC3E}">
        <p14:creationId xmlns:p14="http://schemas.microsoft.com/office/powerpoint/2010/main" val="348726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367127" y="248935"/>
            <a:ext cx="8160101" cy="702042"/>
          </a:xfrm>
        </p:spPr>
        <p:txBody>
          <a:bodyPr>
            <a:noAutofit/>
          </a:bodyPr>
          <a:lstStyle/>
          <a:p>
            <a:r>
              <a:rPr lang="en-US" sz="3600" dirty="0">
                <a:solidFill>
                  <a:srgbClr val="0000FF"/>
                </a:solidFill>
              </a:rPr>
              <a:t>Romberg Integration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214884" y="1028601"/>
                <a:ext cx="8737092" cy="5580464"/>
              </a:xfrm>
            </p:spPr>
            <p:txBody>
              <a:bodyPr>
                <a:normAutofit/>
              </a:bodyPr>
              <a:lstStyle/>
              <a:p>
                <a:pPr marL="0" indent="0">
                  <a:lnSpc>
                    <a:spcPct val="100000"/>
                  </a:lnSpc>
                  <a:spcBef>
                    <a:spcPts val="120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𝐼</m:t>
                      </m:r>
                      <m:r>
                        <a:rPr lang="en-US" sz="1800" b="0" i="1" smtClean="0">
                          <a:latin typeface="Cambria Math" panose="02040503050406030204" pitchFamily="18" charset="0"/>
                          <a:cs typeface="Times New Roman" panose="02020603050405020304" pitchFamily="18" charset="0"/>
                        </a:rPr>
                        <m:t>=</m:t>
                      </m:r>
                      <m:nary>
                        <m:naryPr>
                          <m:limLoc m:val="undOvr"/>
                          <m:ctrlPr>
                            <a:rPr lang="en-US" sz="1800" i="1">
                              <a:latin typeface="Cambria Math" panose="02040503050406030204" pitchFamily="18" charset="0"/>
                              <a:cs typeface="Times New Roman" panose="02020603050405020304" pitchFamily="18" charset="0"/>
                            </a:rPr>
                          </m:ctrlPr>
                        </m:naryPr>
                        <m:sub>
                          <m:r>
                            <a:rPr lang="en-US" sz="1800" i="1">
                              <a:latin typeface="Cambria Math" panose="02040503050406030204" pitchFamily="18" charset="0"/>
                              <a:cs typeface="Times New Roman" panose="02020603050405020304" pitchFamily="18" charset="0"/>
                            </a:rPr>
                            <m:t>𝑎</m:t>
                          </m:r>
                        </m:sub>
                        <m:sup>
                          <m:r>
                            <a:rPr lang="en-US" sz="1800" i="1">
                              <a:latin typeface="Cambria Math" panose="02040503050406030204" pitchFamily="18" charset="0"/>
                              <a:cs typeface="Times New Roman" panose="02020603050405020304" pitchFamily="18" charset="0"/>
                            </a:rPr>
                            <m:t>𝑏</m:t>
                          </m:r>
                        </m:sup>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e>
                          </m:d>
                        </m:e>
                      </m:nary>
                      <m:r>
                        <a:rPr lang="en-US" sz="1800" i="1">
                          <a:latin typeface="Cambria Math" panose="02040503050406030204" pitchFamily="18" charset="0"/>
                          <a:cs typeface="Times New Roman" panose="02020603050405020304" pitchFamily="18" charset="0"/>
                        </a:rPr>
                        <m:t>𝑑𝑥</m:t>
                      </m:r>
                      <m:r>
                        <a:rPr lang="en-US" sz="1800" i="1" dirty="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dirty="0">
                              <a:latin typeface="Cambria Math" panose="02040503050406030204" pitchFamily="18" charset="0"/>
                              <a:cs typeface="Times New Roman" panose="02020603050405020304" pitchFamily="18" charset="0"/>
                            </a:rPr>
                            <m:t>h</m:t>
                          </m:r>
                        </m:num>
                        <m:den>
                          <m:r>
                            <a:rPr lang="en-US" sz="1800" i="1" dirty="0">
                              <a:latin typeface="Cambria Math" panose="02040503050406030204" pitchFamily="18" charset="0"/>
                              <a:cs typeface="Times New Roman" panose="02020603050405020304" pitchFamily="18" charset="0"/>
                            </a:rPr>
                            <m:t>2</m:t>
                          </m:r>
                        </m:den>
                      </m:f>
                      <m:d>
                        <m:dPr>
                          <m:begChr m:val="["/>
                          <m:endChr m:val="]"/>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𝑎</m:t>
                              </m:r>
                            </m:e>
                          </m:d>
                          <m:r>
                            <a:rPr lang="en-US" sz="1800" i="1" dirty="0">
                              <a:latin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𝑏</m:t>
                              </m:r>
                            </m:e>
                          </m:d>
                          <m:r>
                            <a:rPr lang="en-US" sz="1800" i="1" dirty="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2</m:t>
                          </m:r>
                          <m:nary>
                            <m:naryPr>
                              <m:chr m:val="∑"/>
                              <m:ctrlPr>
                                <a:rPr lang="en-US" sz="18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ea typeface="Cambria Math" panose="02040503050406030204" pitchFamily="18" charset="0"/>
                                  <a:cs typeface="Times New Roman" panose="02020603050405020304" pitchFamily="18" charset="0"/>
                                </a:rPr>
                                <m:t>𝑖</m:t>
                              </m:r>
                              <m:r>
                                <a:rPr lang="en-US" sz="18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ea typeface="Cambria Math" panose="02040503050406030204" pitchFamily="18" charset="0"/>
                                  <a:cs typeface="Times New Roman" panose="02020603050405020304" pitchFamily="18" charset="0"/>
                                </a:rPr>
                                <m:t>𝑛</m:t>
                              </m:r>
                              <m:r>
                                <a:rPr lang="en-US" sz="1800" i="1">
                                  <a:latin typeface="Cambria Math" panose="02040503050406030204" pitchFamily="18" charset="0"/>
                                  <a:ea typeface="Cambria Math" panose="02040503050406030204" pitchFamily="18" charset="0"/>
                                  <a:cs typeface="Times New Roman" panose="02020603050405020304" pitchFamily="18" charset="0"/>
                                </a:rPr>
                                <m:t>−1</m:t>
                              </m:r>
                            </m:sup>
                            <m:e>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1800" i="1" dirty="0">
                                      <a:latin typeface="Cambria Math" panose="02040503050406030204" pitchFamily="18" charset="0"/>
                                      <a:cs typeface="Times New Roman" panose="02020603050405020304" pitchFamily="18" charset="0"/>
                                    </a:rPr>
                                    <m:t>𝑖</m:t>
                                  </m:r>
                                </m:sub>
                              </m:sSub>
                            </m:e>
                          </m:nary>
                        </m:e>
                      </m:d>
                      <m:r>
                        <a:rPr lang="en-US" sz="1800" i="1" dirty="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h</m:t>
                              </m:r>
                            </m:e>
                            <m:sup>
                              <m:r>
                                <a:rPr lang="en-US" sz="1800" b="0" i="1" smtClean="0">
                                  <a:latin typeface="Cambria Math" panose="02040503050406030204" pitchFamily="18" charset="0"/>
                                  <a:cs typeface="Times New Roman" panose="02020603050405020304" pitchFamily="18" charset="0"/>
                                </a:rPr>
                                <m:t>2</m:t>
                              </m:r>
                            </m:sup>
                          </m:sSup>
                        </m:num>
                        <m:den>
                          <m:r>
                            <a:rPr lang="en-US" sz="1800" i="1">
                              <a:latin typeface="Cambria Math" panose="02040503050406030204" pitchFamily="18" charset="0"/>
                              <a:cs typeface="Times New Roman" panose="02020603050405020304" pitchFamily="18" charset="0"/>
                            </a:rPr>
                            <m:t>12</m:t>
                          </m:r>
                        </m:den>
                      </m:f>
                      <m:d>
                        <m:dPr>
                          <m:ctrlPr>
                            <a:rPr lang="en-US" sz="180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e>
                      </m:d>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𝑓</m:t>
                          </m:r>
                        </m:e>
                        <m:sup>
                          <m:r>
                            <a:rPr lang="en-US" sz="1800" i="1">
                              <a:latin typeface="Cambria Math" panose="02040503050406030204" pitchFamily="18" charset="0"/>
                              <a:cs typeface="Times New Roman" panose="02020603050405020304" pitchFamily="18" charset="0"/>
                            </a:rPr>
                            <m:t>′′</m:t>
                          </m:r>
                        </m:sup>
                      </m:sSup>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𝜉</m:t>
                          </m:r>
                        </m:e>
                      </m:d>
                      <m:r>
                        <a:rPr lang="en-US" sz="1800" i="1" dirty="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h</m:t>
                              </m:r>
                            </m:e>
                            <m:sup>
                              <m:r>
                                <a:rPr lang="en-US" sz="1800" b="0" i="1" smtClean="0">
                                  <a:latin typeface="Cambria Math" panose="02040503050406030204" pitchFamily="18" charset="0"/>
                                  <a:cs typeface="Times New Roman" panose="02020603050405020304" pitchFamily="18" charset="0"/>
                                </a:rPr>
                                <m:t>4</m:t>
                              </m:r>
                            </m:sup>
                          </m:sSup>
                        </m:num>
                        <m:den>
                          <m:r>
                            <a:rPr lang="en-US" sz="1800" i="1">
                              <a:latin typeface="Cambria Math" panose="02040503050406030204" pitchFamily="18" charset="0"/>
                              <a:cs typeface="Times New Roman" panose="02020603050405020304" pitchFamily="18" charset="0"/>
                            </a:rPr>
                            <m:t>480</m:t>
                          </m:r>
                        </m:den>
                      </m:f>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𝑏</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𝑎</m:t>
                          </m:r>
                        </m:e>
                      </m:d>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𝑓</m:t>
                          </m:r>
                        </m:e>
                        <m:sup>
                          <m:r>
                            <a:rPr lang="en-US" sz="1800" i="1">
                              <a:latin typeface="Cambria Math" panose="02040503050406030204" pitchFamily="18" charset="0"/>
                              <a:cs typeface="Times New Roman" panose="02020603050405020304" pitchFamily="18" charset="0"/>
                            </a:rPr>
                            <m:t>𝐼𝑉</m:t>
                          </m:r>
                        </m:sup>
                      </m:sSup>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𝜂</m:t>
                          </m:r>
                        </m:e>
                      </m:d>
                      <m:r>
                        <a:rPr lang="en-US" sz="1800" i="1">
                          <a:latin typeface="Cambria Math" panose="02040503050406030204" pitchFamily="18" charset="0"/>
                          <a:cs typeface="Times New Roman" panose="02020603050405020304" pitchFamily="18" charset="0"/>
                        </a:rPr>
                        <m:t>⋯</m:t>
                      </m:r>
                    </m:oMath>
                  </m:oMathPara>
                </a14:m>
                <a:endParaRPr lang="en-US" sz="1800" dirty="0">
                  <a:latin typeface="Times New Roman" panose="020206030504050203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r>
                            <a:rPr lang="en-US" sz="2000" i="1">
                              <a:latin typeface="Cambria Math" panose="02040503050406030204" pitchFamily="18" charset="0"/>
                              <a:cs typeface="Times New Roman" panose="02020603050405020304" pitchFamily="18" charset="0"/>
                            </a:rPr>
                            <m:t>h</m:t>
                          </m:r>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1</m:t>
                          </m:r>
                        </m:sub>
                      </m:sSub>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2</m:t>
                          </m:r>
                        </m:sub>
                      </m:sSub>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4</m:t>
                          </m:r>
                        </m:sup>
                      </m:sSup>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1</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2</m:t>
                              </m:r>
                            </m:sup>
                          </m:sSup>
                        </m:num>
                        <m:den>
                          <m:r>
                            <a:rPr lang="en-US" sz="2000" i="1">
                              <a:latin typeface="Cambria Math" panose="02040503050406030204" pitchFamily="18" charset="0"/>
                              <a:cs typeface="Times New Roman" panose="02020603050405020304" pitchFamily="18" charset="0"/>
                            </a:rPr>
                            <m:t>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2</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4</m:t>
                              </m:r>
                            </m:sup>
                          </m:sSup>
                        </m:num>
                        <m:den>
                          <m:r>
                            <a:rPr lang="en-US" sz="2000" i="1">
                              <a:latin typeface="Cambria Math" panose="02040503050406030204" pitchFamily="18" charset="0"/>
                              <a:cs typeface="Times New Roman" panose="02020603050405020304" pitchFamily="18" charset="0"/>
                            </a:rPr>
                            <m:t>16</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num>
                        <m:den>
                          <m:r>
                            <a:rPr lang="en-US" sz="2000" i="1">
                              <a:latin typeface="Cambria Math" panose="02040503050406030204" pitchFamily="18" charset="0"/>
                              <a:cs typeface="Times New Roman" panose="02020603050405020304" pitchFamily="18" charset="0"/>
                            </a:rPr>
                            <m:t>64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num>
                        <m:den>
                          <m:r>
                            <a:rPr lang="en-US" sz="2000" i="1">
                              <a:latin typeface="Cambria Math" panose="02040503050406030204" pitchFamily="18" charset="0"/>
                              <a:cs typeface="Times New Roman" panose="02020603050405020304" pitchFamily="18" charset="0"/>
                            </a:rPr>
                            <m:t>256</m:t>
                          </m:r>
                        </m:den>
                      </m:f>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4</m:t>
                              </m:r>
                            </m:den>
                          </m:f>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1</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2</m:t>
                              </m:r>
                            </m:sup>
                          </m:sSup>
                        </m:num>
                        <m:den>
                          <m:r>
                            <a:rPr lang="en-US" sz="2000" i="1">
                              <a:latin typeface="Cambria Math" panose="02040503050406030204" pitchFamily="18" charset="0"/>
                              <a:cs typeface="Times New Roman" panose="02020603050405020304" pitchFamily="18" charset="0"/>
                            </a:rPr>
                            <m:t>16</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2</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4</m:t>
                              </m:r>
                            </m:sup>
                          </m:sSup>
                        </m:num>
                        <m:den>
                          <m:r>
                            <a:rPr lang="en-US" sz="2000" i="1">
                              <a:latin typeface="Cambria Math" panose="02040503050406030204" pitchFamily="18" charset="0"/>
                              <a:cs typeface="Times New Roman" panose="02020603050405020304" pitchFamily="18" charset="0"/>
                            </a:rPr>
                            <m:t>256</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num>
                        <m:den>
                          <m:r>
                            <a:rPr lang="en-US" sz="2000" i="1">
                              <a:latin typeface="Cambria Math" panose="02040503050406030204" pitchFamily="18" charset="0"/>
                              <a:cs typeface="Times New Roman" panose="02020603050405020304" pitchFamily="18" charset="0"/>
                            </a:rPr>
                            <m:t>4096</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num>
                        <m:den>
                          <m:r>
                            <a:rPr lang="en-US" sz="2000" i="1">
                              <a:latin typeface="Cambria Math" panose="02040503050406030204" pitchFamily="18" charset="0"/>
                              <a:cs typeface="Times New Roman" panose="02020603050405020304" pitchFamily="18" charset="0"/>
                            </a:rPr>
                            <m:t>65536</m:t>
                          </m:r>
                        </m:den>
                      </m:f>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r>
                            <a:rPr lang="en-US" sz="2000" i="1">
                              <a:latin typeface="Cambria Math" panose="02040503050406030204" pitchFamily="18" charset="0"/>
                              <a:cs typeface="Times New Roman" panose="02020603050405020304" pitchFamily="18" charset="0"/>
                            </a:rPr>
                            <m:t>h</m:t>
                          </m:r>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sub>
                      </m:sSub>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4</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r>
                                <a:rPr lang="en-US" sz="2000" i="1">
                                  <a:latin typeface="Cambria Math" panose="02040503050406030204" pitchFamily="18" charset="0"/>
                                  <a:cs typeface="Times New Roman" panose="02020603050405020304" pitchFamily="18" charset="0"/>
                                </a:rPr>
                                <m:t>h</m:t>
                              </m:r>
                            </m:sub>
                          </m:sSub>
                        </m:num>
                        <m:den>
                          <m:r>
                            <a:rPr lang="en-US" sz="2000" i="1">
                              <a:latin typeface="Cambria Math" panose="02040503050406030204" pitchFamily="18" charset="0"/>
                              <a:cs typeface="Times New Roman" panose="02020603050405020304" pitchFamily="18" charset="0"/>
                            </a:rPr>
                            <m:t>3</m:t>
                          </m:r>
                        </m:den>
                      </m:f>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2</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4</m:t>
                              </m:r>
                            </m:sup>
                          </m:sSup>
                        </m:num>
                        <m:den>
                          <m:r>
                            <a:rPr lang="en-US" sz="2000" i="1">
                              <a:latin typeface="Cambria Math" panose="02040503050406030204" pitchFamily="18" charset="0"/>
                              <a:cs typeface="Times New Roman" panose="02020603050405020304" pitchFamily="18" charset="0"/>
                            </a:rPr>
                            <m:t>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5</m:t>
                              </m:r>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num>
                        <m:den>
                          <m:r>
                            <a:rPr lang="en-US" sz="2000" i="1">
                              <a:latin typeface="Cambria Math" panose="02040503050406030204" pitchFamily="18" charset="0"/>
                              <a:cs typeface="Times New Roman" panose="02020603050405020304" pitchFamily="18" charset="0"/>
                            </a:rPr>
                            <m:t>16</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21</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num>
                        <m:den>
                          <m:r>
                            <a:rPr lang="en-US" sz="2000" i="1">
                              <a:latin typeface="Cambria Math" panose="02040503050406030204" pitchFamily="18" charset="0"/>
                              <a:cs typeface="Times New Roman" panose="02020603050405020304" pitchFamily="18" charset="0"/>
                            </a:rPr>
                            <m:t>64</m:t>
                          </m:r>
                        </m:den>
                      </m:f>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4</m:t>
                              </m:r>
                            </m:den>
                          </m:f>
                        </m:sub>
                      </m:sSub>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4</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4</m:t>
                                  </m:r>
                                </m:den>
                              </m:f>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sub>
                          </m:sSub>
                        </m:num>
                        <m:den>
                          <m:r>
                            <a:rPr lang="en-US" sz="2000" i="1">
                              <a:latin typeface="Cambria Math" panose="02040503050406030204" pitchFamily="18" charset="0"/>
                              <a:cs typeface="Times New Roman" panose="02020603050405020304" pitchFamily="18" charset="0"/>
                            </a:rPr>
                            <m:t>3</m:t>
                          </m:r>
                        </m:den>
                      </m:f>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2</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4</m:t>
                              </m:r>
                            </m:sup>
                          </m:sSup>
                        </m:num>
                        <m:den>
                          <m:r>
                            <a:rPr lang="en-US" sz="2000" i="1">
                              <a:latin typeface="Cambria Math" panose="02040503050406030204" pitchFamily="18" charset="0"/>
                              <a:cs typeface="Times New Roman" panose="02020603050405020304" pitchFamily="18" charset="0"/>
                            </a:rPr>
                            <m:t>64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5</m:t>
                              </m:r>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num>
                        <m:den>
                          <m:r>
                            <a:rPr lang="en-US" sz="2000" i="1">
                              <a:latin typeface="Cambria Math" panose="02040503050406030204" pitchFamily="18" charset="0"/>
                              <a:cs typeface="Times New Roman" panose="02020603050405020304" pitchFamily="18" charset="0"/>
                            </a:rPr>
                            <m:t>1024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21</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num>
                        <m:den>
                          <m:r>
                            <a:rPr lang="en-US" sz="2000" i="1">
                              <a:latin typeface="Cambria Math" panose="02040503050406030204" pitchFamily="18" charset="0"/>
                              <a:cs typeface="Times New Roman" panose="02020603050405020304" pitchFamily="18" charset="0"/>
                            </a:rPr>
                            <m:t>16384</m:t>
                          </m:r>
                        </m:den>
                      </m:f>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20000"/>
                  </a:lnSpc>
                  <a:spcBef>
                    <a:spcPts val="1200"/>
                  </a:spcBef>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r>
                            <a:rPr lang="en-US" sz="2000" i="1">
                              <a:latin typeface="Cambria Math" panose="02040503050406030204" pitchFamily="18" charset="0"/>
                              <a:cs typeface="Times New Roman" panose="02020603050405020304" pitchFamily="18" charset="0"/>
                            </a:rPr>
                            <m:t>h</m:t>
                          </m:r>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4</m:t>
                              </m:r>
                            </m:den>
                          </m:f>
                        </m:sub>
                      </m:sSub>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16</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4</m:t>
                                  </m:r>
                                </m:den>
                              </m:f>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𝐼</m:t>
                                  </m:r>
                                </m:e>
                              </m:acc>
                            </m:e>
                            <m:sub>
                              <m:r>
                                <a:rPr lang="en-US" sz="2000" i="1">
                                  <a:latin typeface="Cambria Math" panose="02040503050406030204" pitchFamily="18" charset="0"/>
                                  <a:cs typeface="Times New Roman" panose="02020603050405020304" pitchFamily="18" charset="0"/>
                                </a:rPr>
                                <m:t>h</m:t>
                              </m:r>
                              <m:r>
                                <a:rPr lang="en-US" sz="2000" i="1">
                                  <a:latin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h</m:t>
                                  </m:r>
                                </m:num>
                                <m:den>
                                  <m:r>
                                    <a:rPr lang="en-US" sz="2000" i="1">
                                      <a:latin typeface="Cambria Math" panose="02040503050406030204" pitchFamily="18" charset="0"/>
                                      <a:cs typeface="Times New Roman" panose="02020603050405020304" pitchFamily="18" charset="0"/>
                                    </a:rPr>
                                    <m:t>2</m:t>
                                  </m:r>
                                </m:den>
                              </m:f>
                            </m:sub>
                          </m:sSub>
                        </m:num>
                        <m:den>
                          <m:r>
                            <a:rPr lang="en-US" sz="2000" i="1">
                              <a:latin typeface="Cambria Math" panose="02040503050406030204" pitchFamily="18" charset="0"/>
                              <a:cs typeface="Times New Roman" panose="02020603050405020304" pitchFamily="18" charset="0"/>
                            </a:rPr>
                            <m:t>15</m:t>
                          </m:r>
                        </m:den>
                      </m:f>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3</m:t>
                          </m:r>
                        </m:sub>
                      </m:sSub>
                      <m:f>
                        <m:fPr>
                          <m:ctrlPr>
                            <a:rPr lang="en-US" sz="2000" i="1">
                              <a:latin typeface="Cambria Math" panose="02040503050406030204" pitchFamily="18" charset="0"/>
                              <a:cs typeface="Times New Roman" panose="02020603050405020304" pitchFamily="18" charset="0"/>
                            </a:rPr>
                          </m:ctrlPr>
                        </m:fPr>
                        <m:num>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6</m:t>
                              </m:r>
                            </m:sup>
                          </m:sSup>
                        </m:num>
                        <m:den>
                          <m:r>
                            <a:rPr lang="en-US" sz="2000" i="1">
                              <a:latin typeface="Cambria Math" panose="02040503050406030204" pitchFamily="18" charset="0"/>
                              <a:cs typeface="Times New Roman" panose="02020603050405020304" pitchFamily="18" charset="0"/>
                            </a:rPr>
                            <m:t>64</m:t>
                          </m:r>
                        </m:den>
                      </m:f>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𝑐</m:t>
                          </m:r>
                        </m:e>
                        <m:sub>
                          <m:r>
                            <a:rPr lang="en-US" sz="2000" i="1">
                              <a:latin typeface="Cambria Math" panose="02040503050406030204" pitchFamily="18" charset="0"/>
                              <a:cs typeface="Times New Roman" panose="02020603050405020304" pitchFamily="18" charset="0"/>
                            </a:rPr>
                            <m:t>4</m:t>
                          </m:r>
                        </m:sub>
                      </m:sSub>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21</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h</m:t>
                              </m:r>
                            </m:e>
                            <m:sup>
                              <m:r>
                                <a:rPr lang="en-US" sz="2000" i="1">
                                  <a:latin typeface="Cambria Math" panose="02040503050406030204" pitchFamily="18" charset="0"/>
                                  <a:cs typeface="Times New Roman" panose="02020603050405020304" pitchFamily="18" charset="0"/>
                                </a:rPr>
                                <m:t>8</m:t>
                              </m:r>
                            </m:sup>
                          </m:sSup>
                        </m:num>
                        <m:den>
                          <m:r>
                            <a:rPr lang="en-US" sz="2000" i="1">
                              <a:latin typeface="Cambria Math" panose="02040503050406030204" pitchFamily="18" charset="0"/>
                              <a:cs typeface="Times New Roman" panose="02020603050405020304" pitchFamily="18" charset="0"/>
                            </a:rPr>
                            <m:t>1024</m:t>
                          </m:r>
                        </m:den>
                      </m:f>
                      <m:r>
                        <a:rPr lang="en-US" sz="2000" i="1">
                          <a:latin typeface="Cambria Math" panose="02040503050406030204" pitchFamily="18" charset="0"/>
                          <a:cs typeface="Times New Roman" panose="02020603050405020304" pitchFamily="18" charset="0"/>
                        </a:rPr>
                        <m:t>+⋯</m:t>
                      </m:r>
                    </m:oMath>
                  </m:oMathPara>
                </a14:m>
                <a:endParaRPr lang="en-US" sz="20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214884" y="1028601"/>
                <a:ext cx="8737092" cy="558046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83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19407"/>
            <a:ext cx="7886700" cy="924178"/>
          </a:xfrm>
        </p:spPr>
        <p:txBody>
          <a:bodyPr/>
          <a:lstStyle/>
          <a:p>
            <a:r>
              <a:rPr lang="en-US" dirty="0">
                <a:solidFill>
                  <a:srgbClr val="0000FF"/>
                </a:solidFill>
              </a:rPr>
              <a:t>Gauss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1243585"/>
                <a:ext cx="7886700" cy="5295007"/>
              </a:xfrm>
            </p:spPr>
            <p:txBody>
              <a:bodyPr>
                <a:normAutofit fontScale="70000" lnSpcReduction="20000"/>
              </a:bodyPr>
              <a:lstStyle/>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All integration methods derived so far:</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𝐼</m:t>
                      </m:r>
                      <m:r>
                        <a:rPr lang="en-US" b="0" i="1" smtClean="0">
                          <a:latin typeface="Cambria Math" panose="02040503050406030204" pitchFamily="18" charset="0"/>
                          <a:cs typeface="Times New Roman" panose="02020603050405020304" pitchFamily="18" charset="0"/>
                        </a:rPr>
                        <m:t>=</m:t>
                      </m:r>
                      <m:nary>
                        <m:naryPr>
                          <m:limLoc m:val="undOvr"/>
                          <m:ctrlPr>
                            <a:rPr lang="en-US" b="0" i="1" smtClean="0">
                              <a:latin typeface="Cambria Math" panose="02040503050406030204" pitchFamily="18" charset="0"/>
                              <a:cs typeface="Times New Roman" panose="02020603050405020304" pitchFamily="18" charset="0"/>
                            </a:rPr>
                          </m:ctrlPr>
                        </m:naryPr>
                        <m:sub>
                          <m:r>
                            <m:rPr>
                              <m:brk m:alnAt="24"/>
                            </m:rPr>
                            <a:rPr lang="en-US" b="0" i="1" smtClean="0">
                              <a:latin typeface="Cambria Math" panose="02040503050406030204" pitchFamily="18" charset="0"/>
                              <a:cs typeface="Times New Roman" panose="02020603050405020304" pitchFamily="18" charset="0"/>
                            </a:rPr>
                            <m:t>𝑎</m:t>
                          </m:r>
                        </m:sub>
                        <m:sup>
                          <m:r>
                            <a:rPr lang="en-US" b="0" i="1" smtClean="0">
                              <a:latin typeface="Cambria Math" panose="02040503050406030204" pitchFamily="18" charset="0"/>
                              <a:cs typeface="Times New Roman" panose="02020603050405020304" pitchFamily="18" charset="0"/>
                            </a:rPr>
                            <m:t>𝑏</m:t>
                          </m:r>
                        </m:sup>
                        <m:e>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e>
                      </m:nary>
                      <m:r>
                        <a:rPr lang="en-US" b="0" i="1" smtClean="0">
                          <a:latin typeface="Cambria Math" panose="02040503050406030204" pitchFamily="18" charset="0"/>
                          <a:cs typeface="Times New Roman" panose="02020603050405020304" pitchFamily="18" charset="0"/>
                        </a:rPr>
                        <m:t>𝑑𝑥</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ea typeface="Cambria Math" panose="02040503050406030204" pitchFamily="18" charset="0"/>
                              <a:cs typeface="Times New Roman" panose="02020603050405020304" pitchFamily="18" charset="0"/>
                            </a:rPr>
                            <m:t>𝑖</m:t>
                          </m:r>
                          <m:r>
                            <a:rPr lang="en-US" i="1">
                              <a:latin typeface="Cambria Math" panose="02040503050406030204" pitchFamily="18" charset="0"/>
                              <a:ea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e>
                      </m:nary>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weights </a:t>
                </a:r>
                <a:r>
                  <a:rPr lang="el-GR" i="1" dirty="0">
                    <a:latin typeface="Times New Roman" panose="02020603050405020304" pitchFamily="18" charset="0"/>
                    <a:cs typeface="Times New Roman" panose="02020603050405020304" pitchFamily="18" charset="0"/>
                  </a:rPr>
                  <a:t>ω</a:t>
                </a:r>
                <a:r>
                  <a:rPr lang="en-US" i="1"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fixed based on the method chosen!</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Ability to integrate a function exactly does not depend on the number of nodes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a:t>
                </a:r>
              </a:p>
              <a:p>
                <a:pPr marL="804863" lvl="1"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Trapezoidal and Rectangular methods integrate a first order (or straight line) polynomial exactly. </a:t>
                </a:r>
              </a:p>
              <a:p>
                <a:pPr marL="804863" lvl="1"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Simpson’s 1/3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rule integrates a quadratic or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order polynomial exactly.</a:t>
                </a:r>
              </a:p>
              <a:p>
                <a:pPr marL="804863" lvl="1"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Simpson’s 3/8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rule integrates a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order polynomial exactly.</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For all higher order functions, there will be some error and the error is inversely proportional to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Goal is to design methods that can integrate a polynomial of order (2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exactly with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nodes!</a:t>
                </a: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1243585"/>
                <a:ext cx="7886700" cy="5295007"/>
              </a:xfrm>
              <a:blipFill>
                <a:blip r:embed="rId2"/>
                <a:stretch>
                  <a:fillRect l="-773" t="-1726" r="-1236"/>
                </a:stretch>
              </a:blipFill>
            </p:spPr>
            <p:txBody>
              <a:bodyPr/>
              <a:lstStyle/>
              <a:p>
                <a:r>
                  <a:rPr lang="en-US">
                    <a:noFill/>
                  </a:rPr>
                  <a:t> </a:t>
                </a:r>
              </a:p>
            </p:txBody>
          </p:sp>
        </mc:Fallback>
      </mc:AlternateContent>
    </p:spTree>
    <p:extLst>
      <p:ext uri="{BB962C8B-B14F-4D97-AF65-F5344CB8AC3E}">
        <p14:creationId xmlns:p14="http://schemas.microsoft.com/office/powerpoint/2010/main" val="182341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6331650-CBA9-4700-8742-AAC87889D9F3}"/>
              </a:ext>
            </a:extLst>
          </p:cNvPr>
          <p:cNvPicPr>
            <a:picLocks noChangeAspect="1"/>
          </p:cNvPicPr>
          <p:nvPr/>
        </p:nvPicPr>
        <p:blipFill rotWithShape="1">
          <a:blip r:embed="rId2">
            <a:extLst>
              <a:ext uri="{28A0092B-C50C-407E-A947-70E740481C1C}">
                <a14:useLocalDpi xmlns:a14="http://schemas.microsoft.com/office/drawing/2010/main" val="0"/>
              </a:ext>
            </a:extLst>
          </a:blip>
          <a:srcRect l="5804" t="8366" r="4662" b="10629"/>
          <a:stretch/>
        </p:blipFill>
        <p:spPr>
          <a:xfrm rot="16200000">
            <a:off x="4126835" y="1656347"/>
            <a:ext cx="5181598" cy="3545306"/>
          </a:xfrm>
          <a:prstGeom prst="rect">
            <a:avLst/>
          </a:prstGeom>
        </p:spPr>
      </p:pic>
      <p:sp>
        <p:nvSpPr>
          <p:cNvPr id="10" name="TextBox 9">
            <a:extLst>
              <a:ext uri="{FF2B5EF4-FFF2-40B4-BE49-F238E27FC236}">
                <a16:creationId xmlns:a16="http://schemas.microsoft.com/office/drawing/2014/main" xmlns="" id="{E3BF015E-403A-4E3E-8A0D-1F9B5E84A785}"/>
              </a:ext>
            </a:extLst>
          </p:cNvPr>
          <p:cNvSpPr txBox="1"/>
          <p:nvPr/>
        </p:nvSpPr>
        <p:spPr>
          <a:xfrm>
            <a:off x="521368" y="1034716"/>
            <a:ext cx="3545305" cy="830997"/>
          </a:xfrm>
          <a:prstGeom prst="rect">
            <a:avLst/>
          </a:prstGeom>
          <a:noFill/>
        </p:spPr>
        <p:txBody>
          <a:bodyPr wrap="square" rtlCol="0">
            <a:spAutoFit/>
          </a:bodyPr>
          <a:lstStyle/>
          <a:p>
            <a:r>
              <a:rPr lang="en-IN" sz="2400" dirty="0">
                <a:solidFill>
                  <a:srgbClr val="0000FF"/>
                </a:solidFill>
                <a:latin typeface="Arial" panose="020B0604020202020204" pitchFamily="34" charset="0"/>
                <a:cs typeface="Arial" panose="020B0604020202020204" pitchFamily="34" charset="0"/>
              </a:rPr>
              <a:t>(a) Graphical depiction of Trapezoidal Rule</a:t>
            </a:r>
          </a:p>
        </p:txBody>
      </p:sp>
      <p:sp>
        <p:nvSpPr>
          <p:cNvPr id="11" name="TextBox 10">
            <a:extLst>
              <a:ext uri="{FF2B5EF4-FFF2-40B4-BE49-F238E27FC236}">
                <a16:creationId xmlns:a16="http://schemas.microsoft.com/office/drawing/2014/main" xmlns="" id="{FFE08F44-8E4C-4095-8617-DC34CB30B22E}"/>
              </a:ext>
            </a:extLst>
          </p:cNvPr>
          <p:cNvSpPr txBox="1"/>
          <p:nvPr/>
        </p:nvSpPr>
        <p:spPr>
          <a:xfrm>
            <a:off x="653713" y="2695074"/>
            <a:ext cx="4126834" cy="3785652"/>
          </a:xfrm>
          <a:prstGeom prst="rect">
            <a:avLst/>
          </a:prstGeom>
          <a:noFill/>
        </p:spPr>
        <p:txBody>
          <a:bodyPr wrap="square" rtlCol="0">
            <a:spAutoFit/>
          </a:bodyPr>
          <a:lstStyle/>
          <a:p>
            <a:r>
              <a:rPr lang="en-IN" sz="2400" dirty="0">
                <a:solidFill>
                  <a:srgbClr val="C00000"/>
                </a:solidFill>
                <a:latin typeface="Arial" panose="020B0604020202020204" pitchFamily="34" charset="0"/>
                <a:cs typeface="Arial" panose="020B0604020202020204" pitchFamily="34" charset="0"/>
              </a:rPr>
              <a:t>(b) Improved integral estimate by taking the area under the straight line passing through two intermediate points.  By positioning these points wisely, the positive and negative errors are balanced, and an improved integral estimate results</a:t>
            </a:r>
          </a:p>
        </p:txBody>
      </p:sp>
      <p:sp>
        <p:nvSpPr>
          <p:cNvPr id="12" name="TextBox 11">
            <a:extLst>
              <a:ext uri="{FF2B5EF4-FFF2-40B4-BE49-F238E27FC236}">
                <a16:creationId xmlns:a16="http://schemas.microsoft.com/office/drawing/2014/main" xmlns="" id="{AFF07D65-DE8E-423A-99F0-49865C782534}"/>
              </a:ext>
            </a:extLst>
          </p:cNvPr>
          <p:cNvSpPr txBox="1"/>
          <p:nvPr/>
        </p:nvSpPr>
        <p:spPr>
          <a:xfrm>
            <a:off x="4780547" y="6296060"/>
            <a:ext cx="4126833" cy="369332"/>
          </a:xfrm>
          <a:prstGeom prst="rect">
            <a:avLst/>
          </a:prstGeom>
          <a:noFill/>
        </p:spPr>
        <p:txBody>
          <a:bodyPr wrap="square" rtlCol="0">
            <a:spAutoFit/>
          </a:bodyPr>
          <a:lstStyle/>
          <a:p>
            <a:r>
              <a:rPr lang="en-IN" dirty="0">
                <a:solidFill>
                  <a:srgbClr val="0000FF"/>
                </a:solidFill>
                <a:latin typeface="Times New Roman" panose="02020603050405020304" pitchFamily="18" charset="0"/>
                <a:cs typeface="Times New Roman" panose="02020603050405020304" pitchFamily="18" charset="0"/>
              </a:rPr>
              <a:t>Source: </a:t>
            </a:r>
            <a:r>
              <a:rPr lang="en-IN" dirty="0" err="1">
                <a:solidFill>
                  <a:srgbClr val="0000FF"/>
                </a:solidFill>
                <a:latin typeface="Times New Roman" panose="02020603050405020304" pitchFamily="18" charset="0"/>
                <a:cs typeface="Times New Roman" panose="02020603050405020304" pitchFamily="18" charset="0"/>
              </a:rPr>
              <a:t>Chapra</a:t>
            </a:r>
            <a:r>
              <a:rPr lang="en-IN" dirty="0">
                <a:solidFill>
                  <a:srgbClr val="0000FF"/>
                </a:solidFill>
                <a:latin typeface="Times New Roman" panose="02020603050405020304" pitchFamily="18" charset="0"/>
                <a:cs typeface="Times New Roman" panose="02020603050405020304" pitchFamily="18" charset="0"/>
              </a:rPr>
              <a:t> and </a:t>
            </a:r>
            <a:r>
              <a:rPr lang="en-IN" dirty="0" err="1">
                <a:solidFill>
                  <a:srgbClr val="0000FF"/>
                </a:solidFill>
                <a:latin typeface="Times New Roman" panose="02020603050405020304" pitchFamily="18" charset="0"/>
                <a:cs typeface="Times New Roman" panose="02020603050405020304" pitchFamily="18" charset="0"/>
              </a:rPr>
              <a:t>Canale</a:t>
            </a:r>
            <a:r>
              <a:rPr lang="en-IN" dirty="0">
                <a:solidFill>
                  <a:srgbClr val="0000FF"/>
                </a:solidFill>
                <a:latin typeface="Times New Roman" panose="02020603050405020304" pitchFamily="18" charset="0"/>
                <a:cs typeface="Times New Roman" panose="02020603050405020304" pitchFamily="18" charset="0"/>
              </a:rPr>
              <a:t>, </a:t>
            </a:r>
            <a:r>
              <a:rPr lang="en-IN" dirty="0" err="1">
                <a:solidFill>
                  <a:srgbClr val="0000FF"/>
                </a:solidFill>
                <a:latin typeface="Times New Roman" panose="02020603050405020304" pitchFamily="18" charset="0"/>
                <a:cs typeface="Times New Roman" panose="02020603050405020304" pitchFamily="18" charset="0"/>
              </a:rPr>
              <a:t>pg</a:t>
            </a:r>
            <a:r>
              <a:rPr lang="en-IN" dirty="0">
                <a:solidFill>
                  <a:srgbClr val="0000FF"/>
                </a:solidFill>
                <a:latin typeface="Times New Roman" panose="02020603050405020304" pitchFamily="18" charset="0"/>
                <a:cs typeface="Times New Roman" panose="02020603050405020304" pitchFamily="18" charset="0"/>
              </a:rPr>
              <a:t> 641 (2012)</a:t>
            </a:r>
          </a:p>
        </p:txBody>
      </p:sp>
    </p:spTree>
    <p:extLst>
      <p:ext uri="{BB962C8B-B14F-4D97-AF65-F5344CB8AC3E}">
        <p14:creationId xmlns:p14="http://schemas.microsoft.com/office/powerpoint/2010/main" val="55046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19407"/>
            <a:ext cx="4135374" cy="466977"/>
          </a:xfrm>
        </p:spPr>
        <p:txBody>
          <a:bodyPr>
            <a:normAutofit fontScale="90000"/>
          </a:bodyPr>
          <a:lstStyle/>
          <a:p>
            <a:r>
              <a:rPr lang="en-US" sz="3600" dirty="0"/>
              <a:t>Gauss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70000" lnSpcReduction="20000"/>
              </a:bodyPr>
              <a:lstStyle/>
              <a:p>
                <a:pPr marL="0" indent="0">
                  <a:lnSpc>
                    <a:spcPct val="100000"/>
                  </a:lnSpc>
                  <a:spcBef>
                    <a:spcPts val="1200"/>
                  </a:spcBef>
                  <a:buNone/>
                </a:pPr>
                <a:r>
                  <a:rPr lang="en-US" dirty="0">
                    <a:solidFill>
                      <a:srgbClr val="0000FF"/>
                    </a:solidFill>
                    <a:latin typeface="Times New Roman" panose="02020603050405020304" pitchFamily="18" charset="0"/>
                    <a:cs typeface="Times New Roman" panose="02020603050405020304" pitchFamily="18" charset="0"/>
                  </a:rPr>
                  <a:t>Problem: Consider the integral</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cs typeface="Times New Roman" panose="02020603050405020304" pitchFamily="18" charset="0"/>
                        </a:rPr>
                        <m:t>𝐼</m:t>
                      </m:r>
                      <m:r>
                        <a:rPr lang="en-US" b="0" i="1" smtClean="0">
                          <a:solidFill>
                            <a:srgbClr val="0000FF"/>
                          </a:solidFill>
                          <a:latin typeface="Cambria Math" panose="02040503050406030204" pitchFamily="18" charset="0"/>
                          <a:cs typeface="Times New Roman" panose="02020603050405020304" pitchFamily="18" charset="0"/>
                        </a:rPr>
                        <m:t>=</m:t>
                      </m:r>
                      <m:nary>
                        <m:naryPr>
                          <m:limLoc m:val="undOvr"/>
                          <m:ctrlPr>
                            <a:rPr lang="en-US" b="0" i="1" smtClean="0">
                              <a:solidFill>
                                <a:srgbClr val="0000FF"/>
                              </a:solidFill>
                              <a:latin typeface="Cambria Math" panose="02040503050406030204" pitchFamily="18" charset="0"/>
                              <a:cs typeface="Times New Roman" panose="02020603050405020304" pitchFamily="18" charset="0"/>
                            </a:rPr>
                          </m:ctrlPr>
                        </m:naryPr>
                        <m:sub>
                          <m:r>
                            <m:rPr>
                              <m:brk m:alnAt="24"/>
                            </m:rPr>
                            <a:rPr lang="en-US" b="0" i="1" smtClean="0">
                              <a:solidFill>
                                <a:srgbClr val="0000FF"/>
                              </a:solidFill>
                              <a:latin typeface="Cambria Math" panose="02040503050406030204" pitchFamily="18" charset="0"/>
                              <a:cs typeface="Times New Roman" panose="02020603050405020304" pitchFamily="18" charset="0"/>
                            </a:rPr>
                            <m:t>𝑎</m:t>
                          </m:r>
                        </m:sub>
                        <m:sup>
                          <m:r>
                            <a:rPr lang="en-US" b="0" i="1" smtClean="0">
                              <a:solidFill>
                                <a:srgbClr val="0000FF"/>
                              </a:solidFill>
                              <a:latin typeface="Cambria Math" panose="02040503050406030204" pitchFamily="18" charset="0"/>
                              <a:cs typeface="Times New Roman" panose="02020603050405020304" pitchFamily="18" charset="0"/>
                            </a:rPr>
                            <m:t>𝑏</m:t>
                          </m:r>
                        </m:sup>
                        <m:e>
                          <m:r>
                            <a:rPr lang="en-US" b="0" i="1" smtClean="0">
                              <a:solidFill>
                                <a:srgbClr val="0000FF"/>
                              </a:solidFill>
                              <a:latin typeface="Cambria Math" panose="02040503050406030204" pitchFamily="18" charset="0"/>
                              <a:cs typeface="Times New Roman" panose="02020603050405020304" pitchFamily="18" charset="0"/>
                            </a:rPr>
                            <m:t>𝑓</m:t>
                          </m:r>
                          <m:d>
                            <m:dPr>
                              <m:ctrlPr>
                                <a:rPr lang="en-US" b="0" i="1" smtClean="0">
                                  <a:solidFill>
                                    <a:srgbClr val="0000FF"/>
                                  </a:solidFill>
                                  <a:latin typeface="Cambria Math" panose="02040503050406030204" pitchFamily="18" charset="0"/>
                                  <a:cs typeface="Times New Roman" panose="02020603050405020304" pitchFamily="18" charset="0"/>
                                </a:rPr>
                              </m:ctrlPr>
                            </m:dPr>
                            <m:e>
                              <m:r>
                                <a:rPr lang="en-US" b="0" i="1" smtClean="0">
                                  <a:solidFill>
                                    <a:srgbClr val="0000FF"/>
                                  </a:solidFill>
                                  <a:latin typeface="Cambria Math" panose="02040503050406030204" pitchFamily="18" charset="0"/>
                                  <a:cs typeface="Times New Roman" panose="02020603050405020304" pitchFamily="18" charset="0"/>
                                </a:rPr>
                                <m:t>𝑥</m:t>
                              </m:r>
                            </m:e>
                          </m:d>
                        </m:e>
                      </m:nary>
                      <m:r>
                        <a:rPr lang="en-US" b="0" i="1" smtClean="0">
                          <a:solidFill>
                            <a:srgbClr val="0000FF"/>
                          </a:solidFill>
                          <a:latin typeface="Cambria Math" panose="02040503050406030204" pitchFamily="18" charset="0"/>
                          <a:cs typeface="Times New Roman" panose="02020603050405020304" pitchFamily="18" charset="0"/>
                        </a:rPr>
                        <m:t>𝑑𝑥</m:t>
                      </m:r>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sub>
                        <m:sup>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i="1" dirty="0">
                                  <a:solidFill>
                                    <a:srgbClr val="0000FF"/>
                                  </a:solidFill>
                                  <a:latin typeface="Cambria Math" panose="02040503050406030204" pitchFamily="18" charset="0"/>
                                  <a:cs typeface="Times New Roman" panose="02020603050405020304" pitchFamily="18" charset="0"/>
                                </a:rPr>
                              </m:ctrlPr>
                            </m:sSubPr>
                            <m:e>
                              <m:r>
                                <a:rPr lang="en-US"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solidFill>
                                    <a:srgbClr val="0000FF"/>
                                  </a:solidFill>
                                  <a:latin typeface="Cambria Math" panose="02040503050406030204" pitchFamily="18" charset="0"/>
                                  <a:cs typeface="Times New Roman" panose="02020603050405020304" pitchFamily="18" charset="0"/>
                                </a:rPr>
                                <m:t>𝑖</m:t>
                              </m:r>
                            </m:sub>
                          </m:sSub>
                        </m:e>
                      </m:nary>
                    </m:oMath>
                  </m:oMathPara>
                </a14:m>
                <a:endParaRPr lang="en-US" dirty="0">
                  <a:solidFill>
                    <a:srgbClr val="0000FF"/>
                  </a:solidFill>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solidFill>
                      <a:srgbClr val="0000FF"/>
                    </a:solidFill>
                    <a:latin typeface="Times New Roman" panose="02020603050405020304" pitchFamily="18" charset="0"/>
                    <a:cs typeface="Times New Roman" panose="02020603050405020304" pitchFamily="18" charset="0"/>
                  </a:rPr>
                  <a:t>For a given function </a:t>
                </a:r>
                <a:r>
                  <a:rPr lang="en-US" i="1" dirty="0">
                    <a:solidFill>
                      <a:srgbClr val="0000FF"/>
                    </a:solidFill>
                    <a:latin typeface="Times New Roman" panose="02020603050405020304" pitchFamily="18" charset="0"/>
                    <a:cs typeface="Times New Roman" panose="02020603050405020304" pitchFamily="18" charset="0"/>
                  </a:rPr>
                  <a:t>f</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x</a:t>
                </a:r>
                <a:r>
                  <a:rPr lang="en-US" dirty="0">
                    <a:solidFill>
                      <a:srgbClr val="0000FF"/>
                    </a:solidFill>
                    <a:latin typeface="Times New Roman" panose="02020603050405020304" pitchFamily="18" charset="0"/>
                    <a:cs typeface="Times New Roman" panose="02020603050405020304" pitchFamily="18" charset="0"/>
                  </a:rPr>
                  <a:t>), choose (</a:t>
                </a:r>
                <a:r>
                  <a:rPr lang="en-US" i="1" dirty="0">
                    <a:solidFill>
                      <a:srgbClr val="0000FF"/>
                    </a:solidFill>
                    <a:latin typeface="Times New Roman" panose="02020603050405020304" pitchFamily="18" charset="0"/>
                    <a:cs typeface="Times New Roman" panose="02020603050405020304" pitchFamily="18" charset="0"/>
                  </a:rPr>
                  <a:t>n</a:t>
                </a:r>
                <a:r>
                  <a:rPr lang="en-US" dirty="0">
                    <a:solidFill>
                      <a:srgbClr val="0000FF"/>
                    </a:solidFill>
                    <a:latin typeface="Times New Roman" panose="02020603050405020304" pitchFamily="18" charset="0"/>
                    <a:cs typeface="Times New Roman" panose="02020603050405020304" pitchFamily="18" charset="0"/>
                  </a:rPr>
                  <a:t> + 1) -  </a:t>
                </a:r>
                <a:r>
                  <a:rPr lang="en-US" i="1" dirty="0">
                    <a:solidFill>
                      <a:srgbClr val="0000FF"/>
                    </a:solidFill>
                    <a:latin typeface="Times New Roman" panose="02020603050405020304" pitchFamily="18" charset="0"/>
                    <a:cs typeface="Times New Roman" panose="02020603050405020304" pitchFamily="18" charset="0"/>
                  </a:rPr>
                  <a:t>x</a:t>
                </a:r>
                <a:r>
                  <a:rPr lang="en-US" i="1" baseline="-25000" dirty="0">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and </a:t>
                </a:r>
                <a:r>
                  <a:rPr lang="el-GR" i="1" dirty="0">
                    <a:solidFill>
                      <a:srgbClr val="0000FF"/>
                    </a:solidFill>
                    <a:latin typeface="Times New Roman" panose="02020603050405020304" pitchFamily="18" charset="0"/>
                    <a:cs typeface="Times New Roman" panose="02020603050405020304" pitchFamily="18" charset="0"/>
                  </a:rPr>
                  <a:t>ω</a:t>
                </a:r>
                <a:r>
                  <a:rPr lang="en-US" i="1" baseline="-25000"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such that the above integral is exact for a polynomial of order (2</a:t>
                </a:r>
                <a:r>
                  <a:rPr lang="en-US" i="1" dirty="0">
                    <a:solidFill>
                      <a:srgbClr val="0000FF"/>
                    </a:solidFill>
                    <a:latin typeface="Times New Roman" panose="02020603050405020304" pitchFamily="18" charset="0"/>
                    <a:cs typeface="Times New Roman" panose="02020603050405020304" pitchFamily="18" charset="0"/>
                  </a:rPr>
                  <a:t>n</a:t>
                </a:r>
                <a:r>
                  <a:rPr lang="en-US" dirty="0">
                    <a:solidFill>
                      <a:srgbClr val="0000FF"/>
                    </a:solidFill>
                    <a:latin typeface="Times New Roman" panose="02020603050405020304" pitchFamily="18" charset="0"/>
                    <a:cs typeface="Times New Roman" panose="02020603050405020304" pitchFamily="18" charset="0"/>
                  </a:rPr>
                  <a:t> + 1) </a:t>
                </a: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Let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be a polynomial of order (2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a:t>
                </a: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Let us approximate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by an </a:t>
                </a:r>
                <a:r>
                  <a:rPr lang="en-US" i="1"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order Lagrange polynomial:</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e>
                      </m:nary>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m>
                            <m:mPr>
                              <m:mcs>
                                <m:mc>
                                  <m:mcPr>
                                    <m:count m:val="1"/>
                                    <m:mcJc m:val="center"/>
                                  </m:mcPr>
                                </m:mc>
                              </m:mcs>
                              <m:ctrlPr>
                                <a:rPr lang="en-US" i="1">
                                  <a:latin typeface="Cambria Math" panose="02040503050406030204" pitchFamily="18" charset="0"/>
                                  <a:cs typeface="Times New Roman" panose="02020603050405020304" pitchFamily="18" charset="0"/>
                                </a:rPr>
                              </m:ctrlPr>
                            </m:mPr>
                            <m:mr>
                              <m:e>
                                <m:r>
                                  <m:rPr>
                                    <m:brk m:alnAt="7"/>
                                  </m:rPr>
                                  <a:rPr lang="en-US" i="1">
                                    <a:latin typeface="Cambria Math" panose="02040503050406030204" pitchFamily="18" charset="0"/>
                                    <a:cs typeface="Times New Roman" panose="02020603050405020304" pitchFamily="18" charset="0"/>
                                  </a:rPr>
                                  <m:t>𝑗</m:t>
                                </m:r>
                                <m:r>
                                  <a:rPr lang="en-US" i="1">
                                    <a:latin typeface="Cambria Math" panose="02040503050406030204" pitchFamily="18" charset="0"/>
                                    <a:cs typeface="Times New Roman" panose="02020603050405020304" pitchFamily="18" charset="0"/>
                                  </a:rPr>
                                  <m:t>=0</m:t>
                                </m:r>
                              </m:e>
                            </m:mr>
                            <m:mr>
                              <m:e>
                                <m:r>
                                  <a:rPr lang="en-US" i="1">
                                    <a:latin typeface="Cambria Math" panose="02040503050406030204" pitchFamily="18" charset="0"/>
                                    <a:cs typeface="Times New Roman" panose="02020603050405020304" pitchFamily="18" charset="0"/>
                                  </a:rPr>
                                  <m:t>𝑗</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m:t>
                                </m:r>
                              </m:e>
                            </m:mr>
                          </m:m>
                        </m:sub>
                        <m:sup>
                          <m:r>
                            <a:rPr lang="en-US" i="1">
                              <a:latin typeface="Cambria Math" panose="02040503050406030204" pitchFamily="18" charset="0"/>
                              <a:cs typeface="Times New Roman" panose="02020603050405020304" pitchFamily="18" charset="0"/>
                            </a:rPr>
                            <m:t>𝑛</m:t>
                          </m:r>
                        </m:sup>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𝑗</m:t>
                                  </m:r>
                                </m:sub>
                              </m:sSub>
                            </m:num>
                            <m:den>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𝑖</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𝑗</m:t>
                                  </m:r>
                                </m:sub>
                              </m:sSub>
                            </m:den>
                          </m:f>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Note:</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polynomial matches the function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exactly at the grid points </a:t>
                </a: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e>
                    </m:d>
                  </m:oMath>
                </a14:m>
                <a:r>
                  <a:rPr lang="en-US" dirty="0">
                    <a:latin typeface="Times New Roman" panose="02020603050405020304" pitchFamily="18" charset="0"/>
                    <a:cs typeface="Times New Roman" panose="02020603050405020304" pitchFamily="18" charset="0"/>
                  </a:rPr>
                  <a:t> </a:t>
                </a:r>
              </a:p>
              <a:p>
                <a:pPr marL="347663" indent="-347663">
                  <a:lnSpc>
                    <a:spcPct val="100000"/>
                  </a:lnSpc>
                  <a:spcBef>
                    <a:spcPts val="1200"/>
                  </a:spcBef>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the residual polynomial </a:t>
                </a:r>
                <a:r>
                  <a:rPr lang="en-US" b="1" i="1"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b="1"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b="1" dirty="0">
                    <a:latin typeface="Times New Roman" panose="02020603050405020304" pitchFamily="18" charset="0"/>
                    <a:cs typeface="Times New Roman" panose="02020603050405020304" pitchFamily="18" charset="0"/>
                  </a:rPr>
                  <a:t>) is a polynomial </a:t>
                </a:r>
                <a:r>
                  <a:rPr lang="en-US" dirty="0">
                    <a:latin typeface="Times New Roman" panose="02020603050405020304" pitchFamily="18" charset="0"/>
                    <a:cs typeface="Times New Roman" panose="02020603050405020304" pitchFamily="18" charset="0"/>
                  </a:rPr>
                  <a:t>of order (2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that has zeroes at the grid points.</a:t>
                </a: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741" t="-1630"/>
                </a:stretch>
              </a:blipFill>
            </p:spPr>
            <p:txBody>
              <a:bodyPr/>
              <a:lstStyle/>
              <a:p>
                <a:r>
                  <a:rPr lang="en-IN">
                    <a:noFill/>
                  </a:rPr>
                  <a:t> </a:t>
                </a:r>
              </a:p>
            </p:txBody>
          </p:sp>
        </mc:Fallback>
      </mc:AlternateContent>
    </p:spTree>
    <p:extLst>
      <p:ext uri="{BB962C8B-B14F-4D97-AF65-F5344CB8AC3E}">
        <p14:creationId xmlns:p14="http://schemas.microsoft.com/office/powerpoint/2010/main" val="14583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19407"/>
            <a:ext cx="4135374" cy="466977"/>
          </a:xfrm>
        </p:spPr>
        <p:txBody>
          <a:bodyPr>
            <a:normAutofit fontScale="90000"/>
          </a:bodyPr>
          <a:lstStyle/>
          <a:p>
            <a:r>
              <a:rPr lang="en-US" sz="3600" dirty="0">
                <a:solidFill>
                  <a:srgbClr val="0000FF"/>
                </a:solidFill>
              </a:rPr>
              <a:t>Gauss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85000" lnSpcReduction="10000"/>
              </a:bodyPr>
              <a:lstStyle/>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be a polynomial of order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that has zeroes at the grid points </a:t>
                </a: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e>
                    </m:d>
                  </m:oMath>
                </a14:m>
                <a:r>
                  <a:rPr lang="en-US" dirty="0">
                    <a:latin typeface="Times New Roman" panose="02020603050405020304" pitchFamily="18" charset="0"/>
                    <a:cs typeface="Times New Roman" panose="02020603050405020304" pitchFamily="18" charset="0"/>
                  </a:rPr>
                  <a:t> </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𝑔</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0</m:t>
                              </m:r>
                            </m:sub>
                          </m:sSub>
                        </m:e>
                      </m:d>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e>
                      </m:d>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e>
                      </m:d>
                      <m:r>
                        <a:rPr lang="en-US" i="1" smtClean="0">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e>
                      </m:d>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Choose a set of linearly independent basis functions</a:t>
                </a:r>
                <a:r>
                  <a:rPr lang="en-US" dirty="0">
                    <a:cs typeface="Times New Roman" panose="02020603050405020304" pitchFamily="18" charset="0"/>
                  </a:rPr>
                  <a:t> </a:t>
                </a:r>
                <a14:m>
                  <m:oMath xmlns:m="http://schemas.openxmlformats.org/officeDocument/2006/math">
                    <m:d>
                      <m:dPr>
                        <m:begChr m:val="{"/>
                        <m:endChr m:val="}"/>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𝜑</m:t>
                            </m:r>
                          </m:e>
                          <m:sub>
                            <m:r>
                              <a:rPr lang="en-US" i="1" dirty="0">
                                <a:latin typeface="Cambria Math" panose="02040503050406030204" pitchFamily="18" charset="0"/>
                                <a:cs typeface="Times New Roman" panose="02020603050405020304" pitchFamily="18" charset="0"/>
                              </a:rPr>
                              <m:t>0</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𝜑</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𝜑</m:t>
                            </m:r>
                          </m:e>
                          <m:sub>
                            <m:r>
                              <a:rPr lang="en-US" i="1" dirty="0">
                                <a:latin typeface="Cambria Math" panose="02040503050406030204" pitchFamily="18" charset="0"/>
                                <a:cs typeface="Times New Roman" panose="02020603050405020304" pitchFamily="18" charset="0"/>
                              </a:rPr>
                              <m:t>2</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𝜑</m:t>
                            </m:r>
                          </m:e>
                          <m:sub>
                            <m:r>
                              <a:rPr lang="en-US" i="1" dirty="0">
                                <a:latin typeface="Cambria Math" panose="02040503050406030204" pitchFamily="18" charset="0"/>
                                <a:cs typeface="Times New Roman" panose="02020603050405020304" pitchFamily="18" charset="0"/>
                              </a:rPr>
                              <m:t>𝑛</m:t>
                            </m:r>
                          </m:sub>
                        </m:sSub>
                      </m:e>
                    </m:d>
                  </m:oMath>
                </a14:m>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dirty="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1</m:t>
                        </m:r>
                        <m:r>
                          <a:rPr lang="en-US" i="1" dirty="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r>
                          <a:rPr lang="en-US" i="1" dirty="0">
                            <a:latin typeface="Cambria Math" panose="02040503050406030204" pitchFamily="18" charset="0"/>
                            <a:cs typeface="Times New Roman" panose="02020603050405020304" pitchFamily="18" charset="0"/>
                          </a:rPr>
                          <m:t>,</m:t>
                        </m:r>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𝑥</m:t>
                            </m:r>
                          </m:e>
                          <m:sup>
                            <m:r>
                              <a:rPr lang="en-US" b="0" i="1" dirty="0" smtClean="0">
                                <a:latin typeface="Cambria Math" panose="02040503050406030204" pitchFamily="18" charset="0"/>
                                <a:cs typeface="Times New Roman" panose="02020603050405020304" pitchFamily="18" charset="0"/>
                              </a:rPr>
                              <m:t>2</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𝑥</m:t>
                            </m:r>
                          </m:e>
                          <m:sup>
                            <m:r>
                              <a:rPr lang="en-US" b="0" i="1" dirty="0" smtClean="0">
                                <a:latin typeface="Cambria Math" panose="02040503050406030204" pitchFamily="18" charset="0"/>
                                <a:cs typeface="Times New Roman" panose="02020603050405020304" pitchFamily="18" charset="0"/>
                              </a:rPr>
                              <m:t>𝑛</m:t>
                            </m:r>
                          </m:sup>
                        </m:sSup>
                      </m:e>
                    </m:d>
                  </m:oMath>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We may write:</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𝑔</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𝑛</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𝑘</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e>
                            <m:sub>
                              <m:r>
                                <a:rPr lang="en-US" b="0" i="1" smtClean="0">
                                  <a:latin typeface="Cambria Math" panose="02040503050406030204" pitchFamily="18" charset="0"/>
                                  <a:cs typeface="Times New Roman" panose="02020603050405020304" pitchFamily="18" charset="0"/>
                                </a:rPr>
                                <m:t>𝑘</m:t>
                              </m:r>
                            </m:sub>
                          </m:sSub>
                        </m:e>
                      </m:nary>
                      <m:r>
                        <a:rPr lang="en-US" i="1" smtClean="0">
                          <a:solidFill>
                            <a:srgbClr val="00B050"/>
                          </a:solidFill>
                          <a:latin typeface="Cambria Math" panose="02040503050406030204" pitchFamily="18" charset="0"/>
                          <a:cs typeface="Times New Roman" panose="02020603050405020304" pitchFamily="18" charset="0"/>
                        </a:rPr>
                        <m:t>=</m:t>
                      </m:r>
                      <m:r>
                        <a:rPr lang="en-US" i="1" smtClean="0">
                          <a:solidFill>
                            <a:srgbClr val="00B050"/>
                          </a:solidFill>
                          <a:latin typeface="Cambria Math" panose="02040503050406030204" pitchFamily="18" charset="0"/>
                          <a:cs typeface="Times New Roman" panose="02020603050405020304" pitchFamily="18" charset="0"/>
                        </a:rPr>
                        <m:t>𝑔</m:t>
                      </m:r>
                      <m:d>
                        <m:dPr>
                          <m:ctrlPr>
                            <a:rPr lang="en-US" i="1">
                              <a:solidFill>
                                <a:srgbClr val="00B050"/>
                              </a:solidFill>
                              <a:latin typeface="Cambria Math" panose="02040503050406030204" pitchFamily="18" charset="0"/>
                              <a:cs typeface="Times New Roman" panose="02020603050405020304" pitchFamily="18" charset="0"/>
                            </a:rPr>
                          </m:ctrlPr>
                        </m:dPr>
                        <m:e>
                          <m:r>
                            <a:rPr lang="en-US" i="1">
                              <a:solidFill>
                                <a:srgbClr val="00B050"/>
                              </a:solidFill>
                              <a:latin typeface="Cambria Math" panose="02040503050406030204" pitchFamily="18" charset="0"/>
                              <a:cs typeface="Times New Roman" panose="02020603050405020304" pitchFamily="18" charset="0"/>
                            </a:rPr>
                            <m:t>𝑥</m:t>
                          </m:r>
                        </m:e>
                      </m:d>
                      <m:nary>
                        <m:naryPr>
                          <m:chr m:val="∑"/>
                          <m:ctrlPr>
                            <a:rPr lang="en-US" i="1">
                              <a:solidFill>
                                <a:srgbClr val="00B050"/>
                              </a:solidFill>
                              <a:latin typeface="Cambria Math" panose="02040503050406030204" pitchFamily="18" charset="0"/>
                              <a:cs typeface="Times New Roman" panose="02020603050405020304" pitchFamily="18" charset="0"/>
                            </a:rPr>
                          </m:ctrlPr>
                        </m:naryPr>
                        <m:sub>
                          <m:r>
                            <m:rPr>
                              <m:brk m:alnAt="23"/>
                            </m:rPr>
                            <a:rPr lang="en-US" i="1">
                              <a:solidFill>
                                <a:srgbClr val="00B050"/>
                              </a:solidFill>
                              <a:latin typeface="Cambria Math" panose="02040503050406030204" pitchFamily="18" charset="0"/>
                              <a:cs typeface="Times New Roman" panose="02020603050405020304" pitchFamily="18" charset="0"/>
                            </a:rPr>
                            <m:t>𝑘</m:t>
                          </m:r>
                          <m:r>
                            <a:rPr lang="en-US" i="1">
                              <a:solidFill>
                                <a:srgbClr val="00B050"/>
                              </a:solidFill>
                              <a:latin typeface="Cambria Math" panose="02040503050406030204" pitchFamily="18" charset="0"/>
                              <a:cs typeface="Times New Roman" panose="02020603050405020304" pitchFamily="18" charset="0"/>
                            </a:rPr>
                            <m:t>=0</m:t>
                          </m:r>
                        </m:sub>
                        <m:sup>
                          <m:r>
                            <a:rPr lang="en-US" i="1">
                              <a:solidFill>
                                <a:srgbClr val="00B050"/>
                              </a:solidFill>
                              <a:latin typeface="Cambria Math" panose="02040503050406030204" pitchFamily="18" charset="0"/>
                              <a:cs typeface="Times New Roman" panose="02020603050405020304" pitchFamily="18" charset="0"/>
                            </a:rPr>
                            <m:t>𝑛</m:t>
                          </m:r>
                        </m:sup>
                        <m:e>
                          <m:sSub>
                            <m:sSubPr>
                              <m:ctrlPr>
                                <a:rPr lang="en-US" i="1">
                                  <a:solidFill>
                                    <a:srgbClr val="00B050"/>
                                  </a:solidFill>
                                  <a:latin typeface="Cambria Math" panose="02040503050406030204" pitchFamily="18" charset="0"/>
                                  <a:cs typeface="Times New Roman" panose="02020603050405020304" pitchFamily="18" charset="0"/>
                                </a:rPr>
                              </m:ctrlPr>
                            </m:sSubPr>
                            <m:e>
                              <m:r>
                                <a:rPr lang="en-US" i="1">
                                  <a:solidFill>
                                    <a:srgbClr val="00B050"/>
                                  </a:solidFill>
                                  <a:latin typeface="Cambria Math" panose="02040503050406030204" pitchFamily="18" charset="0"/>
                                  <a:cs typeface="Times New Roman" panose="02020603050405020304" pitchFamily="18" charset="0"/>
                                </a:rPr>
                                <m:t>𝑐</m:t>
                              </m:r>
                            </m:e>
                            <m:sub>
                              <m:r>
                                <a:rPr lang="en-US" i="1">
                                  <a:solidFill>
                                    <a:srgbClr val="00B050"/>
                                  </a:solidFill>
                                  <a:latin typeface="Cambria Math" panose="02040503050406030204" pitchFamily="18" charset="0"/>
                                  <a:cs typeface="Times New Roman" panose="02020603050405020304" pitchFamily="18" charset="0"/>
                                </a:rPr>
                                <m:t>𝑘</m:t>
                              </m:r>
                            </m:sub>
                          </m:sSub>
                          <m:sSup>
                            <m:sSupPr>
                              <m:ctrlPr>
                                <a:rPr lang="en-US" i="1" smtClean="0">
                                  <a:solidFill>
                                    <a:srgbClr val="00B050"/>
                                  </a:solidFill>
                                  <a:latin typeface="Cambria Math" panose="02040503050406030204" pitchFamily="18" charset="0"/>
                                  <a:cs typeface="Times New Roman" panose="02020603050405020304" pitchFamily="18" charset="0"/>
                                </a:rPr>
                              </m:ctrlPr>
                            </m:sSupPr>
                            <m:e>
                              <m:r>
                                <a:rPr lang="en-US" b="0" i="1" smtClean="0">
                                  <a:solidFill>
                                    <a:srgbClr val="00B050"/>
                                  </a:solidFill>
                                  <a:latin typeface="Cambria Math" panose="02040503050406030204" pitchFamily="18" charset="0"/>
                                  <a:cs typeface="Times New Roman" panose="02020603050405020304" pitchFamily="18" charset="0"/>
                                </a:rPr>
                                <m:t>𝑥</m:t>
                              </m:r>
                            </m:e>
                            <m:sup>
                              <m:r>
                                <a:rPr lang="en-US" b="0" i="1" smtClean="0">
                                  <a:solidFill>
                                    <a:srgbClr val="00B050"/>
                                  </a:solidFill>
                                  <a:latin typeface="Cambria Math" panose="02040503050406030204" pitchFamily="18" charset="0"/>
                                  <a:cs typeface="Times New Roman" panose="02020603050405020304" pitchFamily="18" charset="0"/>
                                </a:rPr>
                                <m:t>𝑘</m:t>
                              </m:r>
                            </m:sup>
                          </m:sSup>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𝑛</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𝑘</m:t>
                              </m:r>
                            </m:sub>
                          </m:sSub>
                          <m:nary>
                            <m:naryPr>
                              <m:limLoc m:val="undOvr"/>
                              <m:subHide m:val="on"/>
                              <m:supHide m:val="on"/>
                              <m:ctrlPr>
                                <a:rPr lang="en-US" b="0" i="1" smtClean="0">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𝑔</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𝜑</m:t>
                                  </m:r>
                                </m:e>
                                <m:sub>
                                  <m:r>
                                    <a:rPr lang="en-US" i="1">
                                      <a:latin typeface="Cambria Math" panose="02040503050406030204" pitchFamily="18" charset="0"/>
                                      <a:cs typeface="Times New Roman" panose="02020603050405020304" pitchFamily="18" charset="0"/>
                                    </a:rPr>
                                    <m:t>𝑘</m:t>
                                  </m:r>
                                </m:sub>
                              </m:sSub>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e>
                          </m:nary>
                        </m:e>
                      </m:nary>
                      <m:r>
                        <a:rPr lang="en-US" i="1" smtClean="0">
                          <a:solidFill>
                            <a:schemeClr val="tx1"/>
                          </a:solidFill>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chr m:val="∑"/>
                          <m:ctrlPr>
                            <a:rPr lang="en-US" i="1">
                              <a:solidFill>
                                <a:srgbClr val="00B050"/>
                              </a:solidFill>
                              <a:latin typeface="Cambria Math" panose="02040503050406030204" pitchFamily="18" charset="0"/>
                              <a:cs typeface="Times New Roman" panose="02020603050405020304" pitchFamily="18" charset="0"/>
                            </a:rPr>
                          </m:ctrlPr>
                        </m:naryPr>
                        <m:sub>
                          <m:r>
                            <m:rPr>
                              <m:brk m:alnAt="23"/>
                            </m:rPr>
                            <a:rPr lang="en-US" i="1">
                              <a:solidFill>
                                <a:srgbClr val="00B050"/>
                              </a:solidFill>
                              <a:latin typeface="Cambria Math" panose="02040503050406030204" pitchFamily="18" charset="0"/>
                              <a:cs typeface="Times New Roman" panose="02020603050405020304" pitchFamily="18" charset="0"/>
                            </a:rPr>
                            <m:t>𝑘</m:t>
                          </m:r>
                          <m:r>
                            <a:rPr lang="en-US" i="1">
                              <a:solidFill>
                                <a:srgbClr val="00B050"/>
                              </a:solidFill>
                              <a:latin typeface="Cambria Math" panose="02040503050406030204" pitchFamily="18" charset="0"/>
                              <a:cs typeface="Times New Roman" panose="02020603050405020304" pitchFamily="18" charset="0"/>
                            </a:rPr>
                            <m:t>=0</m:t>
                          </m:r>
                        </m:sub>
                        <m:sup>
                          <m:r>
                            <a:rPr lang="en-US" i="1">
                              <a:solidFill>
                                <a:srgbClr val="00B050"/>
                              </a:solidFill>
                              <a:latin typeface="Cambria Math" panose="02040503050406030204" pitchFamily="18" charset="0"/>
                              <a:cs typeface="Times New Roman" panose="02020603050405020304" pitchFamily="18" charset="0"/>
                            </a:rPr>
                            <m:t>𝑛</m:t>
                          </m:r>
                        </m:sup>
                        <m:e>
                          <m:sSub>
                            <m:sSubPr>
                              <m:ctrlPr>
                                <a:rPr lang="en-US" i="1">
                                  <a:solidFill>
                                    <a:srgbClr val="00B050"/>
                                  </a:solidFill>
                                  <a:latin typeface="Cambria Math" panose="02040503050406030204" pitchFamily="18" charset="0"/>
                                  <a:cs typeface="Times New Roman" panose="02020603050405020304" pitchFamily="18" charset="0"/>
                                </a:rPr>
                              </m:ctrlPr>
                            </m:sSubPr>
                            <m:e>
                              <m:r>
                                <a:rPr lang="en-US" i="1">
                                  <a:solidFill>
                                    <a:srgbClr val="00B050"/>
                                  </a:solidFill>
                                  <a:latin typeface="Cambria Math" panose="02040503050406030204" pitchFamily="18" charset="0"/>
                                  <a:cs typeface="Times New Roman" panose="02020603050405020304" pitchFamily="18" charset="0"/>
                                </a:rPr>
                                <m:t>𝑐</m:t>
                              </m:r>
                            </m:e>
                            <m:sub>
                              <m:r>
                                <a:rPr lang="en-US" i="1">
                                  <a:solidFill>
                                    <a:srgbClr val="00B050"/>
                                  </a:solidFill>
                                  <a:latin typeface="Cambria Math" panose="02040503050406030204" pitchFamily="18" charset="0"/>
                                  <a:cs typeface="Times New Roman" panose="02020603050405020304" pitchFamily="18" charset="0"/>
                                </a:rPr>
                                <m:t>𝑘</m:t>
                              </m:r>
                            </m:sub>
                          </m:sSub>
                          <m:nary>
                            <m:naryPr>
                              <m:limLoc m:val="undOvr"/>
                              <m:subHide m:val="on"/>
                              <m:supHide m:val="on"/>
                              <m:ctrlPr>
                                <a:rPr lang="en-US" i="1">
                                  <a:solidFill>
                                    <a:srgbClr val="00B050"/>
                                  </a:solidFill>
                                  <a:latin typeface="Cambria Math" panose="02040503050406030204" pitchFamily="18" charset="0"/>
                                  <a:cs typeface="Times New Roman" panose="02020603050405020304" pitchFamily="18" charset="0"/>
                                </a:rPr>
                              </m:ctrlPr>
                            </m:naryPr>
                            <m:sub/>
                            <m:sup/>
                            <m:e>
                              <m:r>
                                <a:rPr lang="en-US" i="1">
                                  <a:solidFill>
                                    <a:srgbClr val="00B050"/>
                                  </a:solidFill>
                                  <a:latin typeface="Cambria Math" panose="02040503050406030204" pitchFamily="18" charset="0"/>
                                  <a:cs typeface="Times New Roman" panose="02020603050405020304" pitchFamily="18" charset="0"/>
                                </a:rPr>
                                <m:t>𝑔</m:t>
                              </m:r>
                              <m:d>
                                <m:dPr>
                                  <m:ctrlPr>
                                    <a:rPr lang="en-US" i="1">
                                      <a:solidFill>
                                        <a:srgbClr val="00B050"/>
                                      </a:solidFill>
                                      <a:latin typeface="Cambria Math" panose="02040503050406030204" pitchFamily="18" charset="0"/>
                                      <a:cs typeface="Times New Roman" panose="02020603050405020304" pitchFamily="18" charset="0"/>
                                    </a:rPr>
                                  </m:ctrlPr>
                                </m:dPr>
                                <m:e>
                                  <m:r>
                                    <a:rPr lang="en-US" i="1">
                                      <a:solidFill>
                                        <a:srgbClr val="00B050"/>
                                      </a:solidFill>
                                      <a:latin typeface="Cambria Math" panose="02040503050406030204" pitchFamily="18" charset="0"/>
                                      <a:cs typeface="Times New Roman" panose="02020603050405020304" pitchFamily="18" charset="0"/>
                                    </a:rPr>
                                    <m:t>𝑥</m:t>
                                  </m:r>
                                </m:e>
                              </m:d>
                              <m:sSup>
                                <m:sSupPr>
                                  <m:ctrlPr>
                                    <a:rPr lang="en-US" i="1">
                                      <a:solidFill>
                                        <a:srgbClr val="00B050"/>
                                      </a:solidFill>
                                      <a:latin typeface="Cambria Math" panose="02040503050406030204" pitchFamily="18" charset="0"/>
                                      <a:cs typeface="Times New Roman" panose="02020603050405020304" pitchFamily="18" charset="0"/>
                                    </a:rPr>
                                  </m:ctrlPr>
                                </m:sSupPr>
                                <m:e>
                                  <m:r>
                                    <a:rPr lang="en-US" i="1">
                                      <a:solidFill>
                                        <a:srgbClr val="00B050"/>
                                      </a:solidFill>
                                      <a:latin typeface="Cambria Math" panose="02040503050406030204" pitchFamily="18" charset="0"/>
                                      <a:cs typeface="Times New Roman" panose="02020603050405020304" pitchFamily="18" charset="0"/>
                                    </a:rPr>
                                    <m:t>𝑥</m:t>
                                  </m:r>
                                </m:e>
                                <m:sup>
                                  <m:r>
                                    <a:rPr lang="en-US" i="1">
                                      <a:solidFill>
                                        <a:srgbClr val="00B050"/>
                                      </a:solidFill>
                                      <a:latin typeface="Cambria Math" panose="02040503050406030204" pitchFamily="18" charset="0"/>
                                      <a:cs typeface="Times New Roman" panose="02020603050405020304" pitchFamily="18" charset="0"/>
                                    </a:rPr>
                                    <m:t>𝑘</m:t>
                                  </m:r>
                                </m:sup>
                              </m:sSup>
                              <m:r>
                                <a:rPr lang="en-US" i="1">
                                  <a:solidFill>
                                    <a:srgbClr val="00B050"/>
                                  </a:solidFill>
                                  <a:latin typeface="Cambria Math" panose="02040503050406030204" pitchFamily="18" charset="0"/>
                                  <a:cs typeface="Times New Roman" panose="02020603050405020304" pitchFamily="18" charset="0"/>
                                </a:rPr>
                                <m:t>𝑑𝑥</m:t>
                              </m:r>
                            </m:e>
                          </m:nary>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3"/>
                <a:stretch>
                  <a:fillRect l="-1112" t="-1522" r="-667"/>
                </a:stretch>
              </a:blipFill>
            </p:spPr>
            <p:txBody>
              <a:bodyPr/>
              <a:lstStyle/>
              <a:p>
                <a:r>
                  <a:rPr lang="en-US">
                    <a:noFill/>
                  </a:rPr>
                  <a:t> </a:t>
                </a:r>
              </a:p>
            </p:txBody>
          </p:sp>
        </mc:Fallback>
      </mc:AlternateContent>
    </p:spTree>
    <p:extLst>
      <p:ext uri="{BB962C8B-B14F-4D97-AF65-F5344CB8AC3E}">
        <p14:creationId xmlns:p14="http://schemas.microsoft.com/office/powerpoint/2010/main" val="16349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Rectangular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237745" y="4810413"/>
                <a:ext cx="8686794" cy="1798651"/>
              </a:xfrm>
            </p:spPr>
            <p:txBody>
              <a:bodyPr>
                <a:normAutofit/>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Polynomial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piecewise constant function: </a:t>
                </a:r>
                <a:r>
                  <a:rPr lang="en-US" sz="2400" i="1" dirty="0">
                    <a:latin typeface="Times New Roman" panose="02020603050405020304" pitchFamily="18" charset="0"/>
                    <a:cs typeface="Times New Roman" panose="02020603050405020304" pitchFamily="18" charset="0"/>
                  </a:rPr>
                  <a:t>p</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f</a:t>
                </a:r>
                <a:r>
                  <a:rPr lang="en-US" sz="2400" i="1" baseline="-25000"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1/2</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+1/2</m:t>
                              </m:r>
                            </m:sub>
                          </m:sSub>
                        </m:e>
                      </m:nary>
                      <m:r>
                        <a:rPr lang="en-US" sz="2400" i="1">
                          <a:latin typeface="Cambria Math" panose="02040503050406030204" pitchFamily="18" charset="0"/>
                          <a:cs typeface="Times New Roman" panose="02020603050405020304" pitchFamily="18" charset="0"/>
                        </a:rPr>
                        <m:t>𝑑𝑥</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+1/2</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237745" y="4810413"/>
                <a:ext cx="8686794" cy="1798651"/>
              </a:xfrm>
              <a:blipFill>
                <a:blip r:embed="rId2"/>
                <a:stretch>
                  <a:fillRect l="-1053" t="-2712"/>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xmlns="" id="{59AD0CE0-9026-428A-BD5D-B6BF01676988}"/>
              </a:ext>
            </a:extLst>
          </p:cNvPr>
          <p:cNvCxnSpPr>
            <a:cxnSpLocks/>
          </p:cNvCxnSpPr>
          <p:nvPr/>
        </p:nvCxnSpPr>
        <p:spPr>
          <a:xfrm>
            <a:off x="4504786" y="2390118"/>
            <a:ext cx="0" cy="164592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3" y="1591562"/>
                <a:ext cx="1722586" cy="521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h</m:t>
                          </m:r>
                        </m:e>
                        <m:sub>
                          <m:r>
                            <a:rPr lang="en-US" sz="2000" i="1" smtClean="0">
                              <a:latin typeface="Cambria Math" panose="02040503050406030204" pitchFamily="18" charset="0"/>
                              <a:cs typeface="Times New Roman" panose="02020603050405020304" pitchFamily="18" charset="0"/>
                            </a:rPr>
                            <m:t>𝑖</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3" y="1591562"/>
                <a:ext cx="1722586" cy="521222"/>
              </a:xfrm>
              <a:prstGeom prst="rect">
                <a:avLst/>
              </a:prstGeom>
              <a:blipFill>
                <a:blip r:embed="rId3"/>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xmlns="" id="{9A0CD83A-7BF5-406A-BD25-E572ACB2C7DA}"/>
              </a:ext>
            </a:extLst>
          </p:cNvPr>
          <p:cNvGrpSpPr/>
          <p:nvPr/>
        </p:nvGrpSpPr>
        <p:grpSpPr>
          <a:xfrm>
            <a:off x="886430" y="1288886"/>
            <a:ext cx="7151146" cy="3139158"/>
            <a:chOff x="886430" y="1288886"/>
            <a:chExt cx="7151146"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88886"/>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19" name="Freeform: Shape 18">
              <a:extLst>
                <a:ext uri="{FF2B5EF4-FFF2-40B4-BE49-F238E27FC236}">
                  <a16:creationId xmlns:a16="http://schemas.microsoft.com/office/drawing/2014/main" xmlns="" id="{CBCFF9D8-FE26-4464-9F1D-3804ED8ECA1D}"/>
                </a:ext>
              </a:extLst>
            </p:cNvPr>
            <p:cNvSpPr/>
            <p:nvPr/>
          </p:nvSpPr>
          <p:spPr>
            <a:xfrm>
              <a:off x="1115568" y="1731664"/>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302B2C8-DFA3-42EC-A603-E179EFC60B41}"/>
                </a:ext>
              </a:extLst>
            </p:cNvPr>
            <p:cNvSpPr/>
            <p:nvPr/>
          </p:nvSpPr>
          <p:spPr>
            <a:xfrm>
              <a:off x="4119999" y="2389866"/>
              <a:ext cx="777240" cy="1645920"/>
            </a:xfrm>
            <a:prstGeom prst="rect">
              <a:avLst/>
            </a:prstGeom>
            <a:solidFill>
              <a:srgbClr val="92D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xmlns="" id="{B7C57B31-5423-48FE-9641-9F4D0CE8A5E6}"/>
                </a:ext>
              </a:extLst>
            </p:cNvPr>
            <p:cNvSpPr txBox="1"/>
            <p:nvPr/>
          </p:nvSpPr>
          <p:spPr>
            <a:xfrm>
              <a:off x="4245592" y="1408154"/>
              <a:ext cx="66511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+1/2</a:t>
              </a:r>
            </a:p>
          </p:txBody>
        </p:sp>
        <p:cxnSp>
          <p:nvCxnSpPr>
            <p:cNvPr id="47" name="Straight Arrow Connector 46">
              <a:extLst>
                <a:ext uri="{FF2B5EF4-FFF2-40B4-BE49-F238E27FC236}">
                  <a16:creationId xmlns:a16="http://schemas.microsoft.com/office/drawing/2014/main" xmlns="" id="{2062FB54-AC0A-4D28-A673-402589D73733}"/>
                </a:ext>
              </a:extLst>
            </p:cNvPr>
            <p:cNvCxnSpPr/>
            <p:nvPr/>
          </p:nvCxnSpPr>
          <p:spPr>
            <a:xfrm flipH="1">
              <a:off x="4500432" y="1884184"/>
              <a:ext cx="6981" cy="457200"/>
            </a:xfrm>
            <a:prstGeom prst="straightConnector1">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79B812D-11A5-4418-8259-E32D33C6D496}"/>
                </a:ext>
              </a:extLst>
            </p:cNvPr>
            <p:cNvSpPr txBox="1"/>
            <p:nvPr/>
          </p:nvSpPr>
          <p:spPr>
            <a:xfrm>
              <a:off x="4250231" y="3908918"/>
              <a:ext cx="689264" cy="398664"/>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+1/2</a:t>
              </a:r>
            </a:p>
          </p:txBody>
        </p:sp>
        <p:cxnSp>
          <p:nvCxnSpPr>
            <p:cNvPr id="51" name="Straight Connector 50">
              <a:extLst>
                <a:ext uri="{FF2B5EF4-FFF2-40B4-BE49-F238E27FC236}">
                  <a16:creationId xmlns:a16="http://schemas.microsoft.com/office/drawing/2014/main" xmlns="" id="{C7D01F90-4721-4BD8-8E27-A6D30F95F5D6}"/>
                </a:ext>
              </a:extLst>
            </p:cNvPr>
            <p:cNvCxnSpPr>
              <a:endCxn id="16" idx="2"/>
            </p:cNvCxnSpPr>
            <p:nvPr/>
          </p:nvCxnSpPr>
          <p:spPr>
            <a:xfrm>
              <a:off x="4119999" y="2384170"/>
              <a:ext cx="8229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147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19407"/>
            <a:ext cx="4135374" cy="466977"/>
          </a:xfrm>
        </p:spPr>
        <p:txBody>
          <a:bodyPr>
            <a:normAutofit fontScale="90000"/>
          </a:bodyPr>
          <a:lstStyle/>
          <a:p>
            <a:r>
              <a:rPr lang="en-US" sz="3600" dirty="0">
                <a:solidFill>
                  <a:srgbClr val="0000FF"/>
                </a:solidFill>
              </a:rPr>
              <a:t>Gauss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85000" lnSpcReduction="100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𝑛</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𝑘</m:t>
                              </m:r>
                            </m:sub>
                          </m:sSub>
                          <m:nary>
                            <m:naryPr>
                              <m:limLoc m:val="undOvr"/>
                              <m:subHide m:val="on"/>
                              <m:supHide m:val="on"/>
                              <m:ctrlPr>
                                <a:rPr lang="en-US" b="0" i="1" smtClean="0">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𝑔</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𝜑</m:t>
                                  </m:r>
                                </m:e>
                                <m:sub>
                                  <m:r>
                                    <a:rPr lang="en-US" i="1">
                                      <a:latin typeface="Cambria Math" panose="02040503050406030204" pitchFamily="18" charset="0"/>
                                      <a:cs typeface="Times New Roman" panose="02020603050405020304" pitchFamily="18" charset="0"/>
                                    </a:rPr>
                                    <m:t>𝑘</m:t>
                                  </m:r>
                                </m:sub>
                              </m:sSub>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e>
                          </m:nary>
                        </m:e>
                      </m:nary>
                      <m:r>
                        <a:rPr lang="en-US" i="1" smtClean="0">
                          <a:solidFill>
                            <a:schemeClr val="tx1"/>
                          </a:solidFill>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chr m:val="∑"/>
                          <m:ctrlPr>
                            <a:rPr lang="en-US" i="1">
                              <a:solidFill>
                                <a:srgbClr val="00B050"/>
                              </a:solidFill>
                              <a:latin typeface="Cambria Math" panose="02040503050406030204" pitchFamily="18" charset="0"/>
                              <a:cs typeface="Times New Roman" panose="02020603050405020304" pitchFamily="18" charset="0"/>
                            </a:rPr>
                          </m:ctrlPr>
                        </m:naryPr>
                        <m:sub>
                          <m:r>
                            <m:rPr>
                              <m:brk m:alnAt="23"/>
                            </m:rPr>
                            <a:rPr lang="en-US" i="1">
                              <a:solidFill>
                                <a:srgbClr val="00B050"/>
                              </a:solidFill>
                              <a:latin typeface="Cambria Math" panose="02040503050406030204" pitchFamily="18" charset="0"/>
                              <a:cs typeface="Times New Roman" panose="02020603050405020304" pitchFamily="18" charset="0"/>
                            </a:rPr>
                            <m:t>𝑘</m:t>
                          </m:r>
                          <m:r>
                            <a:rPr lang="en-US" i="1">
                              <a:solidFill>
                                <a:srgbClr val="00B050"/>
                              </a:solidFill>
                              <a:latin typeface="Cambria Math" panose="02040503050406030204" pitchFamily="18" charset="0"/>
                              <a:cs typeface="Times New Roman" panose="02020603050405020304" pitchFamily="18" charset="0"/>
                            </a:rPr>
                            <m:t>=0</m:t>
                          </m:r>
                        </m:sub>
                        <m:sup>
                          <m:r>
                            <a:rPr lang="en-US" i="1">
                              <a:solidFill>
                                <a:srgbClr val="00B050"/>
                              </a:solidFill>
                              <a:latin typeface="Cambria Math" panose="02040503050406030204" pitchFamily="18" charset="0"/>
                              <a:cs typeface="Times New Roman" panose="02020603050405020304" pitchFamily="18" charset="0"/>
                            </a:rPr>
                            <m:t>𝑛</m:t>
                          </m:r>
                        </m:sup>
                        <m:e>
                          <m:sSub>
                            <m:sSubPr>
                              <m:ctrlPr>
                                <a:rPr lang="en-US" i="1">
                                  <a:solidFill>
                                    <a:srgbClr val="00B050"/>
                                  </a:solidFill>
                                  <a:latin typeface="Cambria Math" panose="02040503050406030204" pitchFamily="18" charset="0"/>
                                  <a:cs typeface="Times New Roman" panose="02020603050405020304" pitchFamily="18" charset="0"/>
                                </a:rPr>
                              </m:ctrlPr>
                            </m:sSubPr>
                            <m:e>
                              <m:r>
                                <a:rPr lang="en-US" i="1">
                                  <a:solidFill>
                                    <a:srgbClr val="00B050"/>
                                  </a:solidFill>
                                  <a:latin typeface="Cambria Math" panose="02040503050406030204" pitchFamily="18" charset="0"/>
                                  <a:cs typeface="Times New Roman" panose="02020603050405020304" pitchFamily="18" charset="0"/>
                                </a:rPr>
                                <m:t>𝑐</m:t>
                              </m:r>
                            </m:e>
                            <m:sub>
                              <m:r>
                                <a:rPr lang="en-US" i="1">
                                  <a:solidFill>
                                    <a:srgbClr val="00B050"/>
                                  </a:solidFill>
                                  <a:latin typeface="Cambria Math" panose="02040503050406030204" pitchFamily="18" charset="0"/>
                                  <a:cs typeface="Times New Roman" panose="02020603050405020304" pitchFamily="18" charset="0"/>
                                </a:rPr>
                                <m:t>𝑘</m:t>
                              </m:r>
                            </m:sub>
                          </m:sSub>
                          <m:nary>
                            <m:naryPr>
                              <m:limLoc m:val="undOvr"/>
                              <m:subHide m:val="on"/>
                              <m:supHide m:val="on"/>
                              <m:ctrlPr>
                                <a:rPr lang="en-US" i="1">
                                  <a:solidFill>
                                    <a:srgbClr val="00B050"/>
                                  </a:solidFill>
                                  <a:latin typeface="Cambria Math" panose="02040503050406030204" pitchFamily="18" charset="0"/>
                                  <a:cs typeface="Times New Roman" panose="02020603050405020304" pitchFamily="18" charset="0"/>
                                </a:rPr>
                              </m:ctrlPr>
                            </m:naryPr>
                            <m:sub/>
                            <m:sup/>
                            <m:e>
                              <m:r>
                                <a:rPr lang="en-US" i="1">
                                  <a:solidFill>
                                    <a:srgbClr val="00B050"/>
                                  </a:solidFill>
                                  <a:latin typeface="Cambria Math" panose="02040503050406030204" pitchFamily="18" charset="0"/>
                                  <a:cs typeface="Times New Roman" panose="02020603050405020304" pitchFamily="18" charset="0"/>
                                </a:rPr>
                                <m:t>𝑔</m:t>
                              </m:r>
                              <m:d>
                                <m:dPr>
                                  <m:ctrlPr>
                                    <a:rPr lang="en-US" i="1">
                                      <a:solidFill>
                                        <a:srgbClr val="00B050"/>
                                      </a:solidFill>
                                      <a:latin typeface="Cambria Math" panose="02040503050406030204" pitchFamily="18" charset="0"/>
                                      <a:cs typeface="Times New Roman" panose="02020603050405020304" pitchFamily="18" charset="0"/>
                                    </a:rPr>
                                  </m:ctrlPr>
                                </m:dPr>
                                <m:e>
                                  <m:r>
                                    <a:rPr lang="en-US" i="1">
                                      <a:solidFill>
                                        <a:srgbClr val="00B050"/>
                                      </a:solidFill>
                                      <a:latin typeface="Cambria Math" panose="02040503050406030204" pitchFamily="18" charset="0"/>
                                      <a:cs typeface="Times New Roman" panose="02020603050405020304" pitchFamily="18" charset="0"/>
                                    </a:rPr>
                                    <m:t>𝑥</m:t>
                                  </m:r>
                                </m:e>
                              </m:d>
                              <m:sSup>
                                <m:sSupPr>
                                  <m:ctrlPr>
                                    <a:rPr lang="en-US" i="1">
                                      <a:solidFill>
                                        <a:srgbClr val="00B050"/>
                                      </a:solidFill>
                                      <a:latin typeface="Cambria Math" panose="02040503050406030204" pitchFamily="18" charset="0"/>
                                      <a:cs typeface="Times New Roman" panose="02020603050405020304" pitchFamily="18" charset="0"/>
                                    </a:rPr>
                                  </m:ctrlPr>
                                </m:sSupPr>
                                <m:e>
                                  <m:r>
                                    <a:rPr lang="en-US" i="1">
                                      <a:solidFill>
                                        <a:srgbClr val="00B050"/>
                                      </a:solidFill>
                                      <a:latin typeface="Cambria Math" panose="02040503050406030204" pitchFamily="18" charset="0"/>
                                      <a:cs typeface="Times New Roman" panose="02020603050405020304" pitchFamily="18" charset="0"/>
                                    </a:rPr>
                                    <m:t>𝑥</m:t>
                                  </m:r>
                                </m:e>
                                <m:sup>
                                  <m:r>
                                    <a:rPr lang="en-US" i="1">
                                      <a:solidFill>
                                        <a:srgbClr val="00B050"/>
                                      </a:solidFill>
                                      <a:latin typeface="Cambria Math" panose="02040503050406030204" pitchFamily="18" charset="0"/>
                                      <a:cs typeface="Times New Roman" panose="02020603050405020304" pitchFamily="18" charset="0"/>
                                    </a:rPr>
                                    <m:t>𝑘</m:t>
                                  </m:r>
                                </m:sup>
                              </m:sSup>
                              <m:r>
                                <a:rPr lang="en-US" i="1">
                                  <a:solidFill>
                                    <a:srgbClr val="00B050"/>
                                  </a:solidFill>
                                  <a:latin typeface="Cambria Math" panose="02040503050406030204" pitchFamily="18" charset="0"/>
                                  <a:cs typeface="Times New Roman" panose="02020603050405020304" pitchFamily="18" charset="0"/>
                                </a:rPr>
                                <m:t>𝑑𝑥</m:t>
                              </m:r>
                            </m:e>
                          </m:nary>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If we can choose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such that,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𝑔</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𝜑</m:t>
                              </m:r>
                            </m:e>
                            <m:sub>
                              <m:r>
                                <a:rPr lang="en-US" i="1">
                                  <a:latin typeface="Cambria Math" panose="02040503050406030204" pitchFamily="18" charset="0"/>
                                  <a:cs typeface="Times New Roman" panose="02020603050405020304" pitchFamily="18" charset="0"/>
                                </a:rPr>
                                <m:t>𝑘</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 =</m:t>
                      </m:r>
                      <m:nary>
                        <m:naryPr>
                          <m:limLoc m:val="undOvr"/>
                          <m:subHide m:val="on"/>
                          <m:supHide m:val="on"/>
                          <m:ctrlPr>
                            <a:rPr lang="en-US" i="1">
                              <a:solidFill>
                                <a:srgbClr val="00B050"/>
                              </a:solidFill>
                              <a:latin typeface="Cambria Math" panose="02040503050406030204" pitchFamily="18" charset="0"/>
                              <a:cs typeface="Times New Roman" panose="02020603050405020304" pitchFamily="18" charset="0"/>
                            </a:rPr>
                          </m:ctrlPr>
                        </m:naryPr>
                        <m:sub/>
                        <m:sup/>
                        <m:e>
                          <m:r>
                            <a:rPr lang="en-US" i="1">
                              <a:solidFill>
                                <a:srgbClr val="00B050"/>
                              </a:solidFill>
                              <a:latin typeface="Cambria Math" panose="02040503050406030204" pitchFamily="18" charset="0"/>
                              <a:cs typeface="Times New Roman" panose="02020603050405020304" pitchFamily="18" charset="0"/>
                            </a:rPr>
                            <m:t>𝑔</m:t>
                          </m:r>
                          <m:d>
                            <m:dPr>
                              <m:ctrlPr>
                                <a:rPr lang="en-US" i="1">
                                  <a:solidFill>
                                    <a:srgbClr val="00B050"/>
                                  </a:solidFill>
                                  <a:latin typeface="Cambria Math" panose="02040503050406030204" pitchFamily="18" charset="0"/>
                                  <a:cs typeface="Times New Roman" panose="02020603050405020304" pitchFamily="18" charset="0"/>
                                </a:rPr>
                              </m:ctrlPr>
                            </m:dPr>
                            <m:e>
                              <m:r>
                                <a:rPr lang="en-US" i="1">
                                  <a:solidFill>
                                    <a:srgbClr val="00B050"/>
                                  </a:solidFill>
                                  <a:latin typeface="Cambria Math" panose="02040503050406030204" pitchFamily="18" charset="0"/>
                                  <a:cs typeface="Times New Roman" panose="02020603050405020304" pitchFamily="18" charset="0"/>
                                </a:rPr>
                                <m:t>𝑥</m:t>
                              </m:r>
                            </m:e>
                          </m:d>
                          <m:sSup>
                            <m:sSupPr>
                              <m:ctrlPr>
                                <a:rPr lang="en-US" i="1">
                                  <a:solidFill>
                                    <a:srgbClr val="00B050"/>
                                  </a:solidFill>
                                  <a:latin typeface="Cambria Math" panose="02040503050406030204" pitchFamily="18" charset="0"/>
                                  <a:cs typeface="Times New Roman" panose="02020603050405020304" pitchFamily="18" charset="0"/>
                                </a:rPr>
                              </m:ctrlPr>
                            </m:sSupPr>
                            <m:e>
                              <m:r>
                                <a:rPr lang="en-US" i="1">
                                  <a:solidFill>
                                    <a:srgbClr val="00B050"/>
                                  </a:solidFill>
                                  <a:latin typeface="Cambria Math" panose="02040503050406030204" pitchFamily="18" charset="0"/>
                                  <a:cs typeface="Times New Roman" panose="02020603050405020304" pitchFamily="18" charset="0"/>
                                </a:rPr>
                                <m:t>𝑥</m:t>
                              </m:r>
                            </m:e>
                            <m:sup>
                              <m:r>
                                <a:rPr lang="en-US" i="1">
                                  <a:solidFill>
                                    <a:srgbClr val="00B050"/>
                                  </a:solidFill>
                                  <a:latin typeface="Cambria Math" panose="02040503050406030204" pitchFamily="18" charset="0"/>
                                  <a:cs typeface="Times New Roman" panose="02020603050405020304" pitchFamily="18" charset="0"/>
                                </a:rPr>
                                <m:t>𝑘</m:t>
                              </m:r>
                            </m:sup>
                          </m:sSup>
                          <m:r>
                            <a:rPr lang="en-US" i="1">
                              <a:solidFill>
                                <a:srgbClr val="00B050"/>
                              </a:solidFill>
                              <a:latin typeface="Cambria Math" panose="02040503050406030204" pitchFamily="18" charset="0"/>
                              <a:cs typeface="Times New Roman" panose="02020603050405020304" pitchFamily="18" charset="0"/>
                            </a:rPr>
                            <m:t>𝑑𝑥</m:t>
                          </m:r>
                        </m:e>
                      </m:nary>
                      <m:r>
                        <a:rPr lang="en-US" b="0" i="1" smtClean="0">
                          <a:solidFill>
                            <a:schemeClr val="tx1"/>
                          </a:solidFill>
                          <a:latin typeface="Cambria Math" panose="02040503050406030204" pitchFamily="18" charset="0"/>
                          <a:cs typeface="Times New Roman" panose="02020603050405020304" pitchFamily="18" charset="0"/>
                        </a:rPr>
                        <m:t>=0           </m:t>
                      </m:r>
                      <m:r>
                        <a:rPr lang="en-US" b="0" i="1" smtClean="0">
                          <a:solidFill>
                            <a:schemeClr val="tx1"/>
                          </a:solidFill>
                          <a:latin typeface="Cambria Math" panose="02040503050406030204" pitchFamily="18" charset="0"/>
                          <a:cs typeface="Times New Roman" panose="02020603050405020304" pitchFamily="18" charset="0"/>
                        </a:rPr>
                        <m:t>𝑘</m:t>
                      </m:r>
                      <m:r>
                        <a:rPr lang="en-US" b="0" i="1" smtClean="0">
                          <a:solidFill>
                            <a:schemeClr val="tx1"/>
                          </a:solidFill>
                          <a:latin typeface="Cambria Math" panose="02040503050406030204" pitchFamily="18" charset="0"/>
                          <a:cs typeface="Times New Roman" panose="02020603050405020304" pitchFamily="18" charset="0"/>
                        </a:rPr>
                        <m:t>=0, 1, 2⋯</m:t>
                      </m:r>
                      <m:r>
                        <a:rPr lang="en-US" b="0" i="1" smtClean="0">
                          <a:solidFill>
                            <a:schemeClr val="tx1"/>
                          </a:solidFill>
                          <a:latin typeface="Cambria Math" panose="02040503050406030204" pitchFamily="18" charset="0"/>
                          <a:cs typeface="Times New Roman" panose="02020603050405020304" pitchFamily="18" charset="0"/>
                        </a:rPr>
                        <m:t>𝑛</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Then,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and the </a:t>
                </a:r>
                <a:r>
                  <a:rPr lang="en-US" i="1" dirty="0">
                    <a:solidFill>
                      <a:srgbClr val="0070C0"/>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or grid points are located at the zeroes of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1112" b="-978"/>
                </a:stretch>
              </a:blipFill>
            </p:spPr>
            <p:txBody>
              <a:bodyPr/>
              <a:lstStyle/>
              <a:p>
                <a:r>
                  <a:rPr lang="en-US">
                    <a:noFill/>
                  </a:rPr>
                  <a:t> </a:t>
                </a:r>
              </a:p>
            </p:txBody>
          </p:sp>
        </mc:Fallback>
      </mc:AlternateContent>
    </p:spTree>
    <p:extLst>
      <p:ext uri="{BB962C8B-B14F-4D97-AF65-F5344CB8AC3E}">
        <p14:creationId xmlns:p14="http://schemas.microsoft.com/office/powerpoint/2010/main" val="19112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319407"/>
            <a:ext cx="4135374" cy="466977"/>
          </a:xfrm>
        </p:spPr>
        <p:txBody>
          <a:bodyPr>
            <a:normAutofit fontScale="90000"/>
          </a:bodyPr>
          <a:lstStyle/>
          <a:p>
            <a:r>
              <a:rPr lang="en-US" sz="3600" dirty="0">
                <a:solidFill>
                  <a:srgbClr val="0000FF"/>
                </a:solidFill>
              </a:rPr>
              <a:t>Gauss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77500" lnSpcReduction="20000"/>
              </a:bodyPr>
              <a:lstStyle/>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Then,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e>
                          </m:nary>
                          <m:r>
                            <a:rPr lang="en-US" i="1">
                              <a:latin typeface="Cambria Math" panose="02040503050406030204" pitchFamily="18" charset="0"/>
                              <a:cs typeface="Times New Roman" panose="02020603050405020304" pitchFamily="18" charset="0"/>
                            </a:rPr>
                            <m:t>𝑑𝑥</m:t>
                          </m:r>
                        </m:e>
                      </m:nary>
                      <m:r>
                        <a:rPr lang="en-US" b="0" i="1" smtClean="0">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e>
                      </m:nary>
                      <m:r>
                        <a:rPr lang="en-US" b="0" i="1" smtClean="0">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b="0" i="1" dirty="0" smtClean="0">
                                  <a:latin typeface="Cambria Math" panose="02040503050406030204" pitchFamily="18" charset="0"/>
                                  <a:cs typeface="Times New Roman" panose="02020603050405020304" pitchFamily="18" charset="0"/>
                                </a:rPr>
                                <m:t>𝑖</m:t>
                              </m:r>
                            </m:sub>
                          </m:sSub>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𝜔</m:t>
                          </m:r>
                        </m:e>
                        <m:sub>
                          <m:r>
                            <a:rPr lang="en-US" i="1" dirty="0">
                              <a:latin typeface="Cambria Math" panose="02040503050406030204" pitchFamily="18" charset="0"/>
                              <a:cs typeface="Times New Roman" panose="02020603050405020304" pitchFamily="18" charset="0"/>
                            </a:rPr>
                            <m:t>𝑖</m:t>
                          </m:r>
                        </m:sub>
                      </m:sSub>
                      <m:r>
                        <a:rPr lang="en-US" b="0" i="1" dirty="0" smtClean="0">
                          <a:latin typeface="Cambria Math" panose="02040503050406030204" pitchFamily="18" charset="0"/>
                          <a:cs typeface="Times New Roman" panose="02020603050405020304" pitchFamily="18" charset="0"/>
                        </a:rPr>
                        <m:t>=</m:t>
                      </m:r>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We return to choose the polynomial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of order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such that,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𝑔</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𝜑</m:t>
                              </m:r>
                            </m:e>
                            <m:sub>
                              <m:r>
                                <a:rPr lang="en-US" i="1">
                                  <a:latin typeface="Cambria Math" panose="02040503050406030204" pitchFamily="18" charset="0"/>
                                  <a:cs typeface="Times New Roman" panose="02020603050405020304" pitchFamily="18" charset="0"/>
                                </a:rPr>
                                <m:t>𝑘</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 =</m:t>
                      </m:r>
                      <m:nary>
                        <m:naryPr>
                          <m:limLoc m:val="undOvr"/>
                          <m:subHide m:val="on"/>
                          <m:supHide m:val="on"/>
                          <m:ctrlPr>
                            <a:rPr lang="en-US" i="1">
                              <a:solidFill>
                                <a:srgbClr val="00B050"/>
                              </a:solidFill>
                              <a:latin typeface="Cambria Math" panose="02040503050406030204" pitchFamily="18" charset="0"/>
                              <a:cs typeface="Times New Roman" panose="02020603050405020304" pitchFamily="18" charset="0"/>
                            </a:rPr>
                          </m:ctrlPr>
                        </m:naryPr>
                        <m:sub/>
                        <m:sup/>
                        <m:e>
                          <m:r>
                            <a:rPr lang="en-US" i="1">
                              <a:solidFill>
                                <a:srgbClr val="00B050"/>
                              </a:solidFill>
                              <a:latin typeface="Cambria Math" panose="02040503050406030204" pitchFamily="18" charset="0"/>
                              <a:cs typeface="Times New Roman" panose="02020603050405020304" pitchFamily="18" charset="0"/>
                            </a:rPr>
                            <m:t>𝑔</m:t>
                          </m:r>
                          <m:d>
                            <m:dPr>
                              <m:ctrlPr>
                                <a:rPr lang="en-US" i="1">
                                  <a:solidFill>
                                    <a:srgbClr val="00B050"/>
                                  </a:solidFill>
                                  <a:latin typeface="Cambria Math" panose="02040503050406030204" pitchFamily="18" charset="0"/>
                                  <a:cs typeface="Times New Roman" panose="02020603050405020304" pitchFamily="18" charset="0"/>
                                </a:rPr>
                              </m:ctrlPr>
                            </m:dPr>
                            <m:e>
                              <m:r>
                                <a:rPr lang="en-US" i="1">
                                  <a:solidFill>
                                    <a:srgbClr val="00B050"/>
                                  </a:solidFill>
                                  <a:latin typeface="Cambria Math" panose="02040503050406030204" pitchFamily="18" charset="0"/>
                                  <a:cs typeface="Times New Roman" panose="02020603050405020304" pitchFamily="18" charset="0"/>
                                </a:rPr>
                                <m:t>𝑥</m:t>
                              </m:r>
                            </m:e>
                          </m:d>
                          <m:sSup>
                            <m:sSupPr>
                              <m:ctrlPr>
                                <a:rPr lang="en-US" i="1">
                                  <a:solidFill>
                                    <a:srgbClr val="00B050"/>
                                  </a:solidFill>
                                  <a:latin typeface="Cambria Math" panose="02040503050406030204" pitchFamily="18" charset="0"/>
                                  <a:cs typeface="Times New Roman" panose="02020603050405020304" pitchFamily="18" charset="0"/>
                                </a:rPr>
                              </m:ctrlPr>
                            </m:sSupPr>
                            <m:e>
                              <m:r>
                                <a:rPr lang="en-US" i="1">
                                  <a:solidFill>
                                    <a:srgbClr val="00B050"/>
                                  </a:solidFill>
                                  <a:latin typeface="Cambria Math" panose="02040503050406030204" pitchFamily="18" charset="0"/>
                                  <a:cs typeface="Times New Roman" panose="02020603050405020304" pitchFamily="18" charset="0"/>
                                </a:rPr>
                                <m:t>𝑥</m:t>
                              </m:r>
                            </m:e>
                            <m:sup>
                              <m:r>
                                <a:rPr lang="en-US" i="1">
                                  <a:solidFill>
                                    <a:srgbClr val="00B050"/>
                                  </a:solidFill>
                                  <a:latin typeface="Cambria Math" panose="02040503050406030204" pitchFamily="18" charset="0"/>
                                  <a:cs typeface="Times New Roman" panose="02020603050405020304" pitchFamily="18" charset="0"/>
                                </a:rPr>
                                <m:t>𝑘</m:t>
                              </m:r>
                            </m:sup>
                          </m:sSup>
                          <m:r>
                            <a:rPr lang="en-US" i="1">
                              <a:solidFill>
                                <a:srgbClr val="00B050"/>
                              </a:solidFill>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=0           </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 1, 2⋯</m:t>
                      </m:r>
                      <m:r>
                        <a:rPr lang="en-US" i="1">
                          <a:latin typeface="Cambria Math" panose="02040503050406030204" pitchFamily="18" charset="0"/>
                          <a:cs typeface="Times New Roman" panose="02020603050405020304" pitchFamily="18" charset="0"/>
                        </a:rPr>
                        <m:t>𝑛</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Therefore,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a polynomial of order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which is orthogonal to all polynomials up to order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Two such polynomials are well-known: </a:t>
                </a:r>
                <a:r>
                  <a:rPr lang="en-US" i="1" dirty="0">
                    <a:solidFill>
                      <a:srgbClr val="0070C0"/>
                    </a:solidFill>
                    <a:latin typeface="Times New Roman" panose="02020603050405020304" pitchFamily="18" charset="0"/>
                    <a:cs typeface="Times New Roman" panose="02020603050405020304" pitchFamily="18" charset="0"/>
                  </a:rPr>
                  <a:t>Legendre</a:t>
                </a:r>
                <a:r>
                  <a:rPr lang="en-US" dirty="0">
                    <a:latin typeface="Times New Roman" panose="02020603050405020304" pitchFamily="18" charset="0"/>
                    <a:cs typeface="Times New Roman" panose="02020603050405020304" pitchFamily="18" charset="0"/>
                  </a:rPr>
                  <a:t> and </a:t>
                </a:r>
                <a:r>
                  <a:rPr lang="en-US" i="1" dirty="0">
                    <a:solidFill>
                      <a:srgbClr val="FF0000"/>
                    </a:solidFill>
                    <a:latin typeface="Times New Roman" panose="02020603050405020304" pitchFamily="18" charset="0"/>
                    <a:cs typeface="Times New Roman" panose="02020603050405020304" pitchFamily="18" charset="0"/>
                  </a:rPr>
                  <a:t>Hermite</a:t>
                </a: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964" t="-1957" b="-435"/>
                </a:stretch>
              </a:blipFill>
            </p:spPr>
            <p:txBody>
              <a:bodyPr/>
              <a:lstStyle/>
              <a:p>
                <a:r>
                  <a:rPr lang="en-US">
                    <a:noFill/>
                  </a:rPr>
                  <a:t> </a:t>
                </a:r>
              </a:p>
            </p:txBody>
          </p:sp>
        </mc:Fallback>
      </mc:AlternateContent>
    </p:spTree>
    <p:extLst>
      <p:ext uri="{BB962C8B-B14F-4D97-AF65-F5344CB8AC3E}">
        <p14:creationId xmlns:p14="http://schemas.microsoft.com/office/powerpoint/2010/main" val="269794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5982462" cy="613282"/>
          </a:xfrm>
        </p:spPr>
        <p:txBody>
          <a:bodyPr>
            <a:normAutofit/>
          </a:bodyPr>
          <a:lstStyle/>
          <a:p>
            <a:r>
              <a:rPr lang="en-US" sz="3600" dirty="0">
                <a:solidFill>
                  <a:srgbClr val="0000FF"/>
                </a:solidFill>
              </a:rPr>
              <a:t>Gauss-Legendre Quadrature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214884" y="1024129"/>
                <a:ext cx="8714232" cy="5486399"/>
              </a:xfrm>
            </p:spPr>
            <p:txBody>
              <a:bodyPr>
                <a:normAutofit fontScale="77500" lnSpcReduction="20000"/>
              </a:bodyPr>
              <a:lstStyle/>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already know the </a:t>
                </a:r>
                <a:r>
                  <a:rPr lang="en-US" i="1" dirty="0">
                    <a:solidFill>
                      <a:srgbClr val="0070C0"/>
                    </a:solidFill>
                    <a:latin typeface="Times New Roman" panose="02020603050405020304" pitchFamily="18" charset="0"/>
                    <a:cs typeface="Times New Roman" panose="02020603050405020304" pitchFamily="18" charset="0"/>
                  </a:rPr>
                  <a:t>Legendre</a:t>
                </a:r>
                <a:r>
                  <a:rPr lang="en-US" dirty="0">
                    <a:latin typeface="Times New Roman" panose="02020603050405020304" pitchFamily="18" charset="0"/>
                    <a:cs typeface="Times New Roman" panose="02020603050405020304" pitchFamily="18" charset="0"/>
                  </a:rPr>
                  <a:t> polynomials, let’s use it!</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choose the Legendre polynomial of order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and the zeroes of this polynomial are the nodes or grid points </a:t>
                </a:r>
                <a14:m>
                  <m:oMath xmlns:m="http://schemas.openxmlformats.org/officeDocument/2006/math">
                    <m:d>
                      <m:dPr>
                        <m:begChr m:val="{"/>
                        <m:endChr m:val="}"/>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𝑛</m:t>
                            </m:r>
                          </m:sub>
                        </m:sSub>
                      </m:e>
                    </m:d>
                  </m:oMath>
                </a14:m>
                <a:r>
                  <a:rPr lang="en-US" i="1" dirty="0">
                    <a:solidFill>
                      <a:srgbClr val="FF0000"/>
                    </a:solidFill>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Recall:</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cs typeface="Times New Roman" panose="02020603050405020304" pitchFamily="18" charset="0"/>
                            </a:rPr>
                          </m:ctrlPr>
                        </m:sSubPr>
                        <m:e>
                          <m:r>
                            <a:rPr lang="en-US" sz="2300" i="1">
                              <a:latin typeface="Cambria Math" panose="02040503050406030204" pitchFamily="18" charset="0"/>
                              <a:cs typeface="Times New Roman" panose="02020603050405020304" pitchFamily="18" charset="0"/>
                            </a:rPr>
                            <m:t>𝑃</m:t>
                          </m:r>
                        </m:e>
                        <m:sub>
                          <m:r>
                            <a:rPr lang="en-US" sz="2300" i="1">
                              <a:latin typeface="Cambria Math" panose="02040503050406030204" pitchFamily="18" charset="0"/>
                              <a:cs typeface="Times New Roman" panose="02020603050405020304" pitchFamily="18" charset="0"/>
                            </a:rPr>
                            <m:t>0</m:t>
                          </m:r>
                        </m:sub>
                      </m:sSub>
                      <m:d>
                        <m:dPr>
                          <m:ctrlPr>
                            <a:rPr lang="en-US" sz="2300" i="1">
                              <a:latin typeface="Cambria Math" panose="02040503050406030204" pitchFamily="18" charset="0"/>
                              <a:cs typeface="Times New Roman" panose="02020603050405020304" pitchFamily="18" charset="0"/>
                            </a:rPr>
                          </m:ctrlPr>
                        </m:dPr>
                        <m:e>
                          <m:r>
                            <a:rPr lang="en-US" sz="2300" i="1">
                              <a:latin typeface="Cambria Math" panose="02040503050406030204" pitchFamily="18" charset="0"/>
                              <a:cs typeface="Times New Roman" panose="02020603050405020304" pitchFamily="18" charset="0"/>
                            </a:rPr>
                            <m:t>𝑥</m:t>
                          </m:r>
                        </m:e>
                      </m:d>
                      <m:r>
                        <a:rPr lang="en-US" sz="2300" i="1">
                          <a:latin typeface="Cambria Math" panose="02040503050406030204" pitchFamily="18" charset="0"/>
                          <a:cs typeface="Times New Roman" panose="02020603050405020304" pitchFamily="18" charset="0"/>
                        </a:rPr>
                        <m:t>=1;  </m:t>
                      </m:r>
                      <m:sSub>
                        <m:sSubPr>
                          <m:ctrlPr>
                            <a:rPr lang="en-US" sz="2300" i="1">
                              <a:latin typeface="Cambria Math" panose="02040503050406030204" pitchFamily="18" charset="0"/>
                              <a:cs typeface="Times New Roman" panose="02020603050405020304" pitchFamily="18" charset="0"/>
                            </a:rPr>
                          </m:ctrlPr>
                        </m:sSubPr>
                        <m:e>
                          <m:r>
                            <a:rPr lang="en-US" sz="2300" i="1">
                              <a:latin typeface="Cambria Math" panose="02040503050406030204" pitchFamily="18" charset="0"/>
                              <a:cs typeface="Times New Roman" panose="02020603050405020304" pitchFamily="18" charset="0"/>
                            </a:rPr>
                            <m:t>𝑃</m:t>
                          </m:r>
                        </m:e>
                        <m:sub>
                          <m:r>
                            <a:rPr lang="en-US" sz="2300" i="1">
                              <a:latin typeface="Cambria Math" panose="02040503050406030204" pitchFamily="18" charset="0"/>
                              <a:cs typeface="Times New Roman" panose="02020603050405020304" pitchFamily="18" charset="0"/>
                            </a:rPr>
                            <m:t>𝑛</m:t>
                          </m:r>
                        </m:sub>
                      </m:sSub>
                      <m:d>
                        <m:dPr>
                          <m:ctrlPr>
                            <a:rPr lang="en-US" sz="2300" i="1">
                              <a:latin typeface="Cambria Math" panose="02040503050406030204" pitchFamily="18" charset="0"/>
                              <a:cs typeface="Times New Roman" panose="02020603050405020304" pitchFamily="18" charset="0"/>
                            </a:rPr>
                          </m:ctrlPr>
                        </m:dPr>
                        <m:e>
                          <m:r>
                            <a:rPr lang="en-US" sz="2300" i="1">
                              <a:latin typeface="Cambria Math" panose="02040503050406030204" pitchFamily="18" charset="0"/>
                              <a:cs typeface="Times New Roman" panose="02020603050405020304" pitchFamily="18" charset="0"/>
                            </a:rPr>
                            <m:t>𝑥</m:t>
                          </m:r>
                        </m:e>
                      </m:d>
                      <m:r>
                        <a:rPr lang="en-US" sz="2300" i="1">
                          <a:latin typeface="Cambria Math" panose="02040503050406030204" pitchFamily="18" charset="0"/>
                          <a:cs typeface="Times New Roman" panose="02020603050405020304" pitchFamily="18" charset="0"/>
                        </a:rPr>
                        <m:t>=</m:t>
                      </m:r>
                      <m:f>
                        <m:fPr>
                          <m:ctrlPr>
                            <a:rPr lang="en-US" sz="2300" i="1">
                              <a:latin typeface="Cambria Math" panose="02040503050406030204" pitchFamily="18" charset="0"/>
                              <a:cs typeface="Times New Roman" panose="02020603050405020304" pitchFamily="18" charset="0"/>
                            </a:rPr>
                          </m:ctrlPr>
                        </m:fPr>
                        <m:num>
                          <m:r>
                            <a:rPr lang="en-US" sz="2300" i="1">
                              <a:latin typeface="Cambria Math" panose="02040503050406030204" pitchFamily="18" charset="0"/>
                              <a:cs typeface="Times New Roman" panose="02020603050405020304" pitchFamily="18" charset="0"/>
                            </a:rPr>
                            <m:t>1</m:t>
                          </m:r>
                        </m:num>
                        <m:den>
                          <m:sSup>
                            <m:sSupPr>
                              <m:ctrlPr>
                                <a:rPr lang="en-US" sz="2300" i="1">
                                  <a:latin typeface="Cambria Math" panose="02040503050406030204" pitchFamily="18" charset="0"/>
                                  <a:cs typeface="Times New Roman" panose="02020603050405020304" pitchFamily="18" charset="0"/>
                                </a:rPr>
                              </m:ctrlPr>
                            </m:sSupPr>
                            <m:e>
                              <m:r>
                                <a:rPr lang="en-US" sz="2300" i="1">
                                  <a:latin typeface="Cambria Math" panose="02040503050406030204" pitchFamily="18" charset="0"/>
                                  <a:cs typeface="Times New Roman" panose="02020603050405020304" pitchFamily="18" charset="0"/>
                                </a:rPr>
                                <m:t>2</m:t>
                              </m:r>
                            </m:e>
                            <m:sup>
                              <m:r>
                                <a:rPr lang="en-US" sz="2300" i="1">
                                  <a:latin typeface="Cambria Math" panose="02040503050406030204" pitchFamily="18" charset="0"/>
                                  <a:cs typeface="Times New Roman" panose="02020603050405020304" pitchFamily="18" charset="0"/>
                                </a:rPr>
                                <m:t>𝑛</m:t>
                              </m:r>
                            </m:sup>
                          </m:sSup>
                          <m:r>
                            <a:rPr lang="en-US" sz="2300" i="1">
                              <a:latin typeface="Cambria Math" panose="02040503050406030204" pitchFamily="18" charset="0"/>
                              <a:cs typeface="Times New Roman" panose="02020603050405020304" pitchFamily="18" charset="0"/>
                            </a:rPr>
                            <m:t>𝑛</m:t>
                          </m:r>
                          <m:r>
                            <a:rPr lang="en-US" sz="2300" i="1">
                              <a:latin typeface="Cambria Math" panose="02040503050406030204" pitchFamily="18" charset="0"/>
                              <a:cs typeface="Times New Roman" panose="02020603050405020304" pitchFamily="18" charset="0"/>
                            </a:rPr>
                            <m:t>!</m:t>
                          </m:r>
                        </m:den>
                      </m:f>
                      <m:f>
                        <m:fPr>
                          <m:ctrlPr>
                            <a:rPr lang="en-US" sz="2300" i="1">
                              <a:latin typeface="Cambria Math" panose="02040503050406030204" pitchFamily="18" charset="0"/>
                              <a:cs typeface="Times New Roman" panose="02020603050405020304" pitchFamily="18" charset="0"/>
                            </a:rPr>
                          </m:ctrlPr>
                        </m:fPr>
                        <m:num>
                          <m:sSup>
                            <m:sSupPr>
                              <m:ctrlPr>
                                <a:rPr lang="en-US" sz="2300" i="1">
                                  <a:latin typeface="Cambria Math" panose="02040503050406030204" pitchFamily="18" charset="0"/>
                                  <a:cs typeface="Times New Roman" panose="02020603050405020304" pitchFamily="18" charset="0"/>
                                </a:rPr>
                              </m:ctrlPr>
                            </m:sSupPr>
                            <m:e>
                              <m:r>
                                <a:rPr lang="en-US" sz="2300" i="1">
                                  <a:latin typeface="Cambria Math" panose="02040503050406030204" pitchFamily="18" charset="0"/>
                                  <a:cs typeface="Times New Roman" panose="02020603050405020304" pitchFamily="18" charset="0"/>
                                </a:rPr>
                                <m:t>𝑑</m:t>
                              </m:r>
                            </m:e>
                            <m:sup>
                              <m:r>
                                <a:rPr lang="en-US" sz="2300" i="1">
                                  <a:latin typeface="Cambria Math" panose="02040503050406030204" pitchFamily="18" charset="0"/>
                                  <a:cs typeface="Times New Roman" panose="02020603050405020304" pitchFamily="18" charset="0"/>
                                </a:rPr>
                                <m:t>𝑛</m:t>
                              </m:r>
                            </m:sup>
                          </m:sSup>
                        </m:num>
                        <m:den>
                          <m:sSup>
                            <m:sSupPr>
                              <m:ctrlPr>
                                <a:rPr lang="en-US" sz="2300" i="1">
                                  <a:latin typeface="Cambria Math" panose="02040503050406030204" pitchFamily="18" charset="0"/>
                                  <a:cs typeface="Times New Roman" panose="02020603050405020304" pitchFamily="18" charset="0"/>
                                </a:rPr>
                              </m:ctrlPr>
                            </m:sSupPr>
                            <m:e>
                              <m:r>
                                <a:rPr lang="en-US" sz="2300" i="1">
                                  <a:latin typeface="Cambria Math" panose="02040503050406030204" pitchFamily="18" charset="0"/>
                                  <a:cs typeface="Times New Roman" panose="02020603050405020304" pitchFamily="18" charset="0"/>
                                </a:rPr>
                                <m:t>𝑑𝑥</m:t>
                              </m:r>
                            </m:e>
                            <m:sup>
                              <m:r>
                                <a:rPr lang="en-US" sz="2300" i="1">
                                  <a:latin typeface="Cambria Math" panose="02040503050406030204" pitchFamily="18" charset="0"/>
                                  <a:cs typeface="Times New Roman" panose="02020603050405020304" pitchFamily="18" charset="0"/>
                                </a:rPr>
                                <m:t>𝑛</m:t>
                              </m:r>
                            </m:sup>
                          </m:sSup>
                        </m:den>
                      </m:f>
                      <m:d>
                        <m:dPr>
                          <m:begChr m:val="["/>
                          <m:endChr m:val="]"/>
                          <m:ctrlPr>
                            <a:rPr lang="en-US" sz="2300" i="1">
                              <a:latin typeface="Cambria Math" panose="02040503050406030204" pitchFamily="18" charset="0"/>
                              <a:cs typeface="Times New Roman" panose="02020603050405020304" pitchFamily="18" charset="0"/>
                            </a:rPr>
                          </m:ctrlPr>
                        </m:dPr>
                        <m:e>
                          <m:sSup>
                            <m:sSupPr>
                              <m:ctrlPr>
                                <a:rPr lang="en-US" sz="2300" i="1">
                                  <a:latin typeface="Cambria Math" panose="02040503050406030204" pitchFamily="18" charset="0"/>
                                  <a:cs typeface="Times New Roman" panose="02020603050405020304" pitchFamily="18" charset="0"/>
                                </a:rPr>
                              </m:ctrlPr>
                            </m:sSupPr>
                            <m:e>
                              <m:d>
                                <m:dPr>
                                  <m:ctrlPr>
                                    <a:rPr lang="en-US" sz="2300" i="1">
                                      <a:latin typeface="Cambria Math" panose="02040503050406030204" pitchFamily="18" charset="0"/>
                                      <a:cs typeface="Times New Roman" panose="02020603050405020304" pitchFamily="18" charset="0"/>
                                    </a:rPr>
                                  </m:ctrlPr>
                                </m:dPr>
                                <m:e>
                                  <m:sSup>
                                    <m:sSupPr>
                                      <m:ctrlPr>
                                        <a:rPr lang="en-US" sz="2300" i="1">
                                          <a:latin typeface="Cambria Math" panose="02040503050406030204" pitchFamily="18" charset="0"/>
                                          <a:cs typeface="Times New Roman" panose="02020603050405020304" pitchFamily="18" charset="0"/>
                                        </a:rPr>
                                      </m:ctrlPr>
                                    </m:sSupPr>
                                    <m:e>
                                      <m:r>
                                        <a:rPr lang="en-US" sz="2300" i="1">
                                          <a:latin typeface="Cambria Math" panose="02040503050406030204" pitchFamily="18" charset="0"/>
                                          <a:cs typeface="Times New Roman" panose="02020603050405020304" pitchFamily="18" charset="0"/>
                                        </a:rPr>
                                        <m:t>𝑥</m:t>
                                      </m:r>
                                    </m:e>
                                    <m:sup>
                                      <m:r>
                                        <a:rPr lang="en-US" sz="2300" i="1">
                                          <a:latin typeface="Cambria Math" panose="02040503050406030204" pitchFamily="18" charset="0"/>
                                          <a:cs typeface="Times New Roman" panose="02020603050405020304" pitchFamily="18" charset="0"/>
                                        </a:rPr>
                                        <m:t>2</m:t>
                                      </m:r>
                                    </m:sup>
                                  </m:sSup>
                                  <m:r>
                                    <a:rPr lang="en-US" sz="2300" i="1">
                                      <a:latin typeface="Cambria Math" panose="02040503050406030204" pitchFamily="18" charset="0"/>
                                      <a:cs typeface="Times New Roman" panose="02020603050405020304" pitchFamily="18" charset="0"/>
                                    </a:rPr>
                                    <m:t>−1</m:t>
                                  </m:r>
                                </m:e>
                              </m:d>
                            </m:e>
                            <m:sup>
                              <m:r>
                                <a:rPr lang="en-US" sz="2300" i="1">
                                  <a:latin typeface="Cambria Math" panose="02040503050406030204" pitchFamily="18" charset="0"/>
                                  <a:cs typeface="Times New Roman" panose="02020603050405020304" pitchFamily="18" charset="0"/>
                                </a:rPr>
                                <m:t>𝑛</m:t>
                              </m:r>
                            </m:sup>
                          </m:sSup>
                        </m:e>
                      </m:d>
                      <m:r>
                        <a:rPr lang="en-US" sz="2300" b="0" i="1" smtClean="0">
                          <a:latin typeface="Cambria Math" panose="02040503050406030204" pitchFamily="18" charset="0"/>
                          <a:cs typeface="Times New Roman" panose="02020603050405020304" pitchFamily="18" charset="0"/>
                        </a:rPr>
                        <m:t>;  </m:t>
                      </m:r>
                      <m:sSub>
                        <m:sSubPr>
                          <m:ctrlPr>
                            <a:rPr lang="en-US" sz="2300" i="1">
                              <a:latin typeface="Cambria Math" panose="02040503050406030204" pitchFamily="18" charset="0"/>
                              <a:cs typeface="Times New Roman" panose="02020603050405020304" pitchFamily="18" charset="0"/>
                            </a:rPr>
                          </m:ctrlPr>
                        </m:sSubPr>
                        <m:e>
                          <m:r>
                            <a:rPr lang="en-US" sz="2300" i="1">
                              <a:latin typeface="Cambria Math" panose="02040503050406030204" pitchFamily="18" charset="0"/>
                              <a:cs typeface="Times New Roman" panose="02020603050405020304" pitchFamily="18" charset="0"/>
                            </a:rPr>
                            <m:t>𝑃</m:t>
                          </m:r>
                        </m:e>
                        <m:sub>
                          <m:r>
                            <a:rPr lang="en-US" sz="2300" i="1">
                              <a:latin typeface="Cambria Math" panose="02040503050406030204" pitchFamily="18" charset="0"/>
                              <a:cs typeface="Times New Roman" panose="02020603050405020304" pitchFamily="18" charset="0"/>
                            </a:rPr>
                            <m:t>𝑛</m:t>
                          </m:r>
                        </m:sub>
                      </m:sSub>
                      <m:d>
                        <m:dPr>
                          <m:ctrlPr>
                            <a:rPr lang="en-US" sz="2300" i="1">
                              <a:latin typeface="Cambria Math" panose="02040503050406030204" pitchFamily="18" charset="0"/>
                              <a:cs typeface="Times New Roman" panose="02020603050405020304" pitchFamily="18" charset="0"/>
                            </a:rPr>
                          </m:ctrlPr>
                        </m:dPr>
                        <m:e>
                          <m:r>
                            <a:rPr lang="en-US" sz="2300" i="1">
                              <a:latin typeface="Cambria Math" panose="02040503050406030204" pitchFamily="18" charset="0"/>
                              <a:cs typeface="Times New Roman" panose="02020603050405020304" pitchFamily="18" charset="0"/>
                            </a:rPr>
                            <m:t>𝑥</m:t>
                          </m:r>
                        </m:e>
                      </m:d>
                      <m:r>
                        <a:rPr lang="en-US" sz="2300" i="1">
                          <a:latin typeface="Cambria Math" panose="02040503050406030204" pitchFamily="18" charset="0"/>
                          <a:cs typeface="Times New Roman" panose="02020603050405020304" pitchFamily="18" charset="0"/>
                        </a:rPr>
                        <m:t>=</m:t>
                      </m:r>
                      <m:f>
                        <m:fPr>
                          <m:ctrlPr>
                            <a:rPr lang="en-US" sz="2300" i="1">
                              <a:latin typeface="Cambria Math" panose="02040503050406030204" pitchFamily="18" charset="0"/>
                              <a:cs typeface="Times New Roman" panose="02020603050405020304" pitchFamily="18" charset="0"/>
                            </a:rPr>
                          </m:ctrlPr>
                        </m:fPr>
                        <m:num>
                          <m:r>
                            <a:rPr lang="en-US" sz="2300" i="1">
                              <a:latin typeface="Cambria Math" panose="02040503050406030204" pitchFamily="18" charset="0"/>
                              <a:cs typeface="Times New Roman" panose="02020603050405020304" pitchFamily="18" charset="0"/>
                            </a:rPr>
                            <m:t>2</m:t>
                          </m:r>
                          <m:r>
                            <a:rPr lang="en-US" sz="2300" i="1">
                              <a:latin typeface="Cambria Math" panose="02040503050406030204" pitchFamily="18" charset="0"/>
                              <a:cs typeface="Times New Roman" panose="02020603050405020304" pitchFamily="18" charset="0"/>
                            </a:rPr>
                            <m:t>𝑛</m:t>
                          </m:r>
                          <m:r>
                            <a:rPr lang="en-US" sz="2300" i="1">
                              <a:latin typeface="Cambria Math" panose="02040503050406030204" pitchFamily="18" charset="0"/>
                              <a:cs typeface="Times New Roman" panose="02020603050405020304" pitchFamily="18" charset="0"/>
                            </a:rPr>
                            <m:t>−1</m:t>
                          </m:r>
                        </m:num>
                        <m:den>
                          <m:r>
                            <a:rPr lang="en-US" sz="2300" i="1">
                              <a:latin typeface="Cambria Math" panose="02040503050406030204" pitchFamily="18" charset="0"/>
                              <a:cs typeface="Times New Roman" panose="02020603050405020304" pitchFamily="18" charset="0"/>
                            </a:rPr>
                            <m:t>𝑛</m:t>
                          </m:r>
                        </m:den>
                      </m:f>
                      <m:r>
                        <a:rPr lang="en-US" sz="2300" i="1">
                          <a:latin typeface="Cambria Math" panose="02040503050406030204" pitchFamily="18" charset="0"/>
                          <a:cs typeface="Times New Roman" panose="02020603050405020304" pitchFamily="18" charset="0"/>
                        </a:rPr>
                        <m:t>𝑥</m:t>
                      </m:r>
                      <m:sSub>
                        <m:sSubPr>
                          <m:ctrlPr>
                            <a:rPr lang="en-US" sz="2300" i="1">
                              <a:latin typeface="Cambria Math" panose="02040503050406030204" pitchFamily="18" charset="0"/>
                              <a:cs typeface="Times New Roman" panose="02020603050405020304" pitchFamily="18" charset="0"/>
                            </a:rPr>
                          </m:ctrlPr>
                        </m:sSubPr>
                        <m:e>
                          <m:r>
                            <a:rPr lang="en-US" sz="2300" i="1">
                              <a:latin typeface="Cambria Math" panose="02040503050406030204" pitchFamily="18" charset="0"/>
                              <a:cs typeface="Times New Roman" panose="02020603050405020304" pitchFamily="18" charset="0"/>
                            </a:rPr>
                            <m:t>𝑃</m:t>
                          </m:r>
                        </m:e>
                        <m:sub>
                          <m:r>
                            <a:rPr lang="en-US" sz="2300" i="1">
                              <a:latin typeface="Cambria Math" panose="02040503050406030204" pitchFamily="18" charset="0"/>
                              <a:cs typeface="Times New Roman" panose="02020603050405020304" pitchFamily="18" charset="0"/>
                            </a:rPr>
                            <m:t>𝑛</m:t>
                          </m:r>
                          <m:r>
                            <a:rPr lang="en-US" sz="2300" i="1">
                              <a:latin typeface="Cambria Math" panose="02040503050406030204" pitchFamily="18" charset="0"/>
                              <a:cs typeface="Times New Roman" panose="02020603050405020304" pitchFamily="18" charset="0"/>
                            </a:rPr>
                            <m:t>−1</m:t>
                          </m:r>
                        </m:sub>
                      </m:sSub>
                      <m:d>
                        <m:dPr>
                          <m:ctrlPr>
                            <a:rPr lang="en-US" sz="2300" i="1">
                              <a:latin typeface="Cambria Math" panose="02040503050406030204" pitchFamily="18" charset="0"/>
                              <a:cs typeface="Times New Roman" panose="02020603050405020304" pitchFamily="18" charset="0"/>
                            </a:rPr>
                          </m:ctrlPr>
                        </m:dPr>
                        <m:e>
                          <m:r>
                            <a:rPr lang="en-US" sz="2300" i="1">
                              <a:latin typeface="Cambria Math" panose="02040503050406030204" pitchFamily="18" charset="0"/>
                              <a:cs typeface="Times New Roman" panose="02020603050405020304" pitchFamily="18" charset="0"/>
                            </a:rPr>
                            <m:t>𝑥</m:t>
                          </m:r>
                        </m:e>
                      </m:d>
                      <m:r>
                        <a:rPr lang="en-US" sz="2300" i="1">
                          <a:latin typeface="Cambria Math" panose="02040503050406030204" pitchFamily="18" charset="0"/>
                          <a:cs typeface="Times New Roman" panose="02020603050405020304" pitchFamily="18" charset="0"/>
                        </a:rPr>
                        <m:t>−</m:t>
                      </m:r>
                      <m:f>
                        <m:fPr>
                          <m:ctrlPr>
                            <a:rPr lang="en-US" sz="2300" i="1">
                              <a:latin typeface="Cambria Math" panose="02040503050406030204" pitchFamily="18" charset="0"/>
                              <a:cs typeface="Times New Roman" panose="02020603050405020304" pitchFamily="18" charset="0"/>
                            </a:rPr>
                          </m:ctrlPr>
                        </m:fPr>
                        <m:num>
                          <m:r>
                            <a:rPr lang="en-US" sz="2300" i="1">
                              <a:latin typeface="Cambria Math" panose="02040503050406030204" pitchFamily="18" charset="0"/>
                              <a:cs typeface="Times New Roman" panose="02020603050405020304" pitchFamily="18" charset="0"/>
                            </a:rPr>
                            <m:t>𝑛</m:t>
                          </m:r>
                          <m:r>
                            <a:rPr lang="en-US" sz="2300" i="1">
                              <a:latin typeface="Cambria Math" panose="02040503050406030204" pitchFamily="18" charset="0"/>
                              <a:cs typeface="Times New Roman" panose="02020603050405020304" pitchFamily="18" charset="0"/>
                            </a:rPr>
                            <m:t>−1</m:t>
                          </m:r>
                        </m:num>
                        <m:den>
                          <m:r>
                            <a:rPr lang="en-US" sz="2300" i="1">
                              <a:latin typeface="Cambria Math" panose="02040503050406030204" pitchFamily="18" charset="0"/>
                              <a:cs typeface="Times New Roman" panose="02020603050405020304" pitchFamily="18" charset="0"/>
                            </a:rPr>
                            <m:t>𝑛</m:t>
                          </m:r>
                        </m:den>
                      </m:f>
                      <m:sSub>
                        <m:sSubPr>
                          <m:ctrlPr>
                            <a:rPr lang="en-US" sz="2300" i="1">
                              <a:latin typeface="Cambria Math" panose="02040503050406030204" pitchFamily="18" charset="0"/>
                              <a:cs typeface="Times New Roman" panose="02020603050405020304" pitchFamily="18" charset="0"/>
                            </a:rPr>
                          </m:ctrlPr>
                        </m:sSubPr>
                        <m:e>
                          <m:r>
                            <a:rPr lang="en-US" sz="2300" i="1">
                              <a:latin typeface="Cambria Math" panose="02040503050406030204" pitchFamily="18" charset="0"/>
                              <a:cs typeface="Times New Roman" panose="02020603050405020304" pitchFamily="18" charset="0"/>
                            </a:rPr>
                            <m:t>𝑃</m:t>
                          </m:r>
                        </m:e>
                        <m:sub>
                          <m:r>
                            <a:rPr lang="en-US" sz="2300" i="1">
                              <a:latin typeface="Cambria Math" panose="02040503050406030204" pitchFamily="18" charset="0"/>
                              <a:cs typeface="Times New Roman" panose="02020603050405020304" pitchFamily="18" charset="0"/>
                            </a:rPr>
                            <m:t>𝑛</m:t>
                          </m:r>
                          <m:r>
                            <a:rPr lang="en-US" sz="2300" i="1">
                              <a:latin typeface="Cambria Math" panose="02040503050406030204" pitchFamily="18" charset="0"/>
                              <a:cs typeface="Times New Roman" panose="02020603050405020304" pitchFamily="18" charset="0"/>
                            </a:rPr>
                            <m:t>−2</m:t>
                          </m:r>
                        </m:sub>
                      </m:sSub>
                      <m:d>
                        <m:dPr>
                          <m:ctrlPr>
                            <a:rPr lang="en-US" sz="2300" i="1">
                              <a:latin typeface="Cambria Math" panose="02040503050406030204" pitchFamily="18" charset="0"/>
                              <a:cs typeface="Times New Roman" panose="02020603050405020304" pitchFamily="18" charset="0"/>
                            </a:rPr>
                          </m:ctrlPr>
                        </m:dPr>
                        <m:e>
                          <m:r>
                            <a:rPr lang="en-US" sz="2300" i="1">
                              <a:latin typeface="Cambria Math" panose="02040503050406030204" pitchFamily="18" charset="0"/>
                              <a:cs typeface="Times New Roman" panose="02020603050405020304" pitchFamily="18" charset="0"/>
                            </a:rPr>
                            <m:t>𝑥</m:t>
                          </m:r>
                        </m:e>
                      </m:d>
                    </m:oMath>
                  </m:oMathPara>
                </a14:m>
                <a:endParaRPr lang="en-US" sz="2600" i="1" dirty="0">
                  <a:solidFill>
                    <a:srgbClr val="FF0000"/>
                  </a:solidFill>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Since Legendre polynomials are defined in [-1, 1], that are also the limits of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for integrals.</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cs typeface="Times New Roman" panose="02020603050405020304" pitchFamily="18" charset="0"/>
                            </a:rPr>
                          </m:ctrlPr>
                        </m:naryPr>
                        <m:sub>
                          <m:r>
                            <m:rPr>
                              <m:brk m:alnAt="24"/>
                            </m:rP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1</m:t>
                          </m:r>
                        </m:sup>
                        <m:e>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limLoc m:val="undOvr"/>
                          <m:ctrlPr>
                            <a:rPr lang="en-US" i="1">
                              <a:latin typeface="Cambria Math" panose="02040503050406030204" pitchFamily="18" charset="0"/>
                              <a:cs typeface="Times New Roman" panose="02020603050405020304" pitchFamily="18" charset="0"/>
                            </a:rPr>
                          </m:ctrlPr>
                        </m:naryPr>
                        <m:sub>
                          <m:r>
                            <m:rPr>
                              <m:brk m:alnAt="24"/>
                            </m:rP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1</m:t>
                          </m:r>
                        </m:sup>
                        <m:e>
                          <m:r>
                            <a:rPr lang="en-US" b="0" i="1" smtClean="0">
                              <a:latin typeface="Cambria Math" panose="02040503050406030204" pitchFamily="18" charset="0"/>
                              <a:cs typeface="Times New Roman" panose="02020603050405020304" pitchFamily="18" charset="0"/>
                            </a:rPr>
                            <m:t>𝑝</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nary>
                            <m:naryPr>
                              <m:limLoc m:val="undOvr"/>
                              <m:ctrlPr>
                                <a:rPr lang="en-US" i="1">
                                  <a:latin typeface="Cambria Math" panose="02040503050406030204" pitchFamily="18" charset="0"/>
                                  <a:cs typeface="Times New Roman" panose="02020603050405020304" pitchFamily="18" charset="0"/>
                                </a:rPr>
                              </m:ctrlPr>
                            </m:naryPr>
                            <m:sub>
                              <m:r>
                                <m:rPr>
                                  <m:brk m:alnAt="24"/>
                                </m:rP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1</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𝜔</m:t>
                              </m:r>
                            </m:e>
                            <m:sub>
                              <m:r>
                                <a:rPr lang="en-US" i="1" dirty="0">
                                  <a:latin typeface="Cambria Math" panose="02040503050406030204" pitchFamily="18" charset="0"/>
                                  <a:cs typeface="Times New Roman" panose="02020603050405020304" pitchFamily="18" charset="0"/>
                                </a:rPr>
                                <m:t>𝑖</m:t>
                              </m:r>
                            </m:sub>
                          </m:sSub>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𝜔</m:t>
                          </m:r>
                        </m:e>
                        <m:sub>
                          <m:r>
                            <a:rPr lang="en-US" i="1" dirty="0">
                              <a:latin typeface="Cambria Math" panose="02040503050406030204" pitchFamily="18" charset="0"/>
                              <a:cs typeface="Times New Roman" panose="02020603050405020304" pitchFamily="18" charset="0"/>
                            </a:rPr>
                            <m:t>𝑖</m:t>
                          </m:r>
                        </m:sub>
                      </m:sSub>
                      <m:r>
                        <a:rPr lang="en-US" i="1" dirty="0">
                          <a:latin typeface="Cambria Math" panose="02040503050406030204" pitchFamily="18" charset="0"/>
                          <a:cs typeface="Times New Roman" panose="02020603050405020304" pitchFamily="18" charset="0"/>
                        </a:rPr>
                        <m:t>=</m:t>
                      </m:r>
                      <m:nary>
                        <m:naryPr>
                          <m:limLoc m:val="undOvr"/>
                          <m:ctrlPr>
                            <a:rPr lang="en-US" i="1">
                              <a:latin typeface="Cambria Math" panose="02040503050406030204" pitchFamily="18" charset="0"/>
                              <a:cs typeface="Times New Roman" panose="02020603050405020304" pitchFamily="18" charset="0"/>
                            </a:rPr>
                          </m:ctrlPr>
                        </m:naryPr>
                        <m:sub>
                          <m:r>
                            <m:rPr>
                              <m:brk m:alnAt="24"/>
                            </m:rP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1</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𝛿</m:t>
                              </m:r>
                            </m:e>
                            <m:sub>
                              <m:r>
                                <a:rPr lang="en-US" i="1">
                                  <a:latin typeface="Cambria Math" panose="02040503050406030204" pitchFamily="18" charset="0"/>
                                  <a:cs typeface="Times New Roman" panose="02020603050405020304" pitchFamily="18" charset="0"/>
                                </a:rPr>
                                <m:t>𝑖</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𝑑𝑥</m:t>
                          </m:r>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dirty="0">
                    <a:latin typeface="Times New Roman" panose="02020603050405020304" pitchFamily="18" charset="0"/>
                    <a:cs typeface="Times New Roman" panose="02020603050405020304" pitchFamily="18" charset="0"/>
                  </a:rPr>
                  <a:t>For arbitrary limit </a:t>
                </a:r>
                <a14:m>
                  <m:oMath xmlns:m="http://schemas.openxmlformats.org/officeDocument/2006/math">
                    <m:nary>
                      <m:naryPr>
                        <m:limLoc m:val="undOvr"/>
                        <m:ctrlPr>
                          <a:rPr lang="en-US" i="1">
                            <a:solidFill>
                              <a:srgbClr val="002060"/>
                            </a:solidFill>
                            <a:latin typeface="Cambria Math" panose="02040503050406030204" pitchFamily="18" charset="0"/>
                            <a:cs typeface="Times New Roman" panose="02020603050405020304" pitchFamily="18" charset="0"/>
                          </a:rPr>
                        </m:ctrlPr>
                      </m:naryPr>
                      <m:sub>
                        <m:r>
                          <m:rPr>
                            <m:brk m:alnAt="24"/>
                          </m:rPr>
                          <a:rPr lang="en-US" i="1">
                            <a:solidFill>
                              <a:srgbClr val="002060"/>
                            </a:solidFill>
                            <a:latin typeface="Cambria Math" panose="02040503050406030204" pitchFamily="18" charset="0"/>
                            <a:cs typeface="Times New Roman" panose="02020603050405020304" pitchFamily="18" charset="0"/>
                          </a:rPr>
                          <m:t>𝑎</m:t>
                        </m:r>
                      </m:sub>
                      <m:sup>
                        <m:r>
                          <a:rPr lang="en-US" i="1">
                            <a:solidFill>
                              <a:srgbClr val="002060"/>
                            </a:solidFill>
                            <a:latin typeface="Cambria Math" panose="02040503050406030204" pitchFamily="18" charset="0"/>
                            <a:cs typeface="Times New Roman" panose="02020603050405020304" pitchFamily="18" charset="0"/>
                          </a:rPr>
                          <m:t>𝑏</m:t>
                        </m:r>
                      </m:sup>
                      <m:e>
                        <m:r>
                          <a:rPr lang="en-US" i="1">
                            <a:solidFill>
                              <a:srgbClr val="002060"/>
                            </a:solidFill>
                            <a:latin typeface="Cambria Math" panose="02040503050406030204" pitchFamily="18" charset="0"/>
                            <a:cs typeface="Times New Roman" panose="02020603050405020304" pitchFamily="18" charset="0"/>
                          </a:rPr>
                          <m:t>𝑓</m:t>
                        </m:r>
                        <m:d>
                          <m:dPr>
                            <m:ctrlPr>
                              <a:rPr lang="en-US" i="1">
                                <a:solidFill>
                                  <a:srgbClr val="002060"/>
                                </a:solidFill>
                                <a:latin typeface="Cambria Math" panose="02040503050406030204" pitchFamily="18" charset="0"/>
                                <a:cs typeface="Times New Roman" panose="02020603050405020304" pitchFamily="18" charset="0"/>
                              </a:rPr>
                            </m:ctrlPr>
                          </m:dPr>
                          <m:e>
                            <m:r>
                              <a:rPr lang="en-US" i="1">
                                <a:solidFill>
                                  <a:srgbClr val="002060"/>
                                </a:solidFill>
                                <a:latin typeface="Cambria Math" panose="02040503050406030204" pitchFamily="18" charset="0"/>
                                <a:cs typeface="Times New Roman" panose="02020603050405020304" pitchFamily="18" charset="0"/>
                              </a:rPr>
                              <m:t>𝑥</m:t>
                            </m:r>
                          </m:e>
                        </m:d>
                      </m:e>
                    </m:nary>
                    <m:r>
                      <a:rPr lang="en-US" i="1">
                        <a:solidFill>
                          <a:srgbClr val="002060"/>
                        </a:solidFill>
                        <a:latin typeface="Cambria Math" panose="02040503050406030204" pitchFamily="18" charset="0"/>
                        <a:cs typeface="Times New Roman" panose="02020603050405020304" pitchFamily="18" charset="0"/>
                      </a:rPr>
                      <m:t>𝑑𝑥</m:t>
                    </m:r>
                  </m:oMath>
                </a14:m>
                <a:r>
                  <a:rPr lang="en-US" dirty="0">
                    <a:latin typeface="Times New Roman" panose="02020603050405020304" pitchFamily="18" charset="0"/>
                    <a:cs typeface="Times New Roman" panose="02020603050405020304" pitchFamily="18" charset="0"/>
                  </a:rPr>
                  <a:t>, use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𝑎</m:t>
                        </m:r>
                      </m:num>
                      <m:den>
                        <m:r>
                          <a:rPr lang="en-US" b="0" i="1" smtClean="0">
                            <a:latin typeface="Cambria Math" panose="02040503050406030204" pitchFamily="18" charset="0"/>
                            <a:cs typeface="Times New Roman" panose="02020603050405020304" pitchFamily="18" charset="0"/>
                          </a:rPr>
                          <m:t>2</m:t>
                        </m:r>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𝑎</m:t>
                        </m:r>
                      </m:num>
                      <m:den>
                        <m:r>
                          <a:rPr lang="en-US" b="0" i="1" smtClean="0">
                            <a:latin typeface="Cambria Math" panose="02040503050406030204" pitchFamily="18" charset="0"/>
                            <a:cs typeface="Times New Roman" panose="02020603050405020304" pitchFamily="18" charset="0"/>
                          </a:rPr>
                          <m:t>2</m:t>
                        </m:r>
                      </m:den>
                    </m:f>
                    <m:r>
                      <a:rPr lang="en-US" b="0" i="1" smtClean="0">
                        <a:latin typeface="Cambria Math" panose="02040503050406030204" pitchFamily="18" charset="0"/>
                        <a:cs typeface="Times New Roman" panose="02020603050405020304" pitchFamily="18" charset="0"/>
                      </a:rPr>
                      <m:t>𝑧</m:t>
                    </m:r>
                  </m:oMath>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     →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−1, 1</m:t>
                          </m:r>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214884" y="1024129"/>
                <a:ext cx="8714232" cy="5486399"/>
              </a:xfrm>
              <a:blipFill>
                <a:blip r:embed="rId2"/>
                <a:stretch>
                  <a:fillRect l="-909" t="-2000" r="-1608"/>
                </a:stretch>
              </a:blipFill>
            </p:spPr>
            <p:txBody>
              <a:bodyPr/>
              <a:lstStyle/>
              <a:p>
                <a:r>
                  <a:rPr lang="en-IN">
                    <a:noFill/>
                  </a:rPr>
                  <a:t> </a:t>
                </a:r>
              </a:p>
            </p:txBody>
          </p:sp>
        </mc:Fallback>
      </mc:AlternateContent>
    </p:spTree>
    <p:extLst>
      <p:ext uri="{BB962C8B-B14F-4D97-AF65-F5344CB8AC3E}">
        <p14:creationId xmlns:p14="http://schemas.microsoft.com/office/powerpoint/2010/main" val="14795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862B993-3D59-4611-9CE2-8CA57DD78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312000" y="1369200"/>
            <a:ext cx="2520000" cy="3408000"/>
          </a:xfrm>
          <a:prstGeom prst="rect">
            <a:avLst/>
          </a:prstGeom>
        </p:spPr>
      </p:pic>
    </p:spTree>
    <p:extLst>
      <p:ext uri="{BB962C8B-B14F-4D97-AF65-F5344CB8AC3E}">
        <p14:creationId xmlns:p14="http://schemas.microsoft.com/office/powerpoint/2010/main" val="3946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solidFill>
                  <a:srgbClr val="0000FF"/>
                </a:solidFill>
              </a:rPr>
              <a:t>Gauss-Legendre Quadrature: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528066" y="1380745"/>
                <a:ext cx="8268462" cy="4800599"/>
              </a:xfrm>
            </p:spPr>
            <p:txBody>
              <a:bodyPr>
                <a:normAutofit/>
              </a:bodyPr>
              <a:lstStyle/>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One-point integration: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1</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=0;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Two-points integration: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2</m:t>
                          </m:r>
                        </m:sub>
                      </m:sSub>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box>
                        <m:boxPr>
                          <m:ctrlPr>
                            <a:rPr lang="en-US" sz="2400" i="1">
                              <a:latin typeface="Cambria Math" panose="02040503050406030204" pitchFamily="18" charset="0"/>
                              <a:cs typeface="Times New Roman" panose="02020603050405020304" pitchFamily="18" charset="0"/>
                            </a:rPr>
                          </m:ctrlPr>
                        </m:boxPr>
                        <m:e>
                          <m:argPr>
                            <m:argSz m:val="-1"/>
                          </m:argP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2</m:t>
                              </m:r>
                            </m:den>
                          </m:f>
                        </m:e>
                      </m:box>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3</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𝑥</m:t>
                              </m:r>
                            </m:e>
                            <m:sup>
                              <m:r>
                                <a:rPr lang="en-US" sz="2400" i="1">
                                  <a:latin typeface="Cambria Math" panose="02040503050406030204" pitchFamily="18" charset="0"/>
                                  <a:cs typeface="Times New Roman" panose="02020603050405020304" pitchFamily="18" charset="0"/>
                                </a:rPr>
                                <m:t>2</m:t>
                              </m:r>
                            </m:sup>
                          </m:sSup>
                          <m:r>
                            <a:rPr lang="en-US" sz="2400" i="1">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3</m:t>
                              </m:r>
                            </m:e>
                          </m:rad>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den>
                      </m:f>
                    </m:oMath>
                  </m:oMathPara>
                </a14:m>
                <a:endParaRPr lang="en-US" i="1"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chemeClr val="tx1"/>
                              </a:solidFill>
                              <a:latin typeface="Cambria Math" panose="02040503050406030204" pitchFamily="18" charset="0"/>
                              <a:cs typeface="Times New Roman" panose="02020603050405020304" pitchFamily="18" charset="0"/>
                            </a:rPr>
                            <m:t>0</m:t>
                          </m:r>
                        </m:sub>
                      </m:sSub>
                      <m:r>
                        <a:rPr lang="en-US" sz="2400" b="0" i="1" smtClean="0">
                          <a:solidFill>
                            <a:schemeClr val="tx1"/>
                          </a:solidFill>
                          <a:latin typeface="Cambria Math" panose="02040503050406030204" pitchFamily="18" charset="0"/>
                          <a:cs typeface="Times New Roman" panose="02020603050405020304" pitchFamily="18" charset="0"/>
                        </a:rPr>
                        <m:t>=</m:t>
                      </m:r>
                      <m:nary>
                        <m:naryPr>
                          <m:limLoc m:val="undOvr"/>
                          <m:ctrlPr>
                            <a:rPr lang="en-US" sz="2400" b="0" i="1" smtClean="0">
                              <a:solidFill>
                                <a:schemeClr val="tx1"/>
                              </a:solidFill>
                              <a:latin typeface="Cambria Math" panose="02040503050406030204" pitchFamily="18" charset="0"/>
                              <a:cs typeface="Times New Roman" panose="02020603050405020304" pitchFamily="18" charset="0"/>
                            </a:rPr>
                          </m:ctrlPr>
                        </m:naryPr>
                        <m:sub>
                          <m:r>
                            <m:rPr>
                              <m:brk m:alnAt="24"/>
                            </m:rP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1</m:t>
                          </m:r>
                        </m:sub>
                        <m:sup>
                          <m:r>
                            <a:rPr lang="en-US" sz="2400" b="0" i="1" smtClean="0">
                              <a:solidFill>
                                <a:schemeClr val="tx1"/>
                              </a:solidFill>
                              <a:latin typeface="Cambria Math" panose="02040503050406030204" pitchFamily="18" charset="0"/>
                              <a:cs typeface="Times New Roman" panose="02020603050405020304" pitchFamily="18" charset="0"/>
                            </a:rPr>
                            <m:t>1</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num>
                            <m:den>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den>
                          </m:f>
                          <m:r>
                            <a:rPr lang="en-US" sz="2400" b="0" i="1" smtClean="0">
                              <a:solidFill>
                                <a:schemeClr val="tx1"/>
                              </a:solidFill>
                              <a:latin typeface="Cambria Math" panose="02040503050406030204" pitchFamily="18" charset="0"/>
                              <a:cs typeface="Times New Roman" panose="02020603050405020304" pitchFamily="18" charset="0"/>
                            </a:rPr>
                            <m:t>𝑑𝑥</m:t>
                          </m:r>
                        </m:e>
                      </m:nary>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b="0" i="1" smtClean="0">
                              <a:solidFill>
                                <a:schemeClr val="tx1"/>
                              </a:solidFill>
                              <a:latin typeface="Cambria Math" panose="02040503050406030204" pitchFamily="18" charset="0"/>
                              <a:cs typeface="Times New Roman" panose="02020603050405020304" pitchFamily="18" charset="0"/>
                            </a:rPr>
                          </m:ctrlPr>
                        </m:fPr>
                        <m:num>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num>
                        <m:den>
                          <m:r>
                            <a:rPr lang="en-US" sz="2400" b="0" i="1" smtClean="0">
                              <a:solidFill>
                                <a:schemeClr val="tx1"/>
                              </a:solidFill>
                              <a:latin typeface="Cambria Math" panose="02040503050406030204" pitchFamily="18" charset="0"/>
                              <a:cs typeface="Times New Roman" panose="02020603050405020304" pitchFamily="18" charset="0"/>
                            </a:rPr>
                            <m:t>2</m:t>
                          </m:r>
                        </m:den>
                      </m:f>
                      <m:nary>
                        <m:naryPr>
                          <m:limLoc m:val="undOvr"/>
                          <m:ctrlPr>
                            <a:rPr lang="en-US" sz="2400" i="1">
                              <a:latin typeface="Cambria Math" panose="02040503050406030204" pitchFamily="18" charset="0"/>
                              <a:cs typeface="Times New Roman" panose="02020603050405020304" pitchFamily="18" charset="0"/>
                            </a:rPr>
                          </m:ctrlPr>
                        </m:naryPr>
                        <m:sub>
                          <m:r>
                            <m:rPr>
                              <m:brk m:alnAt="24"/>
                            </m:rP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1</m:t>
                          </m:r>
                        </m:sup>
                        <m:e>
                          <m:d>
                            <m:dPr>
                              <m:ctrlPr>
                                <a:rPr lang="en-US" sz="240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den>
                              </m:f>
                            </m:e>
                          </m:d>
                          <m:r>
                            <a:rPr lang="en-US" sz="2400" i="1">
                              <a:latin typeface="Cambria Math" panose="02040503050406030204" pitchFamily="18" charset="0"/>
                              <a:cs typeface="Times New Roman" panose="02020603050405020304" pitchFamily="18" charset="0"/>
                            </a:rPr>
                            <m:t>𝑑𝑥</m:t>
                          </m:r>
                        </m:e>
                      </m:nary>
                      <m:r>
                        <a:rPr lang="en-US" sz="2400" b="0" i="1" smtClean="0">
                          <a:latin typeface="Cambria Math" panose="02040503050406030204" pitchFamily="18" charset="0"/>
                          <a:cs typeface="Times New Roman" panose="02020603050405020304" pitchFamily="18" charset="0"/>
                        </a:rPr>
                        <m:t>=1</m:t>
                      </m:r>
                    </m:oMath>
                  </m:oMathPara>
                </a14:m>
                <a:endParaRPr lang="en-US" sz="2400" b="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m:rPr>
                              <m:brk m:alnAt="24"/>
                            </m:rP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1</m:t>
                          </m:r>
                        </m:sup>
                        <m:e>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Sub>
                            </m:num>
                            <m:den>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Sub>
                            </m:den>
                          </m:f>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num>
                        <m:den>
                          <m:r>
                            <a:rPr lang="en-US" sz="2400" i="1">
                              <a:latin typeface="Cambria Math" panose="02040503050406030204" pitchFamily="18" charset="0"/>
                              <a:cs typeface="Times New Roman" panose="02020603050405020304" pitchFamily="18" charset="0"/>
                            </a:rPr>
                            <m:t>2</m:t>
                          </m:r>
                        </m:den>
                      </m:f>
                      <m:nary>
                        <m:naryPr>
                          <m:limLoc m:val="undOvr"/>
                          <m:ctrlPr>
                            <a:rPr lang="en-US" sz="2400" i="1">
                              <a:latin typeface="Cambria Math" panose="02040503050406030204" pitchFamily="18" charset="0"/>
                              <a:cs typeface="Times New Roman" panose="02020603050405020304" pitchFamily="18" charset="0"/>
                            </a:rPr>
                          </m:ctrlPr>
                        </m:naryPr>
                        <m:sub>
                          <m:r>
                            <m:rPr>
                              <m:brk m:alnAt="24"/>
                            </m:rP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1</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24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3</m:t>
                                      </m:r>
                                    </m:e>
                                  </m:rad>
                                </m:den>
                              </m:f>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 </m:t>
                      </m:r>
                    </m:oMath>
                  </m:oMathPara>
                </a14:m>
                <a:endParaRPr lang="en-US" i="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528066" y="1380745"/>
                <a:ext cx="8268462" cy="4800599"/>
              </a:xfrm>
              <a:blipFill>
                <a:blip r:embed="rId2"/>
                <a:stretch>
                  <a:fillRect l="-1327" t="-1398"/>
                </a:stretch>
              </a:blipFill>
            </p:spPr>
            <p:txBody>
              <a:bodyPr/>
              <a:lstStyle/>
              <a:p>
                <a:r>
                  <a:rPr lang="en-US">
                    <a:noFill/>
                  </a:rPr>
                  <a:t> </a:t>
                </a:r>
              </a:p>
            </p:txBody>
          </p:sp>
        </mc:Fallback>
      </mc:AlternateContent>
    </p:spTree>
    <p:extLst>
      <p:ext uri="{BB962C8B-B14F-4D97-AF65-F5344CB8AC3E}">
        <p14:creationId xmlns:p14="http://schemas.microsoft.com/office/powerpoint/2010/main" val="17445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CF90A8D-61D9-47A1-AF23-A347598E5B15}"/>
              </a:ext>
            </a:extLst>
          </p:cNvPr>
          <p:cNvPicPr>
            <a:picLocks noChangeAspect="1"/>
          </p:cNvPicPr>
          <p:nvPr/>
        </p:nvPicPr>
        <p:blipFill rotWithShape="1">
          <a:blip r:embed="rId2">
            <a:extLst>
              <a:ext uri="{28A0092B-C50C-407E-A947-70E740481C1C}">
                <a14:useLocalDpi xmlns:a14="http://schemas.microsoft.com/office/drawing/2010/main" val="0"/>
              </a:ext>
            </a:extLst>
          </a:blip>
          <a:srcRect t="5340" b="5091"/>
          <a:stretch/>
        </p:blipFill>
        <p:spPr>
          <a:xfrm rot="16200000">
            <a:off x="1191296" y="-838371"/>
            <a:ext cx="6649112" cy="8325853"/>
          </a:xfrm>
          <a:prstGeom prst="rect">
            <a:avLst/>
          </a:prstGeom>
        </p:spPr>
      </p:pic>
    </p:spTree>
    <p:extLst>
      <p:ext uri="{BB962C8B-B14F-4D97-AF65-F5344CB8AC3E}">
        <p14:creationId xmlns:p14="http://schemas.microsoft.com/office/powerpoint/2010/main" val="11886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solidFill>
                  <a:srgbClr val="0000FF"/>
                </a:solidFill>
              </a:rPr>
              <a:t>Gauss-Legendre Quadrature: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a:bodyPr>
              <a:lstStyle/>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Three-points integration: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𝑃</m:t>
                          </m:r>
                        </m:e>
                        <m:sub>
                          <m:r>
                            <a:rPr lang="en-US" sz="2000" i="1">
                              <a:latin typeface="Cambria Math" panose="02040503050406030204" pitchFamily="18" charset="0"/>
                              <a:cs typeface="Times New Roman" panose="02020603050405020304" pitchFamily="18" charset="0"/>
                            </a:rPr>
                            <m:t>3</m:t>
                          </m:r>
                        </m:sub>
                      </m:sSub>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e>
                      </m:d>
                      <m:r>
                        <a:rPr lang="en-US" sz="2000" i="1">
                          <a:latin typeface="Cambria Math" panose="02040503050406030204" pitchFamily="18" charset="0"/>
                          <a:cs typeface="Times New Roman" panose="02020603050405020304" pitchFamily="18" charset="0"/>
                        </a:rPr>
                        <m:t>=</m:t>
                      </m:r>
                      <m:box>
                        <m:boxPr>
                          <m:ctrlPr>
                            <a:rPr lang="en-US" sz="2000" i="1">
                              <a:latin typeface="Cambria Math" panose="02040503050406030204" pitchFamily="18" charset="0"/>
                              <a:cs typeface="Times New Roman" panose="02020603050405020304" pitchFamily="18" charset="0"/>
                            </a:rPr>
                          </m:ctrlPr>
                        </m:boxPr>
                        <m:e>
                          <m:argPr>
                            <m:argSz m:val="-1"/>
                          </m:argP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box>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5</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𝑥</m:t>
                              </m:r>
                            </m:e>
                            <m:sup>
                              <m:r>
                                <a:rPr lang="en-US" sz="2000" i="1">
                                  <a:latin typeface="Cambria Math" panose="02040503050406030204" pitchFamily="18" charset="0"/>
                                  <a:cs typeface="Times New Roman" panose="02020603050405020304" pitchFamily="18" charset="0"/>
                                </a:rPr>
                                <m:t>3</m:t>
                              </m:r>
                            </m:sup>
                          </m:sSup>
                          <m:r>
                            <a:rPr lang="en-US" sz="2000" i="1">
                              <a:latin typeface="Cambria Math" panose="02040503050406030204" pitchFamily="18" charset="0"/>
                              <a:cs typeface="Times New Roman" panose="02020603050405020304" pitchFamily="18" charset="0"/>
                            </a:rPr>
                            <m:t>−3</m:t>
                          </m:r>
                          <m:r>
                            <a:rPr lang="en-US" sz="2000" i="1">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=0;  </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=0,±</m:t>
                      </m:r>
                      <m:rad>
                        <m:radPr>
                          <m:degHide m:val="on"/>
                          <m:ctrlPr>
                            <a:rPr lang="en-US" sz="2000" b="0" i="1" smtClean="0">
                              <a:latin typeface="Cambria Math" panose="02040503050406030204" pitchFamily="18" charset="0"/>
                              <a:cs typeface="Times New Roman" panose="02020603050405020304" pitchFamily="18" charset="0"/>
                            </a:rPr>
                          </m:ctrlPr>
                        </m:radPr>
                        <m:deg/>
                        <m:e>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3</m:t>
                              </m:r>
                            </m:num>
                            <m:den>
                              <m:r>
                                <a:rPr lang="en-US" sz="2000" b="0" i="1" smtClean="0">
                                  <a:latin typeface="Cambria Math" panose="02040503050406030204" pitchFamily="18" charset="0"/>
                                  <a:cs typeface="Times New Roman" panose="02020603050405020304" pitchFamily="18" charset="0"/>
                                </a:rPr>
                                <m:t>5</m:t>
                              </m:r>
                            </m:den>
                          </m:f>
                        </m:e>
                      </m:rad>
                    </m:oMath>
                  </m:oMathPara>
                </a14:m>
                <a:endParaRPr lang="en-US" sz="2000" b="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i="1">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oMath>
                  </m:oMathPara>
                </a14:m>
                <a:endParaRPr lang="en-US" sz="2400" i="1"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cs typeface="Times New Roman" panose="020206030504050203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000" b="0" i="1" smtClean="0">
                              <a:solidFill>
                                <a:schemeClr val="tx1"/>
                              </a:solidFill>
                              <a:latin typeface="Cambria Math" panose="02040503050406030204" pitchFamily="18" charset="0"/>
                              <a:cs typeface="Times New Roman" panose="02020603050405020304" pitchFamily="18" charset="0"/>
                            </a:rPr>
                            <m:t>0</m:t>
                          </m:r>
                        </m:sub>
                      </m:sSub>
                      <m:r>
                        <a:rPr lang="en-US" sz="2000" b="0" i="1" smtClean="0">
                          <a:solidFill>
                            <a:schemeClr val="tx1"/>
                          </a:solidFill>
                          <a:latin typeface="Cambria Math" panose="02040503050406030204" pitchFamily="18" charset="0"/>
                          <a:cs typeface="Times New Roman" panose="02020603050405020304" pitchFamily="18" charset="0"/>
                        </a:rPr>
                        <m:t>=</m:t>
                      </m:r>
                      <m:nary>
                        <m:naryPr>
                          <m:limLoc m:val="undOvr"/>
                          <m:ctrlPr>
                            <a:rPr lang="en-US" sz="2000" b="0" i="1" smtClean="0">
                              <a:solidFill>
                                <a:schemeClr val="tx1"/>
                              </a:solidFill>
                              <a:latin typeface="Cambria Math" panose="02040503050406030204" pitchFamily="18" charset="0"/>
                              <a:cs typeface="Times New Roman" panose="02020603050405020304" pitchFamily="18" charset="0"/>
                            </a:rPr>
                          </m:ctrlPr>
                        </m:naryPr>
                        <m:sub>
                          <m:r>
                            <m:rPr>
                              <m:brk m:alnAt="24"/>
                            </m:rPr>
                            <a:rPr lang="en-US" sz="2000" b="0" i="1" smtClean="0">
                              <a:solidFill>
                                <a:schemeClr val="tx1"/>
                              </a:solidFill>
                              <a:latin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cs typeface="Times New Roman" panose="02020603050405020304" pitchFamily="18" charset="0"/>
                            </a:rPr>
                            <m:t>1</m:t>
                          </m:r>
                        </m:sub>
                        <m:sup>
                          <m:r>
                            <a:rPr lang="en-US" sz="2000" b="0" i="1" smtClean="0">
                              <a:solidFill>
                                <a:schemeClr val="tx1"/>
                              </a:solidFill>
                              <a:latin typeface="Cambria Math" panose="02040503050406030204" pitchFamily="18" charset="0"/>
                              <a:cs typeface="Times New Roman" panose="02020603050405020304" pitchFamily="18" charset="0"/>
                            </a:rPr>
                            <m:t>1</m:t>
                          </m:r>
                        </m:sup>
                        <m:e>
                          <m:f>
                            <m:fPr>
                              <m:ctrlPr>
                                <a:rPr lang="en-US" sz="2000" b="0" i="1" smtClean="0">
                                  <a:solidFill>
                                    <a:schemeClr val="tx1"/>
                                  </a:solidFill>
                                  <a:latin typeface="Cambria Math" panose="02040503050406030204" pitchFamily="18" charset="0"/>
                                  <a:cs typeface="Times New Roman" panose="02020603050405020304" pitchFamily="18" charset="0"/>
                                </a:rPr>
                              </m:ctrlPr>
                            </m:fPr>
                            <m:num>
                              <m:d>
                                <m:dPr>
                                  <m:ctrlPr>
                                    <a:rPr lang="en-US" sz="2000" b="0" i="1" smtClean="0">
                                      <a:solidFill>
                                        <a:schemeClr val="tx1"/>
                                      </a:solidFill>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e>
                              </m:d>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num>
                            <m:den>
                              <m:d>
                                <m:dPr>
                                  <m:ctrlP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e>
                              </m:d>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den>
                          </m:f>
                          <m:r>
                            <a:rPr lang="en-US" sz="2000" b="0" i="1" smtClean="0">
                              <a:solidFill>
                                <a:schemeClr val="tx1"/>
                              </a:solidFill>
                              <a:latin typeface="Cambria Math" panose="02040503050406030204" pitchFamily="18" charset="0"/>
                              <a:cs typeface="Times New Roman" panose="02020603050405020304" pitchFamily="18" charset="0"/>
                            </a:rPr>
                            <m:t>𝑑𝑥</m:t>
                          </m:r>
                        </m:e>
                      </m:nary>
                      <m:r>
                        <a:rPr lang="en-US" sz="2000" b="0" i="1" smtClean="0">
                          <a:solidFill>
                            <a:schemeClr val="tx1"/>
                          </a:solidFill>
                          <a:latin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5</m:t>
                          </m:r>
                        </m:num>
                        <m:den>
                          <m:r>
                            <a:rPr lang="en-US" sz="2000" b="0" i="1" smtClean="0">
                              <a:solidFill>
                                <a:schemeClr val="tx1"/>
                              </a:solidFill>
                              <a:latin typeface="Cambria Math" panose="02040503050406030204" pitchFamily="18" charset="0"/>
                              <a:cs typeface="Times New Roman" panose="02020603050405020304" pitchFamily="18" charset="0"/>
                            </a:rPr>
                            <m:t>6</m:t>
                          </m:r>
                        </m:den>
                      </m:f>
                      <m:nary>
                        <m:naryPr>
                          <m:limLoc m:val="undOvr"/>
                          <m:ctrlPr>
                            <a:rPr lang="en-US" sz="2000" i="1">
                              <a:latin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e>
                          <m:r>
                            <a:rPr lang="en-US" sz="2000" b="0" i="1" smtClean="0">
                              <a:latin typeface="Cambria Math" panose="02040503050406030204" pitchFamily="18" charset="0"/>
                              <a:cs typeface="Times New Roman" panose="02020603050405020304" pitchFamily="18" charset="0"/>
                            </a:rPr>
                            <m:t>𝑥</m:t>
                          </m:r>
                          <m:d>
                            <m:dPr>
                              <m:ctrlPr>
                                <a:rPr lang="en-US" sz="200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e>
                          </m:d>
                          <m:r>
                            <a:rPr lang="en-US" sz="2000" i="1">
                              <a:latin typeface="Cambria Math" panose="02040503050406030204" pitchFamily="18" charset="0"/>
                              <a:cs typeface="Times New Roman" panose="02020603050405020304" pitchFamily="18" charset="0"/>
                            </a:rPr>
                            <m:t>𝑑𝑥</m:t>
                          </m:r>
                        </m:e>
                      </m:nary>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5</m:t>
                          </m:r>
                        </m:num>
                        <m:den>
                          <m:r>
                            <a:rPr lang="en-US" sz="2000" b="0" i="1" smtClean="0">
                              <a:latin typeface="Cambria Math" panose="02040503050406030204" pitchFamily="18" charset="0"/>
                              <a:cs typeface="Times New Roman" panose="02020603050405020304" pitchFamily="18" charset="0"/>
                            </a:rPr>
                            <m:t>9</m:t>
                          </m:r>
                        </m:den>
                      </m:f>
                    </m:oMath>
                  </m:oMathPara>
                </a14:m>
                <a:endParaRPr lang="en-US" sz="2000" b="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𝜔</m:t>
                          </m:r>
                        </m:e>
                        <m:sub>
                          <m:r>
                            <a:rPr lang="en-US" sz="2000" b="0" i="1" smtClean="0">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nary>
                        <m:naryPr>
                          <m:limLoc m:val="undOvr"/>
                          <m:ctrlPr>
                            <a:rPr lang="en-US" sz="2000" i="1">
                              <a:latin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e>
                          <m:f>
                            <m:fPr>
                              <m:ctrlPr>
                                <a:rPr lang="en-US" sz="2000" i="1">
                                  <a:latin typeface="Cambria Math" panose="02040503050406030204" pitchFamily="18" charset="0"/>
                                  <a:cs typeface="Times New Roman" panose="02020603050405020304" pitchFamily="18" charset="0"/>
                                </a:rPr>
                              </m:ctrlPr>
                            </m:fPr>
                            <m:num>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e>
                              </m:d>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e>
                              </m:d>
                            </m:num>
                            <m:den>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e>
                              </m:d>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e>
                              </m:d>
                            </m:den>
                          </m:f>
                          <m:r>
                            <a:rPr lang="en-US" sz="2000" i="1">
                              <a:latin typeface="Cambria Math" panose="02040503050406030204" pitchFamily="18" charset="0"/>
                              <a:cs typeface="Times New Roman" panose="02020603050405020304" pitchFamily="18" charset="0"/>
                            </a:rPr>
                            <m:t>𝑑𝑥</m:t>
                          </m:r>
                        </m:e>
                      </m:nary>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5</m:t>
                          </m:r>
                        </m:num>
                        <m:den>
                          <m:r>
                            <a:rPr lang="en-US" sz="2000" b="0" i="1" smtClean="0">
                              <a:latin typeface="Cambria Math" panose="02040503050406030204" pitchFamily="18" charset="0"/>
                              <a:cs typeface="Times New Roman" panose="02020603050405020304" pitchFamily="18" charset="0"/>
                            </a:rPr>
                            <m:t>3</m:t>
                          </m:r>
                        </m:den>
                      </m:f>
                      <m:nary>
                        <m:naryPr>
                          <m:limLoc m:val="undOvr"/>
                          <m:ctrlPr>
                            <a:rPr lang="en-US" sz="2000" i="1">
                              <a:latin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e>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e>
                          </m:d>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e>
                          </m:d>
                          <m:r>
                            <a:rPr lang="en-US" sz="2000" i="1">
                              <a:latin typeface="Cambria Math" panose="02040503050406030204" pitchFamily="18" charset="0"/>
                              <a:cs typeface="Times New Roman" panose="02020603050405020304" pitchFamily="18" charset="0"/>
                            </a:rPr>
                            <m:t>𝑑𝑥</m:t>
                          </m:r>
                        </m:e>
                      </m:nary>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8</m:t>
                          </m:r>
                        </m:num>
                        <m:den>
                          <m:r>
                            <a:rPr lang="en-US" sz="2000" i="1">
                              <a:latin typeface="Cambria Math" panose="02040503050406030204" pitchFamily="18" charset="0"/>
                              <a:cs typeface="Times New Roman" panose="02020603050405020304" pitchFamily="18" charset="0"/>
                            </a:rPr>
                            <m:t>9</m:t>
                          </m:r>
                        </m:den>
                      </m:f>
                    </m:oMath>
                  </m:oMathPara>
                </a14:m>
                <a:endParaRPr lang="en-US" sz="20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𝜔</m:t>
                          </m:r>
                        </m:e>
                        <m:sub>
                          <m:r>
                            <a:rPr lang="en-US" sz="2000" b="0" i="1" smtClean="0">
                              <a:latin typeface="Cambria Math" panose="02040503050406030204" pitchFamily="18" charset="0"/>
                              <a:cs typeface="Times New Roman" panose="02020603050405020304" pitchFamily="18" charset="0"/>
                            </a:rPr>
                            <m:t>2</m:t>
                          </m:r>
                        </m:sub>
                      </m:sSub>
                      <m:r>
                        <a:rPr lang="en-US" sz="2000" i="1">
                          <a:latin typeface="Cambria Math" panose="02040503050406030204" pitchFamily="18" charset="0"/>
                          <a:cs typeface="Times New Roman" panose="02020603050405020304" pitchFamily="18" charset="0"/>
                        </a:rPr>
                        <m:t>=</m:t>
                      </m:r>
                      <m:nary>
                        <m:naryPr>
                          <m:limLoc m:val="undOvr"/>
                          <m:ctrlPr>
                            <a:rPr lang="en-US" sz="2000" i="1">
                              <a:latin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e>
                          <m:f>
                            <m:fPr>
                              <m:ctrlPr>
                                <a:rPr lang="en-US" sz="2000" i="1">
                                  <a:latin typeface="Cambria Math" panose="02040503050406030204" pitchFamily="18" charset="0"/>
                                  <a:cs typeface="Times New Roman" panose="02020603050405020304" pitchFamily="18" charset="0"/>
                                </a:rPr>
                              </m:ctrlPr>
                            </m:fPr>
                            <m:num>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e>
                              </m:d>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num>
                            <m:den>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e>
                              </m:d>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den>
                          </m:f>
                          <m:r>
                            <a:rPr lang="en-US" sz="2000" i="1">
                              <a:latin typeface="Cambria Math" panose="02040503050406030204" pitchFamily="18" charset="0"/>
                              <a:cs typeface="Times New Roman" panose="02020603050405020304" pitchFamily="18" charset="0"/>
                            </a:rPr>
                            <m:t>𝑑𝑥</m:t>
                          </m:r>
                        </m:e>
                      </m:nary>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5</m:t>
                          </m:r>
                        </m:num>
                        <m:den>
                          <m:r>
                            <a:rPr lang="en-US" sz="2000" i="1">
                              <a:latin typeface="Cambria Math" panose="02040503050406030204" pitchFamily="18" charset="0"/>
                              <a:cs typeface="Times New Roman" panose="02020603050405020304" pitchFamily="18" charset="0"/>
                            </a:rPr>
                            <m:t>6</m:t>
                          </m:r>
                        </m:den>
                      </m:f>
                      <m:nary>
                        <m:naryPr>
                          <m:limLoc m:val="undOvr"/>
                          <m:ctrlPr>
                            <a:rPr lang="en-US" sz="2000" i="1">
                              <a:latin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e>
                          <m:r>
                            <a:rPr lang="en-US" sz="2000" i="1">
                              <a:latin typeface="Cambria Math" panose="02040503050406030204" pitchFamily="18" charset="0"/>
                              <a:cs typeface="Times New Roman" panose="02020603050405020304" pitchFamily="18" charset="0"/>
                            </a:rPr>
                            <m:t>𝑥</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ad>
                                <m:radPr>
                                  <m:degHide m:val="on"/>
                                  <m:ctrlPr>
                                    <a:rPr lang="en-US" sz="2000" i="1">
                                      <a:latin typeface="Cambria Math" panose="02040503050406030204" pitchFamily="18" charset="0"/>
                                      <a:cs typeface="Times New Roman" panose="02020603050405020304" pitchFamily="18" charset="0"/>
                                    </a:rPr>
                                  </m:ctrlPr>
                                </m:radPr>
                                <m:deg/>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3</m:t>
                                      </m:r>
                                    </m:num>
                                    <m:den>
                                      <m:r>
                                        <a:rPr lang="en-US" sz="2000" i="1">
                                          <a:latin typeface="Cambria Math" panose="02040503050406030204" pitchFamily="18" charset="0"/>
                                          <a:cs typeface="Times New Roman" panose="02020603050405020304" pitchFamily="18" charset="0"/>
                                        </a:rPr>
                                        <m:t>5</m:t>
                                      </m:r>
                                    </m:den>
                                  </m:f>
                                </m:e>
                              </m:rad>
                            </m:e>
                          </m:d>
                          <m:r>
                            <a:rPr lang="en-US" sz="2000" i="1">
                              <a:latin typeface="Cambria Math" panose="02040503050406030204" pitchFamily="18" charset="0"/>
                              <a:cs typeface="Times New Roman" panose="02020603050405020304" pitchFamily="18" charset="0"/>
                            </a:rPr>
                            <m:t>𝑑𝑥</m:t>
                          </m:r>
                        </m:e>
                      </m:nary>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5</m:t>
                          </m:r>
                        </m:num>
                        <m:den>
                          <m:r>
                            <a:rPr lang="en-US" sz="2000" i="1">
                              <a:latin typeface="Cambria Math" panose="02040503050406030204" pitchFamily="18" charset="0"/>
                              <a:cs typeface="Times New Roman" panose="02020603050405020304" pitchFamily="18" charset="0"/>
                            </a:rPr>
                            <m:t>9</m:t>
                          </m:r>
                        </m:den>
                      </m:f>
                    </m:oMath>
                  </m:oMathPara>
                </a14:m>
                <a:endParaRPr lang="en-US" sz="20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endParaRPr lang="en-US" sz="18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endParaRPr lang="en-US" i="1" dirty="0">
                  <a:solidFill>
                    <a:srgbClr val="FF0000"/>
                  </a:solidFill>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1260" t="-1087"/>
                </a:stretch>
              </a:blipFill>
            </p:spPr>
            <p:txBody>
              <a:bodyPr/>
              <a:lstStyle/>
              <a:p>
                <a:r>
                  <a:rPr lang="en-US">
                    <a:noFill/>
                  </a:rPr>
                  <a:t> </a:t>
                </a:r>
              </a:p>
            </p:txBody>
          </p:sp>
        </mc:Fallback>
      </mc:AlternateContent>
    </p:spTree>
    <p:extLst>
      <p:ext uri="{BB962C8B-B14F-4D97-AF65-F5344CB8AC3E}">
        <p14:creationId xmlns:p14="http://schemas.microsoft.com/office/powerpoint/2010/main" val="250726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t>Numerical Integration: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85000" lnSpcReduction="10000"/>
              </a:bodyPr>
              <a:lstStyle/>
              <a:p>
                <a:pPr marL="0" indent="0">
                  <a:lnSpc>
                    <a:spcPct val="100000"/>
                  </a:lnSpc>
                  <a:spcBef>
                    <a:spcPts val="1200"/>
                  </a:spcBef>
                  <a:buNone/>
                </a:pPr>
                <a:r>
                  <a:rPr lang="en-US" sz="1800" dirty="0">
                    <a:solidFill>
                      <a:srgbClr val="0000FF"/>
                    </a:solidFill>
                    <a:latin typeface="Times New Roman" panose="02020603050405020304" pitchFamily="18" charset="0"/>
                    <a:cs typeface="Times New Roman" panose="02020603050405020304" pitchFamily="18" charset="0"/>
                  </a:rPr>
                  <a:t>Evaluate </a:t>
                </a:r>
                <a14:m>
                  <m:oMath xmlns:m="http://schemas.openxmlformats.org/officeDocument/2006/math">
                    <m:nary>
                      <m:naryPr>
                        <m:limLoc m:val="undOvr"/>
                        <m:ctrlPr>
                          <a:rPr lang="en-US" sz="1800" i="1" smtClean="0">
                            <a:solidFill>
                              <a:srgbClr val="0000FF"/>
                            </a:solidFill>
                            <a:latin typeface="Cambria Math" panose="02040503050406030204" pitchFamily="18" charset="0"/>
                            <a:cs typeface="Times New Roman" panose="02020603050405020304" pitchFamily="18" charset="0"/>
                          </a:rPr>
                        </m:ctrlPr>
                      </m:naryPr>
                      <m:sub>
                        <m:r>
                          <m:rPr>
                            <m:brk m:alnAt="24"/>
                          </m:rPr>
                          <a:rPr lang="en-US" sz="1800" b="0" i="1" smtClean="0">
                            <a:solidFill>
                              <a:srgbClr val="0000FF"/>
                            </a:solidFill>
                            <a:latin typeface="Cambria Math" panose="02040503050406030204" pitchFamily="18" charset="0"/>
                            <a:cs typeface="Times New Roman" panose="02020603050405020304" pitchFamily="18" charset="0"/>
                          </a:rPr>
                          <m:t>0</m:t>
                        </m:r>
                      </m:sub>
                      <m:sup>
                        <m:r>
                          <a:rPr lang="en-US" sz="1800" b="0" i="1" smtClean="0">
                            <a:solidFill>
                              <a:srgbClr val="0000FF"/>
                            </a:solidFill>
                            <a:latin typeface="Cambria Math" panose="02040503050406030204" pitchFamily="18" charset="0"/>
                            <a:cs typeface="Times New Roman" panose="02020603050405020304" pitchFamily="18" charset="0"/>
                          </a:rPr>
                          <m:t>2</m:t>
                        </m:r>
                      </m:sup>
                      <m:e>
                        <m:sSup>
                          <m:sSupPr>
                            <m:ctrlPr>
                              <a:rPr lang="en-US" sz="1800" i="1" smtClean="0">
                                <a:solidFill>
                                  <a:srgbClr val="0000FF"/>
                                </a:solidFill>
                                <a:latin typeface="Cambria Math" panose="02040503050406030204" pitchFamily="18" charset="0"/>
                                <a:cs typeface="Times New Roman" panose="02020603050405020304" pitchFamily="18" charset="0"/>
                              </a:rPr>
                            </m:ctrlPr>
                          </m:sSupPr>
                          <m:e>
                            <m:r>
                              <a:rPr lang="en-US" sz="1800" b="0" i="1" smtClean="0">
                                <a:solidFill>
                                  <a:srgbClr val="0000FF"/>
                                </a:solidFill>
                                <a:latin typeface="Cambria Math" panose="02040503050406030204" pitchFamily="18" charset="0"/>
                                <a:cs typeface="Times New Roman" panose="02020603050405020304" pitchFamily="18" charset="0"/>
                              </a:rPr>
                              <m:t>𝑥</m:t>
                            </m:r>
                          </m:e>
                          <m:sup>
                            <m:r>
                              <a:rPr lang="en-US" sz="1800" b="0" i="1" smtClean="0">
                                <a:solidFill>
                                  <a:srgbClr val="0000FF"/>
                                </a:solidFill>
                                <a:latin typeface="Cambria Math" panose="02040503050406030204" pitchFamily="18" charset="0"/>
                                <a:cs typeface="Times New Roman" panose="02020603050405020304" pitchFamily="18" charset="0"/>
                              </a:rPr>
                              <m:t>5</m:t>
                            </m:r>
                          </m:sup>
                        </m:sSup>
                        <m:r>
                          <a:rPr lang="en-US" sz="1800" b="0" i="1" smtClean="0">
                            <a:solidFill>
                              <a:srgbClr val="0000FF"/>
                            </a:solidFill>
                            <a:latin typeface="Cambria Math" panose="02040503050406030204" pitchFamily="18" charset="0"/>
                            <a:cs typeface="Times New Roman" panose="02020603050405020304" pitchFamily="18" charset="0"/>
                          </a:rPr>
                          <m:t>𝑑𝑥</m:t>
                        </m:r>
                      </m:e>
                    </m:nary>
                  </m:oMath>
                </a14:m>
                <a:r>
                  <a:rPr lang="en-US" sz="1800" i="1" dirty="0">
                    <a:solidFill>
                      <a:srgbClr val="0000FF"/>
                    </a:solidFill>
                    <a:latin typeface="Cambria Math" panose="02040503050406030204" pitchFamily="18" charset="0"/>
                    <a:cs typeface="Times New Roman" panose="02020603050405020304" pitchFamily="18" charset="0"/>
                  </a:rPr>
                  <a:t> </a:t>
                </a:r>
                <a:r>
                  <a:rPr lang="en-US" sz="1800" dirty="0">
                    <a:solidFill>
                      <a:srgbClr val="0000FF"/>
                    </a:solidFill>
                    <a:latin typeface="Times New Roman" panose="02020603050405020304" pitchFamily="18" charset="0"/>
                    <a:cs typeface="Times New Roman" panose="02020603050405020304" pitchFamily="18" charset="0"/>
                  </a:rPr>
                  <a:t>using 3 points with Trapezoidal, Simpson’s 1/3</a:t>
                </a:r>
                <a:r>
                  <a:rPr lang="en-US" sz="1800" baseline="30000" dirty="0">
                    <a:solidFill>
                      <a:srgbClr val="0000FF"/>
                    </a:solidFill>
                    <a:latin typeface="Times New Roman" panose="02020603050405020304" pitchFamily="18" charset="0"/>
                    <a:cs typeface="Times New Roman" panose="02020603050405020304" pitchFamily="18" charset="0"/>
                  </a:rPr>
                  <a:t>rd</a:t>
                </a:r>
                <a:r>
                  <a:rPr lang="en-US" sz="1800" dirty="0">
                    <a:solidFill>
                      <a:srgbClr val="0000FF"/>
                    </a:solidFill>
                    <a:latin typeface="Times New Roman" panose="02020603050405020304" pitchFamily="18" charset="0"/>
                    <a:cs typeface="Times New Roman" panose="02020603050405020304" pitchFamily="18" charset="0"/>
                  </a:rPr>
                  <a:t> and Gauss-Legendre Quadrature. Compare TRUE errors.</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True integral = 2</a:t>
                </a:r>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/6 = 10.6667</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Trapezoidal (T) and Simpson’s 1/3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Rule (S):</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=0,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=0,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=1,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i="1">
                          <a:latin typeface="Cambria Math" panose="02040503050406030204" pitchFamily="18" charset="0"/>
                          <a:cs typeface="Times New Roman" panose="02020603050405020304" pitchFamily="18" charset="0"/>
                        </a:rPr>
                        <m:t>2</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𝑇</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2</m:t>
                          </m:r>
                        </m:den>
                      </m:f>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0+32+2</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=17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b="0" i="1" smtClean="0">
                          <a:latin typeface="Cambria Math" panose="02040503050406030204" pitchFamily="18" charset="0"/>
                          <a:ea typeface="Cambria Math" panose="02040503050406030204" pitchFamily="18" charset="0"/>
                          <a:cs typeface="Times New Roman" panose="02020603050405020304" pitchFamily="18" charset="0"/>
                        </a:rPr>
                        <m:t>=59.4%</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𝑆</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3</m:t>
                          </m:r>
                        </m:den>
                      </m:f>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4</m:t>
                          </m:r>
                          <m:r>
                            <a:rPr lang="en-US" i="1">
                              <a:latin typeface="Cambria Math" panose="02040503050406030204" pitchFamily="18" charset="0"/>
                              <a:ea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+32</m:t>
                          </m:r>
                        </m:e>
                      </m:d>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𝜀</m:t>
                      </m:r>
                      <m:r>
                        <a:rPr lang="en-US" i="1">
                          <a:latin typeface="Cambria Math" panose="02040503050406030204" pitchFamily="18" charset="0"/>
                          <a:ea typeface="Cambria Math" panose="02040503050406030204" pitchFamily="18" charset="0"/>
                          <a:cs typeface="Times New Roman" panose="02020603050405020304" pitchFamily="18" charset="0"/>
                        </a:rPr>
                        <m:t>=12.5%</m:t>
                      </m:r>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For Gauss-Legendre Quadrature, use transformation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(1 + </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The integral becomes:</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i="1" smtClean="0">
                              <a:solidFill>
                                <a:srgbClr val="0000FF"/>
                              </a:solidFill>
                              <a:latin typeface="Cambria Math" panose="02040503050406030204" pitchFamily="18" charset="0"/>
                              <a:cs typeface="Times New Roman" panose="02020603050405020304" pitchFamily="18" charset="0"/>
                            </a:rPr>
                          </m:ctrlPr>
                        </m:naryPr>
                        <m:sub>
                          <m:r>
                            <m:rPr>
                              <m:brk m:alnAt="24"/>
                            </m:rPr>
                            <a:rPr lang="en-US" i="1">
                              <a:solidFill>
                                <a:srgbClr val="0000FF"/>
                              </a:solidFill>
                              <a:latin typeface="Cambria Math" panose="02040503050406030204" pitchFamily="18" charset="0"/>
                              <a:cs typeface="Times New Roman" panose="02020603050405020304" pitchFamily="18" charset="0"/>
                            </a:rPr>
                            <m:t>0</m:t>
                          </m:r>
                        </m:sub>
                        <m:sup>
                          <m:r>
                            <a:rPr lang="en-US" i="1">
                              <a:solidFill>
                                <a:srgbClr val="0000FF"/>
                              </a:solidFill>
                              <a:latin typeface="Cambria Math" panose="02040503050406030204" pitchFamily="18" charset="0"/>
                              <a:cs typeface="Times New Roman" panose="02020603050405020304" pitchFamily="18" charset="0"/>
                            </a:rPr>
                            <m:t>2</m:t>
                          </m:r>
                        </m:sup>
                        <m:e>
                          <m:sSup>
                            <m:sSupPr>
                              <m:ctrlPr>
                                <a:rPr lang="en-US" i="1">
                                  <a:solidFill>
                                    <a:srgbClr val="0000FF"/>
                                  </a:solidFill>
                                  <a:latin typeface="Cambria Math" panose="02040503050406030204" pitchFamily="18" charset="0"/>
                                  <a:cs typeface="Times New Roman" panose="02020603050405020304" pitchFamily="18" charset="0"/>
                                </a:rPr>
                              </m:ctrlPr>
                            </m:sSupPr>
                            <m:e>
                              <m:r>
                                <a:rPr lang="en-US" i="1">
                                  <a:solidFill>
                                    <a:srgbClr val="0000FF"/>
                                  </a:solidFill>
                                  <a:latin typeface="Cambria Math" panose="02040503050406030204" pitchFamily="18" charset="0"/>
                                  <a:cs typeface="Times New Roman" panose="02020603050405020304" pitchFamily="18" charset="0"/>
                                </a:rPr>
                                <m:t>𝑥</m:t>
                              </m:r>
                            </m:e>
                            <m:sup>
                              <m:r>
                                <a:rPr lang="en-US" i="1">
                                  <a:solidFill>
                                    <a:srgbClr val="0000FF"/>
                                  </a:solidFill>
                                  <a:latin typeface="Cambria Math" panose="02040503050406030204" pitchFamily="18" charset="0"/>
                                  <a:cs typeface="Times New Roman" panose="02020603050405020304" pitchFamily="18" charset="0"/>
                                </a:rPr>
                                <m:t>5</m:t>
                              </m:r>
                            </m:sup>
                          </m:sSup>
                          <m:r>
                            <a:rPr lang="en-US" i="1">
                              <a:solidFill>
                                <a:srgbClr val="0000FF"/>
                              </a:solidFill>
                              <a:latin typeface="Cambria Math" panose="02040503050406030204" pitchFamily="18" charset="0"/>
                              <a:cs typeface="Times New Roman" panose="02020603050405020304" pitchFamily="18" charset="0"/>
                            </a:rPr>
                            <m:t>𝑑𝑥</m:t>
                          </m:r>
                        </m:e>
                      </m:nary>
                      <m:r>
                        <a:rPr lang="en-US" b="0" i="1" smtClean="0">
                          <a:solidFill>
                            <a:srgbClr val="0000FF"/>
                          </a:solidFill>
                          <a:latin typeface="Cambria Math" panose="02040503050406030204" pitchFamily="18" charset="0"/>
                          <a:cs typeface="Times New Roman" panose="02020603050405020304" pitchFamily="18" charset="0"/>
                        </a:rPr>
                        <m:t>=</m:t>
                      </m:r>
                      <m:nary>
                        <m:naryPr>
                          <m:limLoc m:val="undOvr"/>
                          <m:ctrlPr>
                            <a:rPr lang="en-US" i="1">
                              <a:solidFill>
                                <a:srgbClr val="0000FF"/>
                              </a:solidFill>
                              <a:latin typeface="Cambria Math" panose="02040503050406030204" pitchFamily="18" charset="0"/>
                              <a:cs typeface="Times New Roman" panose="02020603050405020304" pitchFamily="18" charset="0"/>
                            </a:rPr>
                          </m:ctrlPr>
                        </m:naryPr>
                        <m:sub>
                          <m:r>
                            <a:rPr lang="en-US" b="0" i="1" smtClean="0">
                              <a:solidFill>
                                <a:srgbClr val="0000FF"/>
                              </a:solidFill>
                              <a:latin typeface="Cambria Math" panose="02040503050406030204" pitchFamily="18" charset="0"/>
                              <a:cs typeface="Times New Roman" panose="02020603050405020304" pitchFamily="18" charset="0"/>
                            </a:rPr>
                            <m:t>−1</m:t>
                          </m:r>
                        </m:sub>
                        <m:sup>
                          <m:r>
                            <a:rPr lang="en-US" b="0" i="1" smtClean="0">
                              <a:solidFill>
                                <a:srgbClr val="0000FF"/>
                              </a:solidFill>
                              <a:latin typeface="Cambria Math" panose="02040503050406030204" pitchFamily="18" charset="0"/>
                              <a:cs typeface="Times New Roman" panose="02020603050405020304" pitchFamily="18" charset="0"/>
                            </a:rPr>
                            <m:t>1</m:t>
                          </m:r>
                        </m:sup>
                        <m:e>
                          <m:sSup>
                            <m:sSupPr>
                              <m:ctrlPr>
                                <a:rPr lang="en-US" i="1">
                                  <a:solidFill>
                                    <a:srgbClr val="0000FF"/>
                                  </a:solidFill>
                                  <a:latin typeface="Cambria Math" panose="02040503050406030204" pitchFamily="18" charset="0"/>
                                  <a:cs typeface="Times New Roman" panose="02020603050405020304" pitchFamily="18" charset="0"/>
                                </a:rPr>
                              </m:ctrlPr>
                            </m:sSupPr>
                            <m:e>
                              <m:d>
                                <m:dPr>
                                  <m:ctrlPr>
                                    <a:rPr lang="en-US" i="1" smtClean="0">
                                      <a:solidFill>
                                        <a:srgbClr val="0000FF"/>
                                      </a:solidFill>
                                      <a:latin typeface="Cambria Math" panose="02040503050406030204" pitchFamily="18" charset="0"/>
                                      <a:cs typeface="Times New Roman" panose="02020603050405020304" pitchFamily="18" charset="0"/>
                                    </a:rPr>
                                  </m:ctrlPr>
                                </m:dPr>
                                <m:e>
                                  <m:r>
                                    <a:rPr lang="en-US" b="0" i="1" smtClean="0">
                                      <a:solidFill>
                                        <a:srgbClr val="0000FF"/>
                                      </a:solidFill>
                                      <a:latin typeface="Cambria Math" panose="02040503050406030204" pitchFamily="18" charset="0"/>
                                      <a:cs typeface="Times New Roman" panose="02020603050405020304" pitchFamily="18" charset="0"/>
                                    </a:rPr>
                                    <m:t>1+</m:t>
                                  </m:r>
                                  <m:r>
                                    <a:rPr lang="en-US" b="0" i="1" smtClean="0">
                                      <a:solidFill>
                                        <a:srgbClr val="0000FF"/>
                                      </a:solidFill>
                                      <a:latin typeface="Cambria Math" panose="02040503050406030204" pitchFamily="18" charset="0"/>
                                      <a:cs typeface="Times New Roman" panose="02020603050405020304" pitchFamily="18" charset="0"/>
                                    </a:rPr>
                                    <m:t>𝑧</m:t>
                                  </m:r>
                                </m:e>
                              </m:d>
                            </m:e>
                            <m:sup>
                              <m:r>
                                <a:rPr lang="en-US" i="1">
                                  <a:solidFill>
                                    <a:srgbClr val="0000FF"/>
                                  </a:solidFill>
                                  <a:latin typeface="Cambria Math" panose="02040503050406030204" pitchFamily="18" charset="0"/>
                                  <a:cs typeface="Times New Roman" panose="02020603050405020304" pitchFamily="18" charset="0"/>
                                </a:rPr>
                                <m:t>5</m:t>
                              </m:r>
                            </m:sup>
                          </m:sSup>
                          <m:r>
                            <a:rPr lang="en-US" i="1">
                              <a:solidFill>
                                <a:srgbClr val="0000FF"/>
                              </a:solidFill>
                              <a:latin typeface="Cambria Math" panose="02040503050406030204" pitchFamily="18" charset="0"/>
                              <a:cs typeface="Times New Roman" panose="02020603050405020304" pitchFamily="18" charset="0"/>
                            </a:rPr>
                            <m:t>𝑑</m:t>
                          </m:r>
                          <m:r>
                            <a:rPr lang="en-US" b="0" i="1" smtClean="0">
                              <a:solidFill>
                                <a:srgbClr val="0000FF"/>
                              </a:solidFill>
                              <a:latin typeface="Cambria Math" panose="02040503050406030204" pitchFamily="18" charset="0"/>
                              <a:cs typeface="Times New Roman" panose="02020603050405020304" pitchFamily="18" charset="0"/>
                            </a:rPr>
                            <m:t>𝑧</m:t>
                          </m:r>
                        </m:e>
                      </m:nary>
                    </m:oMath>
                  </m:oMathPara>
                </a14:m>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964" t="-7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2938895E-10DB-4463-BAD3-360514D0207A}"/>
                  </a:ext>
                </a:extLst>
              </p:cNvPr>
              <p:cNvSpPr txBox="1"/>
              <p:nvPr/>
            </p:nvSpPr>
            <p:spPr>
              <a:xfrm>
                <a:off x="5459004" y="5004337"/>
                <a:ext cx="3291101" cy="615553"/>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dirty="0">
                          <a:solidFill>
                            <a:srgbClr val="FF0000"/>
                          </a:solidFill>
                          <a:latin typeface="Times New Roman" panose="02020603050405020304" pitchFamily="18" charset="0"/>
                          <a:cs typeface="Times New Roman" panose="02020603050405020304" pitchFamily="18" charset="0"/>
                        </a:rPr>
                        <m:t> </m:t>
                      </m:r>
                      <m:r>
                        <m:rPr>
                          <m:nor/>
                        </m:rPr>
                        <a:rPr lang="en-IN" b="0" i="0" dirty="0" smtClean="0">
                          <a:solidFill>
                            <a:srgbClr val="FF0000"/>
                          </a:solidFill>
                          <a:latin typeface="Times New Roman" panose="02020603050405020304" pitchFamily="18" charset="0"/>
                          <a:cs typeface="Times New Roman" panose="02020603050405020304" pitchFamily="18" charset="0"/>
                        </a:rPr>
                        <m:t>x</m:t>
                      </m:r>
                      <m:r>
                        <m:rPr>
                          <m:nor/>
                        </m:rPr>
                        <a:rPr lang="en-IN" b="0" i="0" dirty="0" smtClean="0">
                          <a:solidFill>
                            <a:srgbClr val="FF0000"/>
                          </a:solidFill>
                          <a:latin typeface="Times New Roman" panose="02020603050405020304" pitchFamily="18" charset="0"/>
                          <a:cs typeface="Times New Roman" panose="02020603050405020304" pitchFamily="18" charset="0"/>
                        </a:rPr>
                        <m:t>=</m:t>
                      </m:r>
                      <m:f>
                        <m:fPr>
                          <m:ctrlPr>
                            <a:rPr lang="en-IN" i="1" dirty="0" smtClean="0">
                              <a:solidFill>
                                <a:srgbClr val="FF0000"/>
                              </a:solidFill>
                              <a:latin typeface="Cambria Math" panose="02040503050406030204" pitchFamily="18" charset="0"/>
                              <a:cs typeface="Times New Roman" panose="02020603050405020304" pitchFamily="18" charset="0"/>
                            </a:rPr>
                          </m:ctrlPr>
                        </m:fPr>
                        <m:num>
                          <m:r>
                            <m:rPr>
                              <m:nor/>
                            </m:rPr>
                            <a:rPr lang="en-US" dirty="0">
                              <a:solidFill>
                                <a:srgbClr val="FF0000"/>
                              </a:solidFill>
                              <a:latin typeface="Times New Roman" panose="02020603050405020304" pitchFamily="18" charset="0"/>
                              <a:cs typeface="Times New Roman" panose="02020603050405020304" pitchFamily="18" charset="0"/>
                            </a:rPr>
                            <m:t>(</m:t>
                          </m:r>
                          <m:r>
                            <m:rPr>
                              <m:nor/>
                            </m:rPr>
                            <a:rPr lang="en-IN" dirty="0">
                              <a:solidFill>
                                <a:srgbClr val="FF0000"/>
                              </a:solidFill>
                              <a:latin typeface="Times New Roman" panose="02020603050405020304" pitchFamily="18" charset="0"/>
                              <a:cs typeface="Times New Roman" panose="02020603050405020304" pitchFamily="18" charset="0"/>
                            </a:rPr>
                            <m:t>b</m:t>
                          </m:r>
                          <m:r>
                            <m:rPr>
                              <m:nor/>
                            </m:rPr>
                            <a:rPr lang="en-IN" dirty="0">
                              <a:solidFill>
                                <a:srgbClr val="FF0000"/>
                              </a:solidFill>
                              <a:latin typeface="Times New Roman" panose="02020603050405020304" pitchFamily="18" charset="0"/>
                              <a:cs typeface="Times New Roman" panose="02020603050405020304" pitchFamily="18" charset="0"/>
                            </a:rPr>
                            <m:t>+</m:t>
                          </m:r>
                          <m:r>
                            <m:rPr>
                              <m:nor/>
                            </m:rPr>
                            <a:rPr lang="en-IN" dirty="0">
                              <a:solidFill>
                                <a:srgbClr val="FF0000"/>
                              </a:solidFill>
                              <a:latin typeface="Times New Roman" panose="02020603050405020304" pitchFamily="18" charset="0"/>
                              <a:cs typeface="Times New Roman" panose="02020603050405020304" pitchFamily="18" charset="0"/>
                            </a:rPr>
                            <m:t>a</m:t>
                          </m:r>
                          <m:r>
                            <m:rPr>
                              <m:nor/>
                            </m:rPr>
                            <a:rPr lang="en-IN" dirty="0">
                              <a:solidFill>
                                <a:srgbClr val="FF0000"/>
                              </a:solidFill>
                              <a:latin typeface="Times New Roman" panose="02020603050405020304" pitchFamily="18" charset="0"/>
                              <a:cs typeface="Times New Roman" panose="02020603050405020304" pitchFamily="18" charset="0"/>
                            </a:rPr>
                            <m:t>)</m:t>
                          </m:r>
                          <m:r>
                            <m:rPr>
                              <m:nor/>
                            </m:rPr>
                            <a:rPr lang="en-US" dirty="0">
                              <a:solidFill>
                                <a:srgbClr val="FF0000"/>
                              </a:solidFill>
                              <a:latin typeface="Times New Roman" panose="02020603050405020304" pitchFamily="18" charset="0"/>
                              <a:cs typeface="Times New Roman" panose="02020603050405020304" pitchFamily="18" charset="0"/>
                            </a:rPr>
                            <m:t> + </m:t>
                          </m:r>
                          <m:r>
                            <m:rPr>
                              <m:nor/>
                            </m:rPr>
                            <a:rPr lang="en-IN" dirty="0">
                              <a:solidFill>
                                <a:srgbClr val="FF0000"/>
                              </a:solidFill>
                              <a:latin typeface="Times New Roman" panose="02020603050405020304" pitchFamily="18" charset="0"/>
                              <a:cs typeface="Times New Roman" panose="02020603050405020304" pitchFamily="18" charset="0"/>
                            </a:rPr>
                            <m:t>(</m:t>
                          </m:r>
                          <m:r>
                            <m:rPr>
                              <m:nor/>
                            </m:rPr>
                            <a:rPr lang="en-IN" dirty="0">
                              <a:solidFill>
                                <a:srgbClr val="FF0000"/>
                              </a:solidFill>
                              <a:latin typeface="Times New Roman" panose="02020603050405020304" pitchFamily="18" charset="0"/>
                              <a:cs typeface="Times New Roman" panose="02020603050405020304" pitchFamily="18" charset="0"/>
                            </a:rPr>
                            <m:t>b</m:t>
                          </m:r>
                          <m:r>
                            <m:rPr>
                              <m:nor/>
                            </m:rPr>
                            <a:rPr lang="en-IN" dirty="0">
                              <a:solidFill>
                                <a:srgbClr val="FF0000"/>
                              </a:solidFill>
                              <a:latin typeface="Times New Roman" panose="02020603050405020304" pitchFamily="18" charset="0"/>
                              <a:cs typeface="Times New Roman" panose="02020603050405020304" pitchFamily="18" charset="0"/>
                            </a:rPr>
                            <m:t>−</m:t>
                          </m:r>
                          <m:r>
                            <m:rPr>
                              <m:nor/>
                            </m:rPr>
                            <a:rPr lang="en-IN" dirty="0">
                              <a:solidFill>
                                <a:srgbClr val="FF0000"/>
                              </a:solidFill>
                              <a:latin typeface="Times New Roman" panose="02020603050405020304" pitchFamily="18" charset="0"/>
                              <a:cs typeface="Times New Roman" panose="02020603050405020304" pitchFamily="18" charset="0"/>
                            </a:rPr>
                            <m:t>a</m:t>
                          </m:r>
                          <m:r>
                            <m:rPr>
                              <m:nor/>
                            </m:rPr>
                            <a:rPr lang="en-IN" dirty="0">
                              <a:solidFill>
                                <a:srgbClr val="FF0000"/>
                              </a:solidFill>
                              <a:latin typeface="Times New Roman" panose="02020603050405020304" pitchFamily="18" charset="0"/>
                              <a:cs typeface="Times New Roman" panose="02020603050405020304" pitchFamily="18" charset="0"/>
                            </a:rPr>
                            <m:t>)</m:t>
                          </m:r>
                          <m:r>
                            <m:rPr>
                              <m:nor/>
                            </m:rPr>
                            <a:rPr lang="en-US" i="1" dirty="0">
                              <a:solidFill>
                                <a:srgbClr val="FF0000"/>
                              </a:solidFill>
                              <a:latin typeface="Times New Roman" panose="02020603050405020304" pitchFamily="18" charset="0"/>
                              <a:cs typeface="Times New Roman" panose="02020603050405020304" pitchFamily="18" charset="0"/>
                            </a:rPr>
                            <m:t>z</m:t>
                          </m:r>
                        </m:num>
                        <m:den>
                          <m:r>
                            <a:rPr lang="en-IN" b="0" i="1" dirty="0" smtClean="0">
                              <a:solidFill>
                                <a:srgbClr val="FF0000"/>
                              </a:solidFill>
                              <a:latin typeface="Cambria Math" panose="02040503050406030204" pitchFamily="18" charset="0"/>
                              <a:cs typeface="Times New Roman" panose="02020603050405020304" pitchFamily="18" charset="0"/>
                            </a:rPr>
                            <m:t>2</m:t>
                          </m:r>
                        </m:den>
                      </m:f>
                    </m:oMath>
                  </m:oMathPara>
                </a14:m>
                <a:endParaRPr lang="en-IN"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938895E-10DB-4463-BAD3-360514D0207A}"/>
                  </a:ext>
                </a:extLst>
              </p:cNvPr>
              <p:cNvSpPr txBox="1">
                <a:spLocks noRot="1" noChangeAspect="1" noMove="1" noResize="1" noEditPoints="1" noAdjustHandles="1" noChangeArrowheads="1" noChangeShapeType="1" noTextEdit="1"/>
              </p:cNvSpPr>
              <p:nvPr/>
            </p:nvSpPr>
            <p:spPr>
              <a:xfrm>
                <a:off x="5459004" y="5004337"/>
                <a:ext cx="3291101" cy="61555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431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t>Numerical Integration: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i="1" smtClean="0">
                              <a:solidFill>
                                <a:srgbClr val="0000FF"/>
                              </a:solidFill>
                              <a:latin typeface="Cambria Math" panose="02040503050406030204" pitchFamily="18" charset="0"/>
                              <a:cs typeface="Times New Roman" panose="02020603050405020304" pitchFamily="18" charset="0"/>
                            </a:rPr>
                          </m:ctrlPr>
                        </m:naryPr>
                        <m:sub>
                          <m:r>
                            <a:rPr lang="en-US" b="0" i="1" smtClean="0">
                              <a:solidFill>
                                <a:srgbClr val="0000FF"/>
                              </a:solidFill>
                              <a:latin typeface="Cambria Math" panose="02040503050406030204" pitchFamily="18" charset="0"/>
                              <a:cs typeface="Times New Roman" panose="02020603050405020304" pitchFamily="18" charset="0"/>
                            </a:rPr>
                            <m:t>−1</m:t>
                          </m:r>
                        </m:sub>
                        <m:sup>
                          <m:r>
                            <a:rPr lang="en-US" b="0" i="1" smtClean="0">
                              <a:solidFill>
                                <a:srgbClr val="0000FF"/>
                              </a:solidFill>
                              <a:latin typeface="Cambria Math" panose="02040503050406030204" pitchFamily="18" charset="0"/>
                              <a:cs typeface="Times New Roman" panose="02020603050405020304" pitchFamily="18" charset="0"/>
                            </a:rPr>
                            <m:t>1</m:t>
                          </m:r>
                        </m:sup>
                        <m:e>
                          <m:sSup>
                            <m:sSupPr>
                              <m:ctrlPr>
                                <a:rPr lang="en-US" i="1">
                                  <a:solidFill>
                                    <a:srgbClr val="0000FF"/>
                                  </a:solidFill>
                                  <a:latin typeface="Cambria Math" panose="02040503050406030204" pitchFamily="18" charset="0"/>
                                  <a:cs typeface="Times New Roman" panose="02020603050405020304" pitchFamily="18" charset="0"/>
                                </a:rPr>
                              </m:ctrlPr>
                            </m:sSupPr>
                            <m:e>
                              <m:d>
                                <m:dPr>
                                  <m:ctrlPr>
                                    <a:rPr lang="en-US" i="1" smtClean="0">
                                      <a:solidFill>
                                        <a:srgbClr val="0000FF"/>
                                      </a:solidFill>
                                      <a:latin typeface="Cambria Math" panose="02040503050406030204" pitchFamily="18" charset="0"/>
                                      <a:cs typeface="Times New Roman" panose="02020603050405020304" pitchFamily="18" charset="0"/>
                                    </a:rPr>
                                  </m:ctrlPr>
                                </m:dPr>
                                <m:e>
                                  <m:r>
                                    <a:rPr lang="en-US" b="0" i="1" smtClean="0">
                                      <a:solidFill>
                                        <a:srgbClr val="0000FF"/>
                                      </a:solidFill>
                                      <a:latin typeface="Cambria Math" panose="02040503050406030204" pitchFamily="18" charset="0"/>
                                      <a:cs typeface="Times New Roman" panose="02020603050405020304" pitchFamily="18" charset="0"/>
                                    </a:rPr>
                                    <m:t>1+</m:t>
                                  </m:r>
                                  <m:r>
                                    <a:rPr lang="en-US" b="0" i="1" smtClean="0">
                                      <a:solidFill>
                                        <a:srgbClr val="0000FF"/>
                                      </a:solidFill>
                                      <a:latin typeface="Cambria Math" panose="02040503050406030204" pitchFamily="18" charset="0"/>
                                      <a:cs typeface="Times New Roman" panose="02020603050405020304" pitchFamily="18" charset="0"/>
                                    </a:rPr>
                                    <m:t>𝑧</m:t>
                                  </m:r>
                                </m:e>
                              </m:d>
                            </m:e>
                            <m:sup>
                              <m:r>
                                <a:rPr lang="en-US" i="1">
                                  <a:solidFill>
                                    <a:srgbClr val="0000FF"/>
                                  </a:solidFill>
                                  <a:latin typeface="Cambria Math" panose="02040503050406030204" pitchFamily="18" charset="0"/>
                                  <a:cs typeface="Times New Roman" panose="02020603050405020304" pitchFamily="18" charset="0"/>
                                </a:rPr>
                                <m:t>5</m:t>
                              </m:r>
                            </m:sup>
                          </m:sSup>
                          <m:r>
                            <a:rPr lang="en-US" i="1">
                              <a:solidFill>
                                <a:srgbClr val="0000FF"/>
                              </a:solidFill>
                              <a:latin typeface="Cambria Math" panose="02040503050406030204" pitchFamily="18" charset="0"/>
                              <a:cs typeface="Times New Roman" panose="02020603050405020304" pitchFamily="18" charset="0"/>
                            </a:rPr>
                            <m:t>𝑑</m:t>
                          </m:r>
                          <m:r>
                            <a:rPr lang="en-US" b="0" i="1" smtClean="0">
                              <a:solidFill>
                                <a:srgbClr val="0000FF"/>
                              </a:solidFill>
                              <a:latin typeface="Cambria Math" panose="02040503050406030204" pitchFamily="18" charset="0"/>
                              <a:cs typeface="Times New Roman" panose="02020603050405020304" pitchFamily="18" charset="0"/>
                            </a:rPr>
                            <m:t>𝑧</m:t>
                          </m:r>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5</m:t>
                              </m:r>
                            </m:den>
                          </m:f>
                        </m:e>
                      </m:rad>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5</m:t>
                              </m:r>
                            </m:den>
                          </m:f>
                        </m:e>
                      </m:rad>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.5818</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=1,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17.599</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5/9</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8/9</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5/9</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i="1" smtClean="0">
                              <a:solidFill>
                                <a:srgbClr val="0000FF"/>
                              </a:solidFill>
                              <a:latin typeface="Cambria Math" panose="02040503050406030204" pitchFamily="18" charset="0"/>
                              <a:cs typeface="Times New Roman" panose="02020603050405020304" pitchFamily="18" charset="0"/>
                            </a:rPr>
                          </m:ctrlPr>
                        </m:naryPr>
                        <m:sub>
                          <m:r>
                            <a:rPr lang="en-US" i="1">
                              <a:solidFill>
                                <a:srgbClr val="0000FF"/>
                              </a:solidFill>
                              <a:latin typeface="Cambria Math" panose="02040503050406030204" pitchFamily="18" charset="0"/>
                              <a:cs typeface="Times New Roman" panose="02020603050405020304" pitchFamily="18" charset="0"/>
                            </a:rPr>
                            <m:t>−1</m:t>
                          </m:r>
                        </m:sub>
                        <m:sup>
                          <m:r>
                            <a:rPr lang="en-US" i="1">
                              <a:solidFill>
                                <a:srgbClr val="0000FF"/>
                              </a:solidFill>
                              <a:latin typeface="Cambria Math" panose="02040503050406030204" pitchFamily="18" charset="0"/>
                              <a:cs typeface="Times New Roman" panose="02020603050405020304" pitchFamily="18" charset="0"/>
                            </a:rPr>
                            <m:t>1</m:t>
                          </m:r>
                        </m:sup>
                        <m:e>
                          <m:sSup>
                            <m:sSupPr>
                              <m:ctrlPr>
                                <a:rPr lang="en-US" i="1">
                                  <a:solidFill>
                                    <a:srgbClr val="0000FF"/>
                                  </a:solidFill>
                                  <a:latin typeface="Cambria Math" panose="02040503050406030204" pitchFamily="18" charset="0"/>
                                  <a:cs typeface="Times New Roman" panose="02020603050405020304" pitchFamily="18" charset="0"/>
                                </a:rPr>
                              </m:ctrlPr>
                            </m:sSupPr>
                            <m:e>
                              <m:d>
                                <m:dPr>
                                  <m:ctrlPr>
                                    <a:rPr lang="en-US" i="1">
                                      <a:solidFill>
                                        <a:srgbClr val="0000FF"/>
                                      </a:solidFill>
                                      <a:latin typeface="Cambria Math" panose="02040503050406030204" pitchFamily="18" charset="0"/>
                                      <a:cs typeface="Times New Roman" panose="02020603050405020304" pitchFamily="18" charset="0"/>
                                    </a:rPr>
                                  </m:ctrlPr>
                                </m:dPr>
                                <m:e>
                                  <m:r>
                                    <a:rPr lang="en-US" i="1">
                                      <a:solidFill>
                                        <a:srgbClr val="0000FF"/>
                                      </a:solidFill>
                                      <a:latin typeface="Cambria Math" panose="02040503050406030204" pitchFamily="18" charset="0"/>
                                      <a:cs typeface="Times New Roman" panose="02020603050405020304" pitchFamily="18" charset="0"/>
                                    </a:rPr>
                                    <m:t>1+</m:t>
                                  </m:r>
                                  <m:r>
                                    <a:rPr lang="en-US" i="1">
                                      <a:solidFill>
                                        <a:srgbClr val="0000FF"/>
                                      </a:solidFill>
                                      <a:latin typeface="Cambria Math" panose="02040503050406030204" pitchFamily="18" charset="0"/>
                                      <a:cs typeface="Times New Roman" panose="02020603050405020304" pitchFamily="18" charset="0"/>
                                    </a:rPr>
                                    <m:t>𝑧</m:t>
                                  </m:r>
                                </m:e>
                              </m:d>
                            </m:e>
                            <m:sup>
                              <m:r>
                                <a:rPr lang="en-US" i="1">
                                  <a:solidFill>
                                    <a:srgbClr val="0000FF"/>
                                  </a:solidFill>
                                  <a:latin typeface="Cambria Math" panose="02040503050406030204" pitchFamily="18" charset="0"/>
                                  <a:cs typeface="Times New Roman" panose="02020603050405020304" pitchFamily="18" charset="0"/>
                                </a:rPr>
                                <m:t>5</m:t>
                              </m:r>
                            </m:sup>
                          </m:sSup>
                          <m:r>
                            <a:rPr lang="en-US" i="1">
                              <a:solidFill>
                                <a:srgbClr val="0000FF"/>
                              </a:solidFill>
                              <a:latin typeface="Cambria Math" panose="02040503050406030204" pitchFamily="18" charset="0"/>
                              <a:cs typeface="Times New Roman" panose="02020603050405020304" pitchFamily="18" charset="0"/>
                            </a:rPr>
                            <m:t>𝑑𝑧</m:t>
                          </m:r>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𝜔</m:t>
                              </m:r>
                            </m:e>
                            <m:sub>
                              <m:r>
                                <a:rPr lang="en-US" i="1" dirty="0">
                                  <a:latin typeface="Cambria Math" panose="02040503050406030204" pitchFamily="18" charset="0"/>
                                  <a:cs typeface="Times New Roman" panose="02020603050405020304" pitchFamily="18" charset="0"/>
                                </a:rPr>
                                <m:t>𝑖</m:t>
                              </m:r>
                            </m:sub>
                          </m:sSub>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e>
                      </m:nary>
                      <m:r>
                        <a:rPr lang="en-US" b="0" i="1" dirty="0" smtClean="0">
                          <a:latin typeface="Cambria Math" panose="02040503050406030204" pitchFamily="18" charset="0"/>
                          <a:cs typeface="Times New Roman" panose="02020603050405020304" pitchFamily="18" charset="0"/>
                        </a:rPr>
                        <m:t>=10.6667         </m:t>
                      </m:r>
                      <m:r>
                        <a:rPr lang="en-US" i="1">
                          <a:latin typeface="Cambria Math" panose="02040503050406030204" pitchFamily="18" charset="0"/>
                          <a:ea typeface="Cambria Math" panose="02040503050406030204" pitchFamily="18" charset="0"/>
                          <a:cs typeface="Times New Roman" panose="02020603050405020304" pitchFamily="18" charset="0"/>
                        </a:rPr>
                        <m:t>𝜀</m:t>
                      </m:r>
                      <m:r>
                        <a:rPr lang="en-US"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9551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t>Numerical Integration: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628650" y="932689"/>
                <a:ext cx="8222742" cy="5605904"/>
              </a:xfrm>
            </p:spPr>
            <p:txBody>
              <a:bodyPr>
                <a:normAutofit fontScale="85000" lnSpcReduction="10000"/>
              </a:bodyPr>
              <a:lstStyle/>
              <a:p>
                <a:pPr marL="0" indent="0">
                  <a:lnSpc>
                    <a:spcPct val="100000"/>
                  </a:lnSpc>
                  <a:spcBef>
                    <a:spcPts val="1200"/>
                  </a:spcBef>
                  <a:buNone/>
                </a:pPr>
                <a:r>
                  <a:rPr lang="en-US" sz="2900" dirty="0">
                    <a:solidFill>
                      <a:srgbClr val="0000FF"/>
                    </a:solidFill>
                    <a:latin typeface="Times New Roman" panose="02020603050405020304" pitchFamily="18" charset="0"/>
                    <a:cs typeface="Times New Roman" panose="02020603050405020304" pitchFamily="18" charset="0"/>
                  </a:rPr>
                  <a:t>Consider the error function:</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m:rPr>
                          <m:sty m:val="p"/>
                        </m:rPr>
                        <a:rPr lang="en-US" sz="2900" b="0" i="0" smtClean="0">
                          <a:solidFill>
                            <a:srgbClr val="0000FF"/>
                          </a:solidFill>
                          <a:latin typeface="Cambria Math" panose="02040503050406030204" pitchFamily="18" charset="0"/>
                          <a:cs typeface="Times New Roman" panose="02020603050405020304" pitchFamily="18" charset="0"/>
                        </a:rPr>
                        <m:t>erf</m:t>
                      </m:r>
                      <m:d>
                        <m:dPr>
                          <m:ctrlPr>
                            <a:rPr lang="en-US" sz="2900" b="0" i="1" smtClean="0">
                              <a:solidFill>
                                <a:srgbClr val="0000FF"/>
                              </a:solidFill>
                              <a:latin typeface="Cambria Math" panose="02040503050406030204" pitchFamily="18" charset="0"/>
                              <a:cs typeface="Times New Roman" panose="02020603050405020304" pitchFamily="18" charset="0"/>
                            </a:rPr>
                          </m:ctrlPr>
                        </m:dPr>
                        <m:e>
                          <m:r>
                            <a:rPr lang="en-US" sz="2900" b="0" i="1" smtClean="0">
                              <a:solidFill>
                                <a:srgbClr val="0000FF"/>
                              </a:solidFill>
                              <a:latin typeface="Cambria Math" panose="02040503050406030204" pitchFamily="18" charset="0"/>
                              <a:cs typeface="Times New Roman" panose="02020603050405020304" pitchFamily="18" charset="0"/>
                            </a:rPr>
                            <m:t>𝑥</m:t>
                          </m:r>
                        </m:e>
                      </m:d>
                      <m:r>
                        <a:rPr lang="en-US" sz="2900" b="0" i="1" smtClean="0">
                          <a:solidFill>
                            <a:srgbClr val="0000FF"/>
                          </a:solidFill>
                          <a:latin typeface="Cambria Math" panose="02040503050406030204" pitchFamily="18" charset="0"/>
                          <a:cs typeface="Times New Roman" panose="02020603050405020304" pitchFamily="18" charset="0"/>
                        </a:rPr>
                        <m:t>=</m:t>
                      </m:r>
                      <m:f>
                        <m:fPr>
                          <m:ctrlPr>
                            <a:rPr lang="en-US" sz="2900" b="0" i="1" smtClean="0">
                              <a:solidFill>
                                <a:srgbClr val="0000FF"/>
                              </a:solidFill>
                              <a:latin typeface="Cambria Math" panose="02040503050406030204" pitchFamily="18" charset="0"/>
                              <a:cs typeface="Times New Roman" panose="02020603050405020304" pitchFamily="18" charset="0"/>
                            </a:rPr>
                          </m:ctrlPr>
                        </m:fPr>
                        <m:num>
                          <m:r>
                            <a:rPr lang="en-US" sz="2900" b="0" i="1" smtClean="0">
                              <a:solidFill>
                                <a:srgbClr val="0000FF"/>
                              </a:solidFill>
                              <a:latin typeface="Cambria Math" panose="02040503050406030204" pitchFamily="18" charset="0"/>
                              <a:cs typeface="Times New Roman" panose="02020603050405020304" pitchFamily="18" charset="0"/>
                            </a:rPr>
                            <m:t>2</m:t>
                          </m:r>
                        </m:num>
                        <m:den>
                          <m:rad>
                            <m:radPr>
                              <m:degHide m:val="on"/>
                              <m:ctrlPr>
                                <a:rPr lang="en-US" sz="2900" b="0" i="1" smtClean="0">
                                  <a:solidFill>
                                    <a:srgbClr val="0000FF"/>
                                  </a:solidFill>
                                  <a:latin typeface="Cambria Math" panose="02040503050406030204" pitchFamily="18" charset="0"/>
                                  <a:cs typeface="Times New Roman" panose="02020603050405020304" pitchFamily="18" charset="0"/>
                                </a:rPr>
                              </m:ctrlPr>
                            </m:radPr>
                            <m:deg/>
                            <m:e>
                              <m:r>
                                <a:rPr lang="en-US" sz="29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e>
                          </m:rad>
                        </m:den>
                      </m:f>
                      <m:nary>
                        <m:naryPr>
                          <m:limLoc m:val="undOvr"/>
                          <m:ctrlPr>
                            <a:rPr lang="en-US" sz="2900" b="0" i="1" smtClean="0">
                              <a:solidFill>
                                <a:srgbClr val="0000FF"/>
                              </a:solidFill>
                              <a:latin typeface="Cambria Math" panose="02040503050406030204" pitchFamily="18" charset="0"/>
                              <a:cs typeface="Times New Roman" panose="02020603050405020304" pitchFamily="18" charset="0"/>
                            </a:rPr>
                          </m:ctrlPr>
                        </m:naryPr>
                        <m:sub>
                          <m:r>
                            <m:rPr>
                              <m:brk m:alnAt="24"/>
                            </m:rPr>
                            <a:rPr lang="en-US" sz="2900" b="0" i="1" smtClean="0">
                              <a:solidFill>
                                <a:srgbClr val="0000FF"/>
                              </a:solidFill>
                              <a:latin typeface="Cambria Math" panose="02040503050406030204" pitchFamily="18" charset="0"/>
                              <a:cs typeface="Times New Roman" panose="02020603050405020304" pitchFamily="18" charset="0"/>
                            </a:rPr>
                            <m:t>0</m:t>
                          </m:r>
                        </m:sub>
                        <m:sup>
                          <m:r>
                            <a:rPr lang="en-US" sz="2900" b="0" i="1" smtClean="0">
                              <a:solidFill>
                                <a:srgbClr val="0000FF"/>
                              </a:solidFill>
                              <a:latin typeface="Cambria Math" panose="02040503050406030204" pitchFamily="18" charset="0"/>
                              <a:cs typeface="Times New Roman" panose="02020603050405020304" pitchFamily="18" charset="0"/>
                            </a:rPr>
                            <m:t>𝑥</m:t>
                          </m:r>
                        </m:sup>
                        <m:e>
                          <m:sSup>
                            <m:sSupPr>
                              <m:ctrlPr>
                                <a:rPr lang="en-US" sz="2900" b="0" i="1" smtClean="0">
                                  <a:solidFill>
                                    <a:srgbClr val="0000FF"/>
                                  </a:solidFill>
                                  <a:latin typeface="Cambria Math" panose="02040503050406030204" pitchFamily="18" charset="0"/>
                                  <a:cs typeface="Times New Roman" panose="02020603050405020304" pitchFamily="18" charset="0"/>
                                </a:rPr>
                              </m:ctrlPr>
                            </m:sSupPr>
                            <m:e>
                              <m:r>
                                <a:rPr lang="en-US" sz="2900" b="0" i="1" smtClean="0">
                                  <a:solidFill>
                                    <a:srgbClr val="0000FF"/>
                                  </a:solidFill>
                                  <a:latin typeface="Cambria Math" panose="02040503050406030204" pitchFamily="18" charset="0"/>
                                  <a:cs typeface="Times New Roman" panose="02020603050405020304" pitchFamily="18" charset="0"/>
                                </a:rPr>
                                <m:t>𝑒</m:t>
                              </m:r>
                            </m:e>
                            <m:sup>
                              <m:r>
                                <a:rPr lang="en-US" sz="2900" b="0" i="1" smtClean="0">
                                  <a:solidFill>
                                    <a:srgbClr val="0000FF"/>
                                  </a:solidFill>
                                  <a:latin typeface="Cambria Math" panose="02040503050406030204" pitchFamily="18" charset="0"/>
                                  <a:cs typeface="Times New Roman" panose="02020603050405020304" pitchFamily="18" charset="0"/>
                                </a:rPr>
                                <m:t>−</m:t>
                              </m:r>
                              <m:sSup>
                                <m:sSupPr>
                                  <m:ctrlPr>
                                    <a:rPr lang="en-US" sz="2900" b="0" i="1" smtClean="0">
                                      <a:solidFill>
                                        <a:srgbClr val="0000FF"/>
                                      </a:solidFill>
                                      <a:latin typeface="Cambria Math" panose="02040503050406030204" pitchFamily="18" charset="0"/>
                                      <a:cs typeface="Times New Roman" panose="02020603050405020304" pitchFamily="18" charset="0"/>
                                    </a:rPr>
                                  </m:ctrlPr>
                                </m:sSupPr>
                                <m:e>
                                  <m:r>
                                    <a:rPr lang="en-US" sz="29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𝜉</m:t>
                                  </m:r>
                                </m:e>
                                <m:sup>
                                  <m:r>
                                    <a:rPr lang="en-US" sz="2900" b="0" i="1" smtClean="0">
                                      <a:solidFill>
                                        <a:srgbClr val="0000FF"/>
                                      </a:solidFill>
                                      <a:latin typeface="Cambria Math" panose="02040503050406030204" pitchFamily="18" charset="0"/>
                                      <a:cs typeface="Times New Roman" panose="02020603050405020304" pitchFamily="18" charset="0"/>
                                    </a:rPr>
                                    <m:t>2</m:t>
                                  </m:r>
                                </m:sup>
                              </m:sSup>
                            </m:sup>
                          </m:sSup>
                          <m:r>
                            <a:rPr lang="en-US" sz="2900" b="0" i="1" smtClean="0">
                              <a:solidFill>
                                <a:srgbClr val="0000FF"/>
                              </a:solidFill>
                              <a:latin typeface="Cambria Math" panose="02040503050406030204" pitchFamily="18" charset="0"/>
                              <a:cs typeface="Times New Roman" panose="02020603050405020304" pitchFamily="18" charset="0"/>
                            </a:rPr>
                            <m:t>𝑑</m:t>
                          </m:r>
                          <m:r>
                            <a:rPr lang="en-US" sz="29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𝜉</m:t>
                          </m:r>
                        </m:e>
                      </m:nary>
                    </m:oMath>
                  </m:oMathPara>
                </a14:m>
                <a:endParaRPr lang="en-US" sz="2900" dirty="0">
                  <a:solidFill>
                    <a:srgbClr val="0000FF"/>
                  </a:solidFill>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900" dirty="0">
                    <a:solidFill>
                      <a:srgbClr val="0000FF"/>
                    </a:solidFill>
                    <a:latin typeface="Times New Roman" panose="02020603050405020304" pitchFamily="18" charset="0"/>
                    <a:cs typeface="Times New Roman" panose="02020603050405020304" pitchFamily="18" charset="0"/>
                  </a:rPr>
                  <a:t>Evaluate erf(1) using 3 points with Trapezoidal, Simpson’s 1/3</a:t>
                </a:r>
                <a:r>
                  <a:rPr lang="en-US" sz="2900" baseline="30000" dirty="0">
                    <a:solidFill>
                      <a:srgbClr val="0000FF"/>
                    </a:solidFill>
                    <a:latin typeface="Times New Roman" panose="02020603050405020304" pitchFamily="18" charset="0"/>
                    <a:cs typeface="Times New Roman" panose="02020603050405020304" pitchFamily="18" charset="0"/>
                  </a:rPr>
                  <a:t>rd</a:t>
                </a:r>
                <a:r>
                  <a:rPr lang="en-US" sz="2900" dirty="0">
                    <a:solidFill>
                      <a:srgbClr val="0000FF"/>
                    </a:solidFill>
                    <a:latin typeface="Times New Roman" panose="02020603050405020304" pitchFamily="18" charset="0"/>
                    <a:cs typeface="Times New Roman" panose="02020603050405020304" pitchFamily="18" charset="0"/>
                  </a:rPr>
                  <a:t> and Gauss-Legendre Quadrature. Compare true relative errors (%) using the true erf(1) = 0.8427</a:t>
                </a:r>
              </a:p>
              <a:p>
                <a:pPr marL="347663" indent="-347663">
                  <a:lnSpc>
                    <a:spcPct val="100000"/>
                  </a:lnSpc>
                  <a:spcBef>
                    <a:spcPts val="12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Trapezoidal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and Simpson’s 1/3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Rule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𝜉</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=0,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𝜉</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𝜉</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0.7788</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0.3679</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𝑇</m:t>
                      </m:r>
                      <m:r>
                        <a:rPr lang="en-US" sz="2400" b="0" i="1" smtClean="0">
                          <a:latin typeface="Cambria Math" panose="02040503050406030204" pitchFamily="18" charset="0"/>
                          <a:cs typeface="Times New Roman" panose="02020603050405020304" pitchFamily="18" charset="0"/>
                        </a:rPr>
                        <m:t>=</m:t>
                      </m:r>
                      <m:f>
                        <m:fPr>
                          <m:ctrlPr>
                            <a:rPr lang="en-US" sz="2400" i="1" smtClean="0">
                              <a:solidFill>
                                <a:schemeClr val="tx1"/>
                              </a:solidFill>
                              <a:latin typeface="Cambria Math" panose="02040503050406030204" pitchFamily="18" charset="0"/>
                              <a:cs typeface="Times New Roman" panose="02020603050405020304" pitchFamily="18" charset="0"/>
                            </a:rPr>
                          </m:ctrlPr>
                        </m:fPr>
                        <m:num>
                          <m:r>
                            <a:rPr lang="en-US" sz="2400" i="1">
                              <a:solidFill>
                                <a:schemeClr val="tx1"/>
                              </a:solidFill>
                              <a:latin typeface="Cambria Math" panose="02040503050406030204" pitchFamily="18" charset="0"/>
                              <a:cs typeface="Times New Roman" panose="02020603050405020304" pitchFamily="18" charset="0"/>
                            </a:rPr>
                            <m:t>2</m:t>
                          </m:r>
                        </m:num>
                        <m:den>
                          <m:rad>
                            <m:radPr>
                              <m:degHide m:val="on"/>
                              <m:ctrlPr>
                                <a:rPr lang="en-US" sz="2400" i="1">
                                  <a:solidFill>
                                    <a:schemeClr val="tx1"/>
                                  </a:solidFill>
                                  <a:latin typeface="Cambria Math" panose="02040503050406030204" pitchFamily="18" charset="0"/>
                                  <a:cs typeface="Times New Roman" panose="02020603050405020304" pitchFamily="18" charset="0"/>
                                </a:rPr>
                              </m:ctrlPr>
                            </m:radPr>
                            <m:deg/>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e>
                          </m:rad>
                        </m:den>
                      </m:f>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0.5</m:t>
                          </m:r>
                        </m:num>
                        <m:den>
                          <m:r>
                            <a:rPr lang="en-US" sz="2400" b="0" i="1" smtClean="0">
                              <a:latin typeface="Cambria Math" panose="02040503050406030204" pitchFamily="18" charset="0"/>
                              <a:cs typeface="Times New Roman" panose="02020603050405020304" pitchFamily="18" charset="0"/>
                            </a:rPr>
                            <m:t>2</m:t>
                          </m:r>
                        </m:den>
                      </m:f>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1+0.3679+2</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×0.7788</m:t>
                          </m:r>
                        </m:e>
                      </m:d>
                      <m:r>
                        <a:rPr lang="en-US" sz="2400" b="0" i="1" smtClean="0">
                          <a:latin typeface="Cambria Math" panose="02040503050406030204" pitchFamily="18" charset="0"/>
                          <a:cs typeface="Times New Roman" panose="02020603050405020304" pitchFamily="18" charset="0"/>
                        </a:rPr>
                        <m:t>=0.8253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=2.1%</m:t>
                      </m:r>
                    </m:oMath>
                  </m:oMathPara>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𝑆</m:t>
                      </m:r>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2</m:t>
                          </m:r>
                        </m:num>
                        <m:den>
                          <m:rad>
                            <m:radPr>
                              <m:degHide m:val="on"/>
                              <m:ctrlPr>
                                <a:rPr lang="en-US" sz="2400" i="1">
                                  <a:latin typeface="Cambria Math" panose="02040503050406030204" pitchFamily="18" charset="0"/>
                                  <a:cs typeface="Times New Roman" panose="02020603050405020304" pitchFamily="18" charset="0"/>
                                </a:rPr>
                              </m:ctrlPr>
                            </m:radPr>
                            <m:deg/>
                            <m:e>
                              <m:r>
                                <a:rPr lang="en-US" sz="2400" i="1">
                                  <a:latin typeface="Cambria Math" panose="02040503050406030204" pitchFamily="18" charset="0"/>
                                  <a:ea typeface="Cambria Math" panose="02040503050406030204" pitchFamily="18" charset="0"/>
                                  <a:cs typeface="Times New Roman" panose="02020603050405020304" pitchFamily="18" charset="0"/>
                                </a:rPr>
                                <m:t>𝜋</m:t>
                              </m:r>
                            </m:e>
                          </m:rad>
                        </m:den>
                      </m:f>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0.5</m:t>
                          </m:r>
                        </m:num>
                        <m:den>
                          <m:r>
                            <a:rPr lang="en-US" sz="2400" b="0" i="1" smtClean="0">
                              <a:latin typeface="Cambria Math" panose="02040503050406030204" pitchFamily="18" charset="0"/>
                              <a:cs typeface="Times New Roman" panose="02020603050405020304" pitchFamily="18" charset="0"/>
                            </a:rPr>
                            <m:t>3</m:t>
                          </m:r>
                        </m:den>
                      </m:f>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4</m:t>
                          </m:r>
                          <m:r>
                            <a:rPr lang="en-US" sz="2400" i="1">
                              <a:latin typeface="Cambria Math" panose="02040503050406030204" pitchFamily="18" charset="0"/>
                              <a:ea typeface="Cambria Math" panose="02040503050406030204" pitchFamily="18" charset="0"/>
                              <a:cs typeface="Times New Roman" panose="02020603050405020304" pitchFamily="18" charset="0"/>
                            </a:rPr>
                            <m:t>×0.7788</m:t>
                          </m:r>
                          <m:r>
                            <a:rPr lang="en-US" sz="2400" i="1">
                              <a:latin typeface="Cambria Math" panose="02040503050406030204" pitchFamily="18" charset="0"/>
                              <a:cs typeface="Times New Roman" panose="02020603050405020304" pitchFamily="18" charset="0"/>
                            </a:rPr>
                            <m:t>+0.3679</m:t>
                          </m:r>
                        </m:e>
                      </m:d>
                      <m:r>
                        <a:rPr lang="en-US" sz="2400" i="1">
                          <a:latin typeface="Cambria Math" panose="02040503050406030204" pitchFamily="18" charset="0"/>
                          <a:cs typeface="Times New Roman" panose="02020603050405020304" pitchFamily="18" charset="0"/>
                        </a:rPr>
                        <m:t>=0.8</m:t>
                      </m:r>
                      <m:r>
                        <a:rPr lang="en-US" sz="2400" b="0" i="1" smtClean="0">
                          <a:latin typeface="Cambria Math" panose="02040503050406030204" pitchFamily="18" charset="0"/>
                          <a:cs typeface="Times New Roman" panose="02020603050405020304" pitchFamily="18" charset="0"/>
                        </a:rPr>
                        <m:t>431</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𝜀</m:t>
                      </m:r>
                      <m:r>
                        <a:rPr lang="en-US" sz="2400" i="1">
                          <a:latin typeface="Cambria Math" panose="02040503050406030204" pitchFamily="18" charset="0"/>
                          <a:ea typeface="Cambria Math" panose="02040503050406030204" pitchFamily="18" charset="0"/>
                          <a:cs typeface="Times New Roman" panose="02020603050405020304" pitchFamily="18" charset="0"/>
                        </a:rPr>
                        <m:t>=0.05%</m:t>
                      </m:r>
                    </m:oMath>
                  </m:oMathPara>
                </a14:m>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25F200-87C6-4246-93BA-F722123F4F34}"/>
                  </a:ext>
                </a:extLst>
              </p:cNvPr>
              <p:cNvSpPr>
                <a:spLocks noGrp="1" noRot="1" noChangeAspect="1" noMove="1" noResize="1" noEditPoints="1" noAdjustHandles="1" noChangeArrowheads="1" noChangeShapeType="1" noTextEdit="1"/>
              </p:cNvSpPr>
              <p:nvPr>
                <p:ph idx="1"/>
              </p:nvPr>
            </p:nvSpPr>
            <p:spPr>
              <a:xfrm>
                <a:off x="628650" y="932689"/>
                <a:ext cx="8222742" cy="5605904"/>
              </a:xfrm>
              <a:blipFill>
                <a:blip r:embed="rId2"/>
                <a:stretch>
                  <a:fillRect l="-1186" t="-1522"/>
                </a:stretch>
              </a:blipFill>
            </p:spPr>
            <p:txBody>
              <a:bodyPr/>
              <a:lstStyle/>
              <a:p>
                <a:r>
                  <a:rPr lang="en-IN">
                    <a:noFill/>
                  </a:rPr>
                  <a:t> </a:t>
                </a:r>
              </a:p>
            </p:txBody>
          </p:sp>
        </mc:Fallback>
      </mc:AlternateContent>
    </p:spTree>
    <p:extLst>
      <p:ext uri="{BB962C8B-B14F-4D97-AF65-F5344CB8AC3E}">
        <p14:creationId xmlns:p14="http://schemas.microsoft.com/office/powerpoint/2010/main" val="4416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Rectangular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237745" y="4810414"/>
                <a:ext cx="8677649" cy="1626962"/>
              </a:xfrm>
            </p:spPr>
            <p:txBody>
              <a:bodyPr>
                <a:normAutofit/>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b="0" i="1" smtClean="0">
                              <a:latin typeface="Cambria Math" panose="02040503050406030204" pitchFamily="18" charset="0"/>
                              <a:cs typeface="Times New Roman" panose="02020603050405020304" pitchFamily="18" charset="0"/>
                            </a:rPr>
                          </m:ctrlPr>
                        </m:naryPr>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sub>
                        <m:sup>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Sub>
                        </m:sup>
                        <m:e>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e>
                      </m:nary>
                      <m:r>
                        <a:rPr lang="en-US" sz="2400" b="0" i="1" smtClean="0">
                          <a:latin typeface="Cambria Math" panose="02040503050406030204" pitchFamily="18" charset="0"/>
                          <a:cs typeface="Times New Roman" panose="02020603050405020304" pitchFamily="18" charset="0"/>
                        </a:rPr>
                        <m:t>𝑑𝑥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sSub>
                        <m:sSub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+1/2</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𝐼</m:t>
                      </m:r>
                      <m:r>
                        <a:rPr lang="en-US" sz="2400" b="0" i="1" smtClean="0">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𝑏</m:t>
                          </m:r>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p>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e>
                      </m:nary>
                      <m:sSub>
                        <m:sSub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+1/2</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237745" y="4810414"/>
                <a:ext cx="8677649" cy="1626962"/>
              </a:xfrm>
              <a:blipFill>
                <a:blip r:embed="rId2"/>
                <a:stretch>
                  <a:fillRect/>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xmlns="" id="{59AD0CE0-9026-428A-BD5D-B6BF01676988}"/>
              </a:ext>
            </a:extLst>
          </p:cNvPr>
          <p:cNvCxnSpPr>
            <a:cxnSpLocks/>
          </p:cNvCxnSpPr>
          <p:nvPr/>
        </p:nvCxnSpPr>
        <p:spPr>
          <a:xfrm>
            <a:off x="4504786" y="2390118"/>
            <a:ext cx="0" cy="164592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3" y="1591562"/>
                <a:ext cx="1722586" cy="521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h</m:t>
                          </m:r>
                        </m:e>
                        <m:sub>
                          <m:r>
                            <a:rPr lang="en-US" sz="2000" i="1" smtClean="0">
                              <a:latin typeface="Cambria Math" panose="02040503050406030204" pitchFamily="18" charset="0"/>
                              <a:cs typeface="Times New Roman" panose="02020603050405020304" pitchFamily="18" charset="0"/>
                            </a:rPr>
                            <m:t>𝑖</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3" y="1591562"/>
                <a:ext cx="1722586" cy="521222"/>
              </a:xfrm>
              <a:prstGeom prst="rect">
                <a:avLst/>
              </a:prstGeom>
              <a:blipFill>
                <a:blip r:embed="rId3"/>
                <a:stretch>
                  <a:fillRect/>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xmlns="" id="{27E5A45F-123F-41BE-9A68-B9CF607993ED}"/>
              </a:ext>
            </a:extLst>
          </p:cNvPr>
          <p:cNvGrpSpPr/>
          <p:nvPr/>
        </p:nvGrpSpPr>
        <p:grpSpPr>
          <a:xfrm>
            <a:off x="886430" y="1294582"/>
            <a:ext cx="7151146" cy="3139158"/>
            <a:chOff x="886430" y="1294582"/>
            <a:chExt cx="7151146" cy="3139158"/>
          </a:xfrm>
        </p:grpSpPr>
        <p:sp>
          <p:nvSpPr>
            <p:cNvPr id="45" name="TextBox 44">
              <a:extLst>
                <a:ext uri="{FF2B5EF4-FFF2-40B4-BE49-F238E27FC236}">
                  <a16:creationId xmlns:a16="http://schemas.microsoft.com/office/drawing/2014/main" xmlns="" id="{B7C57B31-5423-48FE-9641-9F4D0CE8A5E6}"/>
                </a:ext>
              </a:extLst>
            </p:cNvPr>
            <p:cNvSpPr txBox="1"/>
            <p:nvPr/>
          </p:nvSpPr>
          <p:spPr>
            <a:xfrm>
              <a:off x="4245592" y="1408154"/>
              <a:ext cx="66511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+1/2</a:t>
              </a:r>
            </a:p>
          </p:txBody>
        </p:sp>
        <p:cxnSp>
          <p:nvCxnSpPr>
            <p:cNvPr id="47" name="Straight Arrow Connector 46">
              <a:extLst>
                <a:ext uri="{FF2B5EF4-FFF2-40B4-BE49-F238E27FC236}">
                  <a16:creationId xmlns:a16="http://schemas.microsoft.com/office/drawing/2014/main" xmlns="" id="{2062FB54-AC0A-4D28-A673-402589D73733}"/>
                </a:ext>
              </a:extLst>
            </p:cNvPr>
            <p:cNvCxnSpPr/>
            <p:nvPr/>
          </p:nvCxnSpPr>
          <p:spPr>
            <a:xfrm flipH="1">
              <a:off x="4500432" y="1889880"/>
              <a:ext cx="6981" cy="457200"/>
            </a:xfrm>
            <a:prstGeom prst="straightConnector1">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79B812D-11A5-4418-8259-E32D33C6D496}"/>
                </a:ext>
              </a:extLst>
            </p:cNvPr>
            <p:cNvSpPr txBox="1"/>
            <p:nvPr/>
          </p:nvSpPr>
          <p:spPr>
            <a:xfrm>
              <a:off x="4250231" y="3908918"/>
              <a:ext cx="689264" cy="398664"/>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+1/2</a:t>
              </a:r>
            </a:p>
          </p:txBody>
        </p:sp>
        <p:grpSp>
          <p:nvGrpSpPr>
            <p:cNvPr id="3" name="Group 2">
              <a:extLst>
                <a:ext uri="{FF2B5EF4-FFF2-40B4-BE49-F238E27FC236}">
                  <a16:creationId xmlns:a16="http://schemas.microsoft.com/office/drawing/2014/main" xmlns="" id="{78B423D1-908A-4335-AAA6-98266734ABA8}"/>
                </a:ext>
              </a:extLst>
            </p:cNvPr>
            <p:cNvGrpSpPr/>
            <p:nvPr/>
          </p:nvGrpSpPr>
          <p:grpSpPr>
            <a:xfrm>
              <a:off x="886430" y="1294582"/>
              <a:ext cx="7151146" cy="3139158"/>
              <a:chOff x="886430" y="1294582"/>
              <a:chExt cx="7151146"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94582"/>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19" name="Freeform: Shape 18">
                <a:extLst>
                  <a:ext uri="{FF2B5EF4-FFF2-40B4-BE49-F238E27FC236}">
                    <a16:creationId xmlns:a16="http://schemas.microsoft.com/office/drawing/2014/main" xmlns="" id="{CBCFF9D8-FE26-4464-9F1D-3804ED8ECA1D}"/>
                  </a:ext>
                </a:extLst>
              </p:cNvPr>
              <p:cNvSpPr/>
              <p:nvPr/>
            </p:nvSpPr>
            <p:spPr>
              <a:xfrm>
                <a:off x="1115568" y="1737360"/>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302B2C8-DFA3-42EC-A603-E179EFC60B41}"/>
                  </a:ext>
                </a:extLst>
              </p:cNvPr>
              <p:cNvSpPr/>
              <p:nvPr/>
            </p:nvSpPr>
            <p:spPr>
              <a:xfrm>
                <a:off x="4119999" y="2389866"/>
                <a:ext cx="777240" cy="1645920"/>
              </a:xfrm>
              <a:prstGeom prst="rect">
                <a:avLst/>
              </a:prstGeom>
              <a:solidFill>
                <a:srgbClr val="92D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xmlns="" id="{9490A145-9ECD-436A-BD07-C66FDCCB7F96}"/>
                  </a:ext>
                </a:extLst>
              </p:cNvPr>
              <p:cNvSpPr/>
              <p:nvPr/>
            </p:nvSpPr>
            <p:spPr>
              <a:xfrm>
                <a:off x="3384892" y="2481305"/>
                <a:ext cx="740404" cy="1554480"/>
              </a:xfrm>
              <a:prstGeom prst="rect">
                <a:avLst/>
              </a:prstGeom>
              <a:solidFill>
                <a:srgbClr val="92D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765B9A33-F299-432B-9AFE-454F3EC50111}"/>
                  </a:ext>
                </a:extLst>
              </p:cNvPr>
              <p:cNvSpPr/>
              <p:nvPr/>
            </p:nvSpPr>
            <p:spPr>
              <a:xfrm>
                <a:off x="1644472" y="2824062"/>
                <a:ext cx="748553" cy="1192962"/>
              </a:xfrm>
              <a:prstGeom prst="rect">
                <a:avLst/>
              </a:prstGeom>
              <a:solidFill>
                <a:srgbClr val="92D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01E05DC6-B325-4448-8DDD-3342A394DBF8}"/>
                  </a:ext>
                </a:extLst>
              </p:cNvPr>
              <p:cNvSpPr/>
              <p:nvPr/>
            </p:nvSpPr>
            <p:spPr>
              <a:xfrm>
                <a:off x="4900826" y="2250203"/>
                <a:ext cx="822960" cy="1783080"/>
              </a:xfrm>
              <a:prstGeom prst="rect">
                <a:avLst/>
              </a:prstGeom>
              <a:solidFill>
                <a:srgbClr val="92D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20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42322-DD72-4A16-B0D3-396677EF494D}"/>
              </a:ext>
            </a:extLst>
          </p:cNvPr>
          <p:cNvSpPr>
            <a:spLocks noGrp="1"/>
          </p:cNvSpPr>
          <p:nvPr>
            <p:ph type="title"/>
          </p:nvPr>
        </p:nvSpPr>
        <p:spPr>
          <a:xfrm>
            <a:off x="628650" y="218823"/>
            <a:ext cx="7920990" cy="567561"/>
          </a:xfrm>
        </p:spPr>
        <p:txBody>
          <a:bodyPr>
            <a:normAutofit fontScale="90000"/>
          </a:bodyPr>
          <a:lstStyle/>
          <a:p>
            <a:r>
              <a:rPr lang="en-US" sz="3600" dirty="0">
                <a:solidFill>
                  <a:srgbClr val="0000FF"/>
                </a:solidFill>
              </a:rPr>
              <a:t>Numerical Integration: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C425F200-87C6-4246-93BA-F722123F4F34}"/>
                  </a:ext>
                </a:extLst>
              </p:cNvPr>
              <p:cNvSpPr>
                <a:spLocks noGrp="1"/>
              </p:cNvSpPr>
              <p:nvPr>
                <p:ph idx="1"/>
              </p:nvPr>
            </p:nvSpPr>
            <p:spPr>
              <a:xfrm>
                <a:off x="483476" y="932689"/>
                <a:ext cx="8367916" cy="5706488"/>
              </a:xfrm>
            </p:spPr>
            <p:txBody>
              <a:bodyPr>
                <a:normAutofit/>
              </a:bodyPr>
              <a:lstStyle/>
              <a:p>
                <a:pPr marL="347663" indent="-347663">
                  <a:lnSpc>
                    <a:spcPct val="100000"/>
                  </a:lnSpc>
                  <a:spcBef>
                    <a:spcPts val="1200"/>
                  </a:spcBef>
                  <a:buFont typeface="Wingdings" panose="05000000000000000000" pitchFamily="2" charset="2"/>
                  <a:buChar char="ü"/>
                </a:pPr>
                <a14:m>
                  <m:oMath xmlns:m="http://schemas.openxmlformats.org/officeDocument/2006/math">
                    <m:r>
                      <m:rPr>
                        <m:nor/>
                      </m:rPr>
                      <a:rPr lang="en-US" dirty="0" smtClean="0">
                        <a:latin typeface="Times New Roman" panose="02020603050405020304" pitchFamily="18" charset="0"/>
                        <a:cs typeface="Times New Roman" panose="02020603050405020304" pitchFamily="18" charset="0"/>
                      </a:rPr>
                      <m:t>For</m:t>
                    </m:r>
                    <m:r>
                      <m:rPr>
                        <m:nor/>
                      </m:rPr>
                      <a:rPr lang="en-US"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Gauss</m:t>
                    </m:r>
                    <m:r>
                      <m:rPr>
                        <m:nor/>
                      </m:rPr>
                      <a:rPr lang="en-US" dirty="0" smtClean="0">
                        <a:latin typeface="Times New Roman" panose="02020603050405020304" pitchFamily="18" charset="0"/>
                        <a:cs typeface="Times New Roman" panose="02020603050405020304" pitchFamily="18" charset="0"/>
                      </a:rPr>
                      <m:t>−</m:t>
                    </m:r>
                    <m:r>
                      <m:rPr>
                        <m:nor/>
                      </m:rPr>
                      <a:rPr lang="en-US" dirty="0" smtClean="0">
                        <a:latin typeface="Times New Roman" panose="02020603050405020304" pitchFamily="18" charset="0"/>
                        <a:cs typeface="Times New Roman" panose="02020603050405020304" pitchFamily="18" charset="0"/>
                      </a:rPr>
                      <m:t>Legendre</m:t>
                    </m:r>
                    <m:r>
                      <m:rPr>
                        <m:nor/>
                      </m:rPr>
                      <a:rPr lang="en-US"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Quadrature</m:t>
                    </m:r>
                    <m:r>
                      <m:rPr>
                        <m:nor/>
                      </m:rPr>
                      <a:rPr lang="en-US"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use</m:t>
                    </m:r>
                    <m:r>
                      <m:rPr>
                        <m:nor/>
                      </m:rPr>
                      <a:rPr lang="en-US"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transformation</m:t>
                    </m:r>
                    <m:r>
                      <m:rPr>
                        <m:nor/>
                      </m:rPr>
                      <a:rPr lang="en-US" b="0" i="0"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 </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𝜉</m:t>
                    </m:r>
                    <m:r>
                      <m:rPr>
                        <m:nor/>
                      </m:rPr>
                      <a:rPr lang="en-US" dirty="0" smtClean="0">
                        <a:latin typeface="Times New Roman" panose="02020603050405020304" pitchFamily="18" charset="0"/>
                        <a:cs typeface="Times New Roman" panose="02020603050405020304" pitchFamily="18" charset="0"/>
                      </a:rPr>
                      <m:t> = (1 + </m:t>
                    </m:r>
                    <m:r>
                      <m:rPr>
                        <m:nor/>
                      </m:rPr>
                      <a:rPr lang="en-US" i="1" dirty="0" smtClean="0">
                        <a:latin typeface="Times New Roman" panose="02020603050405020304" pitchFamily="18" charset="0"/>
                        <a:cs typeface="Times New Roman" panose="02020603050405020304" pitchFamily="18" charset="0"/>
                      </a:rPr>
                      <m:t>z</m:t>
                    </m:r>
                    <m:r>
                      <m:rPr>
                        <m:nor/>
                      </m:rPr>
                      <a:rPr lang="en-US" dirty="0" smtClean="0">
                        <a:latin typeface="Times New Roman" panose="02020603050405020304" pitchFamily="18" charset="0"/>
                        <a:cs typeface="Times New Roman" panose="02020603050405020304" pitchFamily="18" charset="0"/>
                      </a:rPr>
                      <m:t>)</m:t>
                    </m:r>
                    <m:r>
                      <m:rPr>
                        <m:nor/>
                      </m:rPr>
                      <a:rPr lang="en-US" b="0" i="0" dirty="0" smtClean="0">
                        <a:latin typeface="Times New Roman" panose="02020603050405020304" pitchFamily="18" charset="0"/>
                        <a:cs typeface="Times New Roman" panose="02020603050405020304" pitchFamily="18" charset="0"/>
                      </a:rPr>
                      <m:t>/2</m:t>
                    </m:r>
                    <m:r>
                      <m:rPr>
                        <m:nor/>
                      </m:rPr>
                      <a:rPr lang="en-US" dirty="0" smtClean="0">
                        <a:latin typeface="Times New Roman" panose="02020603050405020304" pitchFamily="18" charset="0"/>
                        <a:cs typeface="Times New Roman" panose="02020603050405020304" pitchFamily="18" charset="0"/>
                      </a:rPr>
                      <m:t>.  </m:t>
                    </m:r>
                    <m:r>
                      <m:rPr>
                        <m:nor/>
                      </m:rPr>
                      <a:rPr lang="en-IN" b="0" i="0"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The</m:t>
                    </m:r>
                    <m:r>
                      <m:rPr>
                        <m:nor/>
                      </m:rPr>
                      <a:rPr lang="en-US" dirty="0" smtClean="0">
                        <a:latin typeface="Times New Roman" panose="02020603050405020304" pitchFamily="18" charset="0"/>
                        <a:cs typeface="Times New Roman" panose="02020603050405020304" pitchFamily="18" charset="0"/>
                      </a:rPr>
                      <m:t> </m:t>
                    </m:r>
                    <m:r>
                      <m:rPr>
                        <m:nor/>
                      </m:rPr>
                      <a:rPr lang="en-US" dirty="0" smtClean="0">
                        <a:latin typeface="Times New Roman" panose="02020603050405020304" pitchFamily="18" charset="0"/>
                        <a:cs typeface="Times New Roman" panose="02020603050405020304" pitchFamily="18" charset="0"/>
                      </a:rPr>
                      <m:t>integral</m:t>
                    </m:r>
                  </m:oMath>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f>
                        <m:fPr>
                          <m:ctrlPr>
                            <a:rPr lang="en-US" i="1" smtClean="0">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2</m:t>
                          </m:r>
                        </m:num>
                        <m:den>
                          <m:rad>
                            <m:radPr>
                              <m:degHide m:val="on"/>
                              <m:ctrlPr>
                                <a:rPr lang="en-US" i="1">
                                  <a:solidFill>
                                    <a:srgbClr val="0000FF"/>
                                  </a:solidFill>
                                  <a:latin typeface="Cambria Math" panose="02040503050406030204" pitchFamily="18" charset="0"/>
                                  <a:cs typeface="Times New Roman" panose="02020603050405020304" pitchFamily="18" charset="0"/>
                                </a:rPr>
                              </m:ctrlPr>
                            </m:radPr>
                            <m:deg/>
                            <m:e>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e>
                          </m:rad>
                        </m:den>
                      </m:f>
                      <m:nary>
                        <m:naryPr>
                          <m:limLoc m:val="undOvr"/>
                          <m:ctrlPr>
                            <a:rPr lang="en-US" i="1">
                              <a:solidFill>
                                <a:srgbClr val="0000FF"/>
                              </a:solidFill>
                              <a:latin typeface="Cambria Math" panose="02040503050406030204" pitchFamily="18" charset="0"/>
                              <a:cs typeface="Times New Roman" panose="02020603050405020304" pitchFamily="18" charset="0"/>
                            </a:rPr>
                          </m:ctrlPr>
                        </m:naryPr>
                        <m:sub>
                          <m:r>
                            <m:rPr>
                              <m:brk m:alnAt="24"/>
                            </m:rPr>
                            <a:rPr lang="en-US" i="1">
                              <a:solidFill>
                                <a:srgbClr val="0000FF"/>
                              </a:solidFill>
                              <a:latin typeface="Cambria Math" panose="02040503050406030204" pitchFamily="18" charset="0"/>
                              <a:cs typeface="Times New Roman" panose="02020603050405020304" pitchFamily="18" charset="0"/>
                            </a:rPr>
                            <m:t>0</m:t>
                          </m:r>
                        </m:sub>
                        <m:sup>
                          <m:r>
                            <a:rPr lang="en-US" b="0" i="1" smtClean="0">
                              <a:solidFill>
                                <a:srgbClr val="0000FF"/>
                              </a:solidFill>
                              <a:latin typeface="Cambria Math" panose="02040503050406030204" pitchFamily="18" charset="0"/>
                              <a:cs typeface="Times New Roman" panose="02020603050405020304" pitchFamily="18" charset="0"/>
                            </a:rPr>
                            <m:t>1</m:t>
                          </m:r>
                        </m:sup>
                        <m:e>
                          <m:sSup>
                            <m:sSupPr>
                              <m:ctrlPr>
                                <a:rPr lang="en-US" i="1">
                                  <a:solidFill>
                                    <a:srgbClr val="0000FF"/>
                                  </a:solidFill>
                                  <a:latin typeface="Cambria Math" panose="02040503050406030204" pitchFamily="18" charset="0"/>
                                  <a:cs typeface="Times New Roman" panose="02020603050405020304" pitchFamily="18" charset="0"/>
                                </a:rPr>
                              </m:ctrlPr>
                            </m:sSupPr>
                            <m:e>
                              <m:r>
                                <a:rPr lang="en-US" i="1">
                                  <a:solidFill>
                                    <a:srgbClr val="0000FF"/>
                                  </a:solidFill>
                                  <a:latin typeface="Cambria Math" panose="02040503050406030204" pitchFamily="18" charset="0"/>
                                  <a:cs typeface="Times New Roman" panose="02020603050405020304" pitchFamily="18" charset="0"/>
                                </a:rPr>
                                <m:t>𝑒</m:t>
                              </m:r>
                            </m:e>
                            <m:sup>
                              <m:r>
                                <a:rPr lang="en-US" i="1">
                                  <a:solidFill>
                                    <a:srgbClr val="0000FF"/>
                                  </a:solidFill>
                                  <a:latin typeface="Cambria Math" panose="02040503050406030204" pitchFamily="18" charset="0"/>
                                  <a:cs typeface="Times New Roman" panose="02020603050405020304" pitchFamily="18" charset="0"/>
                                </a:rPr>
                                <m:t>−</m:t>
                              </m:r>
                              <m:sSup>
                                <m:sSupPr>
                                  <m:ctrlPr>
                                    <a:rPr lang="en-US" i="1">
                                      <a:solidFill>
                                        <a:srgbClr val="0000FF"/>
                                      </a:solidFill>
                                      <a:latin typeface="Cambria Math" panose="02040503050406030204" pitchFamily="18" charset="0"/>
                                      <a:cs typeface="Times New Roman" panose="02020603050405020304" pitchFamily="18" charset="0"/>
                                    </a:rPr>
                                  </m:ctrlPr>
                                </m:sSupPr>
                                <m:e>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𝜉</m:t>
                                  </m:r>
                                </m:e>
                                <m:sup>
                                  <m:r>
                                    <a:rPr lang="en-US" i="1">
                                      <a:solidFill>
                                        <a:srgbClr val="0000FF"/>
                                      </a:solidFill>
                                      <a:latin typeface="Cambria Math" panose="02040503050406030204" pitchFamily="18" charset="0"/>
                                      <a:cs typeface="Times New Roman" panose="02020603050405020304" pitchFamily="18" charset="0"/>
                                    </a:rPr>
                                    <m:t>2</m:t>
                                  </m:r>
                                </m:sup>
                              </m:sSup>
                            </m:sup>
                          </m:sSup>
                          <m:r>
                            <a:rPr lang="en-US" i="1">
                              <a:solidFill>
                                <a:srgbClr val="0000FF"/>
                              </a:solidFill>
                              <a:latin typeface="Cambria Math" panose="02040503050406030204" pitchFamily="18" charset="0"/>
                              <a:cs typeface="Times New Roman" panose="02020603050405020304" pitchFamily="18" charset="0"/>
                            </a:rPr>
                            <m:t>𝑑</m:t>
                          </m:r>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𝜉</m:t>
                          </m:r>
                        </m:e>
                      </m:nary>
                      <m:r>
                        <a:rPr lang="en-US" i="1">
                          <a:solidFill>
                            <a:srgbClr val="0000FF"/>
                          </a:solidFill>
                          <a:latin typeface="Cambria Math" panose="02040503050406030204" pitchFamily="18" charset="0"/>
                          <a:cs typeface="Times New Roman" panose="02020603050405020304" pitchFamily="18" charset="0"/>
                        </a:rPr>
                        <m:t>=</m:t>
                      </m:r>
                      <m:f>
                        <m:fPr>
                          <m:ctrlPr>
                            <a:rPr lang="en-US" i="1" smtClean="0">
                              <a:solidFill>
                                <a:srgbClr val="0000FF"/>
                              </a:solidFill>
                              <a:latin typeface="Cambria Math" panose="02040503050406030204" pitchFamily="18" charset="0"/>
                              <a:cs typeface="Times New Roman" panose="02020603050405020304" pitchFamily="18" charset="0"/>
                            </a:rPr>
                          </m:ctrlPr>
                        </m:fPr>
                        <m:num>
                          <m:r>
                            <a:rPr lang="en-US" b="0" i="1" smtClean="0">
                              <a:solidFill>
                                <a:srgbClr val="0000FF"/>
                              </a:solidFill>
                              <a:latin typeface="Cambria Math" panose="02040503050406030204" pitchFamily="18" charset="0"/>
                              <a:cs typeface="Times New Roman" panose="02020603050405020304" pitchFamily="18" charset="0"/>
                            </a:rPr>
                            <m:t>1</m:t>
                          </m:r>
                        </m:num>
                        <m:den>
                          <m:rad>
                            <m:radPr>
                              <m:degHide m:val="on"/>
                              <m:ctrlPr>
                                <a:rPr lang="en-US" i="1">
                                  <a:solidFill>
                                    <a:srgbClr val="0000FF"/>
                                  </a:solidFill>
                                  <a:latin typeface="Cambria Math" panose="02040503050406030204" pitchFamily="18" charset="0"/>
                                  <a:cs typeface="Times New Roman" panose="02020603050405020304" pitchFamily="18" charset="0"/>
                                </a:rPr>
                              </m:ctrlPr>
                            </m:radPr>
                            <m:deg/>
                            <m:e>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e>
                          </m:rad>
                        </m:den>
                      </m:f>
                      <m:nary>
                        <m:naryPr>
                          <m:limLoc m:val="undOvr"/>
                          <m:ctrlPr>
                            <a:rPr lang="en-US" i="1" smtClean="0">
                              <a:solidFill>
                                <a:srgbClr val="0000FF"/>
                              </a:solidFill>
                              <a:latin typeface="Cambria Math" panose="02040503050406030204" pitchFamily="18" charset="0"/>
                              <a:cs typeface="Times New Roman" panose="02020603050405020304" pitchFamily="18" charset="0"/>
                            </a:rPr>
                          </m:ctrlPr>
                        </m:naryPr>
                        <m:sub>
                          <m:r>
                            <a:rPr lang="en-US" b="0" i="1" smtClean="0">
                              <a:solidFill>
                                <a:srgbClr val="0000FF"/>
                              </a:solidFill>
                              <a:latin typeface="Cambria Math" panose="02040503050406030204" pitchFamily="18" charset="0"/>
                              <a:cs typeface="Times New Roman" panose="02020603050405020304" pitchFamily="18" charset="0"/>
                            </a:rPr>
                            <m:t>−1</m:t>
                          </m:r>
                        </m:sub>
                        <m:sup>
                          <m:r>
                            <a:rPr lang="en-US" i="1">
                              <a:solidFill>
                                <a:srgbClr val="0000FF"/>
                              </a:solidFill>
                              <a:latin typeface="Cambria Math" panose="02040503050406030204" pitchFamily="18" charset="0"/>
                              <a:cs typeface="Times New Roman" panose="02020603050405020304" pitchFamily="18" charset="0"/>
                            </a:rPr>
                            <m:t>1</m:t>
                          </m:r>
                        </m:sup>
                        <m:e>
                          <m:sSup>
                            <m:sSupPr>
                              <m:ctrlPr>
                                <a:rPr lang="en-US" i="1">
                                  <a:solidFill>
                                    <a:srgbClr val="0000FF"/>
                                  </a:solidFill>
                                  <a:latin typeface="Cambria Math" panose="02040503050406030204" pitchFamily="18" charset="0"/>
                                  <a:cs typeface="Times New Roman" panose="02020603050405020304" pitchFamily="18" charset="0"/>
                                </a:rPr>
                              </m:ctrlPr>
                            </m:sSupPr>
                            <m:e>
                              <m:r>
                                <a:rPr lang="en-US" i="1">
                                  <a:solidFill>
                                    <a:srgbClr val="0000FF"/>
                                  </a:solidFill>
                                  <a:latin typeface="Cambria Math" panose="02040503050406030204" pitchFamily="18" charset="0"/>
                                  <a:cs typeface="Times New Roman" panose="02020603050405020304" pitchFamily="18" charset="0"/>
                                </a:rPr>
                                <m:t>𝑒</m:t>
                              </m:r>
                            </m:e>
                            <m:sup>
                              <m:r>
                                <a:rPr lang="en-US" i="1">
                                  <a:solidFill>
                                    <a:srgbClr val="0000FF"/>
                                  </a:solidFill>
                                  <a:latin typeface="Cambria Math" panose="02040503050406030204" pitchFamily="18" charset="0"/>
                                  <a:cs typeface="Times New Roman" panose="02020603050405020304" pitchFamily="18" charset="0"/>
                                </a:rPr>
                                <m:t>−</m:t>
                              </m:r>
                              <m:sSup>
                                <m:sSupPr>
                                  <m:ctrlPr>
                                    <a:rPr lang="en-US" i="1" smtClean="0">
                                      <a:solidFill>
                                        <a:srgbClr val="0000FF"/>
                                      </a:solidFill>
                                      <a:latin typeface="Cambria Math" panose="02040503050406030204" pitchFamily="18" charset="0"/>
                                      <a:cs typeface="Times New Roman" panose="02020603050405020304" pitchFamily="18" charset="0"/>
                                    </a:rPr>
                                  </m:ctrlPr>
                                </m:sSupPr>
                                <m:e>
                                  <m:d>
                                    <m:dPr>
                                      <m:ctrlPr>
                                        <a:rPr lang="en-US" i="1" smtClean="0">
                                          <a:solidFill>
                                            <a:srgbClr val="0000FF"/>
                                          </a:solidFill>
                                          <a:latin typeface="Cambria Math" panose="02040503050406030204" pitchFamily="18" charset="0"/>
                                          <a:cs typeface="Times New Roman" panose="02020603050405020304" pitchFamily="18" charset="0"/>
                                        </a:rPr>
                                      </m:ctrlPr>
                                    </m:dPr>
                                    <m:e>
                                      <m:f>
                                        <m:fPr>
                                          <m:ctrlPr>
                                            <a:rPr lang="en-US" i="1" smtClean="0">
                                              <a:solidFill>
                                                <a:srgbClr val="0000FF"/>
                                              </a:solidFill>
                                              <a:latin typeface="Cambria Math" panose="02040503050406030204" pitchFamily="18" charset="0"/>
                                              <a:cs typeface="Times New Roman" panose="02020603050405020304" pitchFamily="18" charset="0"/>
                                            </a:rPr>
                                          </m:ctrlPr>
                                        </m:fPr>
                                        <m:num>
                                          <m:r>
                                            <a:rPr lang="en-US" b="0" i="1" smtClean="0">
                                              <a:solidFill>
                                                <a:srgbClr val="0000FF"/>
                                              </a:solidFill>
                                              <a:latin typeface="Cambria Math" panose="02040503050406030204" pitchFamily="18" charset="0"/>
                                              <a:cs typeface="Times New Roman" panose="02020603050405020304" pitchFamily="18" charset="0"/>
                                            </a:rPr>
                                            <m:t>1+</m:t>
                                          </m:r>
                                          <m:r>
                                            <a:rPr lang="en-US" b="0" i="1" smtClean="0">
                                              <a:solidFill>
                                                <a:srgbClr val="0000FF"/>
                                              </a:solidFill>
                                              <a:latin typeface="Cambria Math" panose="02040503050406030204" pitchFamily="18" charset="0"/>
                                              <a:cs typeface="Times New Roman" panose="02020603050405020304" pitchFamily="18" charset="0"/>
                                            </a:rPr>
                                            <m:t>𝑧</m:t>
                                          </m:r>
                                        </m:num>
                                        <m:den>
                                          <m:r>
                                            <a:rPr lang="en-US" b="0" i="1" smtClean="0">
                                              <a:solidFill>
                                                <a:srgbClr val="0000FF"/>
                                              </a:solidFill>
                                              <a:latin typeface="Cambria Math" panose="02040503050406030204" pitchFamily="18" charset="0"/>
                                              <a:cs typeface="Times New Roman" panose="02020603050405020304" pitchFamily="18" charset="0"/>
                                            </a:rPr>
                                            <m:t>2</m:t>
                                          </m:r>
                                        </m:den>
                                      </m:f>
                                    </m:e>
                                  </m:d>
                                </m:e>
                                <m:sup>
                                  <m:r>
                                    <a:rPr lang="en-US" b="0" i="1" smtClean="0">
                                      <a:solidFill>
                                        <a:srgbClr val="0000FF"/>
                                      </a:solidFill>
                                      <a:latin typeface="Cambria Math" panose="02040503050406030204" pitchFamily="18" charset="0"/>
                                      <a:cs typeface="Times New Roman" panose="02020603050405020304" pitchFamily="18" charset="0"/>
                                    </a:rPr>
                                    <m:t>2</m:t>
                                  </m:r>
                                </m:sup>
                              </m:sSup>
                            </m:sup>
                          </m:sSup>
                          <m:r>
                            <a:rPr lang="en-US" i="1">
                              <a:solidFill>
                                <a:srgbClr val="0000FF"/>
                              </a:solidFill>
                              <a:latin typeface="Cambria Math" panose="02040503050406030204" pitchFamily="18" charset="0"/>
                              <a:cs typeface="Times New Roman" panose="02020603050405020304" pitchFamily="18" charset="0"/>
                            </a:rPr>
                            <m:t>𝑑</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𝑧</m:t>
                          </m:r>
                        </m:e>
                      </m:nary>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5</m:t>
                              </m:r>
                            </m:den>
                          </m:f>
                        </m:e>
                      </m:rad>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5</m:t>
                              </m:r>
                            </m:den>
                          </m:f>
                        </m:e>
                      </m:rad>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
                        <a:rPr lang="en-US"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.9874</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0.7788</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𝑓</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0.4551</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5/9</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8/9</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𝜔</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5/9</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f>
                        <m:fPr>
                          <m:ctrlPr>
                            <a:rPr lang="en-US" i="1">
                              <a:solidFill>
                                <a:srgbClr val="0070C0"/>
                              </a:solidFill>
                              <a:latin typeface="Cambria Math" panose="02040503050406030204" pitchFamily="18" charset="0"/>
                              <a:cs typeface="Times New Roman" panose="02020603050405020304" pitchFamily="18" charset="0"/>
                            </a:rPr>
                          </m:ctrlPr>
                        </m:fPr>
                        <m:num>
                          <m:r>
                            <a:rPr lang="en-US" i="1">
                              <a:solidFill>
                                <a:srgbClr val="0070C0"/>
                              </a:solidFill>
                              <a:latin typeface="Cambria Math" panose="02040503050406030204" pitchFamily="18" charset="0"/>
                              <a:cs typeface="Times New Roman" panose="02020603050405020304" pitchFamily="18" charset="0"/>
                            </a:rPr>
                            <m:t>1</m:t>
                          </m:r>
                        </m:num>
                        <m:den>
                          <m:rad>
                            <m:radPr>
                              <m:degHide m:val="on"/>
                              <m:ctrlPr>
                                <a:rPr lang="en-US" i="1">
                                  <a:solidFill>
                                    <a:srgbClr val="0070C0"/>
                                  </a:solidFill>
                                  <a:latin typeface="Cambria Math" panose="02040503050406030204" pitchFamily="18" charset="0"/>
                                  <a:cs typeface="Times New Roman" panose="02020603050405020304" pitchFamily="18" charset="0"/>
                                </a:rPr>
                              </m:ctrlPr>
                            </m:radPr>
                            <m:deg/>
                            <m:e>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𝜋</m:t>
                              </m:r>
                            </m:e>
                          </m:rad>
                        </m:den>
                      </m:f>
                      <m:nary>
                        <m:naryPr>
                          <m:limLoc m:val="undOvr"/>
                          <m:ctrlPr>
                            <a:rPr lang="en-US" i="1">
                              <a:solidFill>
                                <a:srgbClr val="0070C0"/>
                              </a:solidFill>
                              <a:latin typeface="Cambria Math" panose="02040503050406030204" pitchFamily="18" charset="0"/>
                              <a:cs typeface="Times New Roman" panose="02020603050405020304" pitchFamily="18" charset="0"/>
                            </a:rPr>
                          </m:ctrlPr>
                        </m:naryPr>
                        <m:sub>
                          <m:r>
                            <a:rPr lang="en-US" i="1">
                              <a:solidFill>
                                <a:srgbClr val="0070C0"/>
                              </a:solidFill>
                              <a:latin typeface="Cambria Math" panose="02040503050406030204" pitchFamily="18" charset="0"/>
                              <a:cs typeface="Times New Roman" panose="02020603050405020304" pitchFamily="18" charset="0"/>
                            </a:rPr>
                            <m:t>−1</m:t>
                          </m:r>
                        </m:sub>
                        <m:sup>
                          <m:r>
                            <a:rPr lang="en-US" i="1">
                              <a:solidFill>
                                <a:srgbClr val="0070C0"/>
                              </a:solidFill>
                              <a:latin typeface="Cambria Math" panose="02040503050406030204" pitchFamily="18" charset="0"/>
                              <a:cs typeface="Times New Roman" panose="02020603050405020304" pitchFamily="18" charset="0"/>
                            </a:rPr>
                            <m:t>1</m:t>
                          </m:r>
                        </m:sup>
                        <m:e>
                          <m:sSup>
                            <m:sSupPr>
                              <m:ctrlPr>
                                <a:rPr lang="en-US" i="1">
                                  <a:solidFill>
                                    <a:srgbClr val="0070C0"/>
                                  </a:solidFill>
                                  <a:latin typeface="Cambria Math" panose="02040503050406030204" pitchFamily="18" charset="0"/>
                                  <a:cs typeface="Times New Roman" panose="02020603050405020304" pitchFamily="18" charset="0"/>
                                </a:rPr>
                              </m:ctrlPr>
                            </m:sSupPr>
                            <m:e>
                              <m:r>
                                <a:rPr lang="en-US" i="1">
                                  <a:solidFill>
                                    <a:srgbClr val="0070C0"/>
                                  </a:solidFill>
                                  <a:latin typeface="Cambria Math" panose="02040503050406030204" pitchFamily="18" charset="0"/>
                                  <a:cs typeface="Times New Roman" panose="02020603050405020304" pitchFamily="18" charset="0"/>
                                </a:rPr>
                                <m:t>𝑒</m:t>
                              </m:r>
                            </m:e>
                            <m:sup>
                              <m:r>
                                <a:rPr lang="en-US" i="1">
                                  <a:solidFill>
                                    <a:srgbClr val="0070C0"/>
                                  </a:solidFill>
                                  <a:latin typeface="Cambria Math" panose="02040503050406030204" pitchFamily="18" charset="0"/>
                                  <a:cs typeface="Times New Roman" panose="02020603050405020304" pitchFamily="18" charset="0"/>
                                </a:rPr>
                                <m:t>−</m:t>
                              </m:r>
                              <m:sSup>
                                <m:sSupPr>
                                  <m:ctrlPr>
                                    <a:rPr lang="en-US" i="1">
                                      <a:solidFill>
                                        <a:srgbClr val="0070C0"/>
                                      </a:solidFill>
                                      <a:latin typeface="Cambria Math" panose="02040503050406030204" pitchFamily="18" charset="0"/>
                                      <a:cs typeface="Times New Roman" panose="02020603050405020304" pitchFamily="18" charset="0"/>
                                    </a:rPr>
                                  </m:ctrlPr>
                                </m:sSupPr>
                                <m:e>
                                  <m:d>
                                    <m:dPr>
                                      <m:ctrlPr>
                                        <a:rPr lang="en-US" i="1">
                                          <a:solidFill>
                                            <a:srgbClr val="0070C0"/>
                                          </a:solidFill>
                                          <a:latin typeface="Cambria Math" panose="02040503050406030204" pitchFamily="18" charset="0"/>
                                          <a:cs typeface="Times New Roman" panose="02020603050405020304" pitchFamily="18" charset="0"/>
                                        </a:rPr>
                                      </m:ctrlPr>
                                    </m:dPr>
                                    <m:e>
                                      <m:f>
                                        <m:fPr>
                                          <m:ctrlPr>
                                            <a:rPr lang="en-US" i="1">
                                              <a:solidFill>
                                                <a:srgbClr val="0070C0"/>
                                              </a:solidFill>
                                              <a:latin typeface="Cambria Math" panose="02040503050406030204" pitchFamily="18" charset="0"/>
                                              <a:cs typeface="Times New Roman" panose="02020603050405020304" pitchFamily="18" charset="0"/>
                                            </a:rPr>
                                          </m:ctrlPr>
                                        </m:fPr>
                                        <m:num>
                                          <m:r>
                                            <a:rPr lang="en-US" i="1">
                                              <a:solidFill>
                                                <a:srgbClr val="0070C0"/>
                                              </a:solidFill>
                                              <a:latin typeface="Cambria Math" panose="02040503050406030204" pitchFamily="18" charset="0"/>
                                              <a:cs typeface="Times New Roman" panose="02020603050405020304" pitchFamily="18" charset="0"/>
                                            </a:rPr>
                                            <m:t>1+</m:t>
                                          </m:r>
                                          <m:r>
                                            <a:rPr lang="en-US" i="1">
                                              <a:solidFill>
                                                <a:srgbClr val="0070C0"/>
                                              </a:solidFill>
                                              <a:latin typeface="Cambria Math" panose="02040503050406030204" pitchFamily="18" charset="0"/>
                                              <a:cs typeface="Times New Roman" panose="02020603050405020304" pitchFamily="18" charset="0"/>
                                            </a:rPr>
                                            <m:t>𝑧</m:t>
                                          </m:r>
                                        </m:num>
                                        <m:den>
                                          <m:r>
                                            <a:rPr lang="en-US" i="1">
                                              <a:solidFill>
                                                <a:srgbClr val="0070C0"/>
                                              </a:solidFill>
                                              <a:latin typeface="Cambria Math" panose="02040503050406030204" pitchFamily="18" charset="0"/>
                                              <a:cs typeface="Times New Roman" panose="02020603050405020304" pitchFamily="18" charset="0"/>
                                            </a:rPr>
                                            <m:t>2</m:t>
                                          </m:r>
                                        </m:den>
                                      </m:f>
                                    </m:e>
                                  </m:d>
                                </m:e>
                                <m:sup>
                                  <m:r>
                                    <a:rPr lang="en-US" i="1">
                                      <a:solidFill>
                                        <a:srgbClr val="0070C0"/>
                                      </a:solidFill>
                                      <a:latin typeface="Cambria Math" panose="02040503050406030204" pitchFamily="18" charset="0"/>
                                      <a:cs typeface="Times New Roman" panose="02020603050405020304" pitchFamily="18" charset="0"/>
                                    </a:rPr>
                                    <m:t>2</m:t>
                                  </m:r>
                                </m:sup>
                              </m:sSup>
                            </m:sup>
                          </m:sSup>
                          <m:r>
                            <a:rPr lang="en-US" i="1">
                              <a:solidFill>
                                <a:srgbClr val="0070C0"/>
                              </a:solidFill>
                              <a:latin typeface="Cambria Math" panose="02040503050406030204" pitchFamily="18" charset="0"/>
                              <a:cs typeface="Times New Roman" panose="02020603050405020304" pitchFamily="18" charset="0"/>
                            </a:rPr>
                            <m:t>𝑑</m:t>
                          </m:r>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𝑧</m:t>
                          </m:r>
                        </m:e>
                      </m:nary>
                      <m:r>
                        <a:rPr lang="en-US" i="1">
                          <a:latin typeface="Cambria Math" panose="02040503050406030204" pitchFamily="18" charset="0"/>
                          <a:cs typeface="Times New Roman" panose="02020603050405020304" pitchFamily="18" charset="0"/>
                        </a:rPr>
                        <m:t>=</m:t>
                      </m:r>
                      <m:f>
                        <m:fPr>
                          <m:ctrlPr>
                            <a:rPr lang="en-US" i="1" smtClean="0">
                              <a:solidFill>
                                <a:schemeClr val="tx1"/>
                              </a:solidFill>
                              <a:latin typeface="Cambria Math" panose="02040503050406030204" pitchFamily="18" charset="0"/>
                              <a:cs typeface="Times New Roman" panose="02020603050405020304" pitchFamily="18" charset="0"/>
                            </a:rPr>
                          </m:ctrlPr>
                        </m:fPr>
                        <m:num>
                          <m:r>
                            <a:rPr lang="en-US" i="1">
                              <a:solidFill>
                                <a:schemeClr val="tx1"/>
                              </a:solidFill>
                              <a:latin typeface="Cambria Math" panose="02040503050406030204" pitchFamily="18" charset="0"/>
                              <a:cs typeface="Times New Roman" panose="02020603050405020304" pitchFamily="18" charset="0"/>
                            </a:rPr>
                            <m:t>1</m:t>
                          </m:r>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e>
                          </m:rad>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𝜔</m:t>
                              </m:r>
                            </m:e>
                            <m:sub>
                              <m:r>
                                <a:rPr lang="en-US" i="1" dirty="0">
                                  <a:latin typeface="Cambria Math" panose="02040503050406030204" pitchFamily="18" charset="0"/>
                                  <a:cs typeface="Times New Roman" panose="02020603050405020304" pitchFamily="18" charset="0"/>
                                </a:rPr>
                                <m:t>𝑖</m:t>
                              </m:r>
                            </m:sub>
                          </m:sSub>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i="1" dirty="0">
                                  <a:latin typeface="Cambria Math" panose="02040503050406030204" pitchFamily="18" charset="0"/>
                                  <a:cs typeface="Times New Roman" panose="02020603050405020304" pitchFamily="18" charset="0"/>
                                </a:rPr>
                                <m:t>𝑖</m:t>
                              </m:r>
                            </m:sub>
                          </m:sSub>
                        </m:e>
                      </m:nary>
                      <m:r>
                        <a:rPr lang="en-US" b="0" i="1" dirty="0" smtClean="0">
                          <a:latin typeface="Cambria Math" panose="02040503050406030204" pitchFamily="18" charset="0"/>
                          <a:cs typeface="Times New Roman" panose="02020603050405020304" pitchFamily="18" charset="0"/>
                        </a:rPr>
                        <m:t>=0.8427         </m:t>
                      </m:r>
                      <m:r>
                        <a:rPr lang="en-US" i="1">
                          <a:latin typeface="Cambria Math" panose="02040503050406030204" pitchFamily="18" charset="0"/>
                          <a:ea typeface="Cambria Math" panose="02040503050406030204" pitchFamily="18" charset="0"/>
                          <a:cs typeface="Times New Roman" panose="02020603050405020304" pitchFamily="18" charset="0"/>
                        </a:rPr>
                        <m:t>𝜀</m:t>
                      </m:r>
                      <m:r>
                        <a:rPr lang="en-US"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7663" indent="-347663">
                  <a:lnSpc>
                    <a:spcPct val="100000"/>
                  </a:lnSpc>
                  <a:spcBef>
                    <a:spcPts val="1200"/>
                  </a:spcBef>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xmlns:a14="http://schemas.microsoft.com/office/drawing/2010/main" xmlns="" id="{C425F200-87C6-4246-93BA-F722123F4F34}"/>
                  </a:ext>
                </a:extLst>
              </p:cNvPr>
              <p:cNvSpPr>
                <a:spLocks noGrp="1" noRot="1" noChangeAspect="1" noMove="1" noResize="1" noEditPoints="1" noAdjustHandles="1" noChangeArrowheads="1" noChangeShapeType="1" noTextEdit="1"/>
              </p:cNvSpPr>
              <p:nvPr>
                <p:ph idx="1"/>
              </p:nvPr>
            </p:nvSpPr>
            <p:spPr>
              <a:xfrm>
                <a:off x="483476" y="932689"/>
                <a:ext cx="8367916" cy="5706488"/>
              </a:xfrm>
              <a:blipFill rotWithShape="0">
                <a:blip r:embed="rId2"/>
                <a:stretch>
                  <a:fillRect/>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B134D4B9-A1C8-4504-935B-3CFDC2B43A78}"/>
              </a:ext>
            </a:extLst>
          </p:cNvPr>
          <p:cNvSpPr txBox="1"/>
          <p:nvPr/>
        </p:nvSpPr>
        <p:spPr>
          <a:xfrm>
            <a:off x="484293" y="5221515"/>
            <a:ext cx="2750225" cy="1384995"/>
          </a:xfrm>
          <a:prstGeom prst="rect">
            <a:avLst/>
          </a:prstGeom>
          <a:solidFill>
            <a:schemeClr val="bg1"/>
          </a:solidFill>
        </p:spPr>
        <p:txBody>
          <a:bodyPr wrap="square" rtlCol="0">
            <a:spAutoFit/>
          </a:bodyPr>
          <a:lstStyle/>
          <a:p>
            <a:pPr algn="r"/>
            <a:endParaRPr lang="en-IN" sz="2800" dirty="0">
              <a:latin typeface="Times New Roman" panose="02020603050405020304" pitchFamily="18" charset="0"/>
              <a:cs typeface="Times New Roman" panose="02020603050405020304" pitchFamily="18" charset="0"/>
            </a:endParaRPr>
          </a:p>
          <a:p>
            <a:pPr algn="r"/>
            <a:r>
              <a:rPr lang="en-IN" sz="2800" dirty="0">
                <a:latin typeface="Times New Roman" panose="02020603050405020304" pitchFamily="18" charset="0"/>
                <a:cs typeface="Times New Roman" panose="02020603050405020304" pitchFamily="18" charset="0"/>
              </a:rPr>
              <a:t>I</a:t>
            </a:r>
          </a:p>
          <a:p>
            <a:pPr algn="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7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Trapezoidal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164591" y="4961564"/>
                <a:ext cx="8759947" cy="1593208"/>
              </a:xfrm>
            </p:spPr>
            <p:txBody>
              <a:bodyPr>
                <a:normAutofit fontScale="85000" lnSpcReduction="1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Polynomial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piecewise linear function:</a:t>
                </a:r>
                <a:endParaRPr lang="en-US" sz="2400" baseline="-250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d>
                        <m:dPr>
                          <m:ctrlPr>
                            <a:rPr lang="en-US" sz="2400" i="1" dirty="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d>
                        <m:dPr>
                          <m:ctrlPr>
                            <a:rPr lang="en-US" sz="2400" i="1" dirty="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164591" y="4961564"/>
                <a:ext cx="8759947" cy="1593208"/>
              </a:xfrm>
              <a:blipFill>
                <a:blip r:embed="rId2"/>
                <a:stretch>
                  <a:fillRect l="-696" t="-4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3" y="1591562"/>
                <a:ext cx="1722586" cy="521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h</m:t>
                          </m:r>
                        </m:e>
                        <m:sub>
                          <m:r>
                            <a:rPr lang="en-US" sz="2000" i="1" smtClean="0">
                              <a:latin typeface="Cambria Math" panose="02040503050406030204" pitchFamily="18" charset="0"/>
                              <a:cs typeface="Times New Roman" panose="02020603050405020304" pitchFamily="18" charset="0"/>
                            </a:rPr>
                            <m:t>𝑖</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3" y="1591562"/>
                <a:ext cx="1722586" cy="521222"/>
              </a:xfrm>
              <a:prstGeom prst="rect">
                <a:avLst/>
              </a:prstGeom>
              <a:blipFill>
                <a:blip r:embed="rId3"/>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xmlns="" id="{42C22DF1-31B7-4F1C-90D3-B1900ACE7202}"/>
              </a:ext>
            </a:extLst>
          </p:cNvPr>
          <p:cNvGrpSpPr/>
          <p:nvPr/>
        </p:nvGrpSpPr>
        <p:grpSpPr>
          <a:xfrm>
            <a:off x="886430" y="1294582"/>
            <a:ext cx="7151146" cy="3139158"/>
            <a:chOff x="886430" y="1294582"/>
            <a:chExt cx="7151146" cy="3139158"/>
          </a:xfrm>
        </p:grpSpPr>
        <p:sp>
          <p:nvSpPr>
            <p:cNvPr id="19" name="Freeform: Shape 18">
              <a:extLst>
                <a:ext uri="{FF2B5EF4-FFF2-40B4-BE49-F238E27FC236}">
                  <a16:creationId xmlns:a16="http://schemas.microsoft.com/office/drawing/2014/main" xmlns="" id="{CBCFF9D8-FE26-4464-9F1D-3804ED8ECA1D}"/>
                </a:ext>
              </a:extLst>
            </p:cNvPr>
            <p:cNvSpPr/>
            <p:nvPr/>
          </p:nvSpPr>
          <p:spPr>
            <a:xfrm>
              <a:off x="1115568" y="1737360"/>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xmlns="" id="{3C7DCDD5-E18F-49E4-8942-A570F64632CB}"/>
                </a:ext>
              </a:extLst>
            </p:cNvPr>
            <p:cNvGrpSpPr/>
            <p:nvPr/>
          </p:nvGrpSpPr>
          <p:grpSpPr>
            <a:xfrm>
              <a:off x="886430" y="1294582"/>
              <a:ext cx="7132320" cy="3139158"/>
              <a:chOff x="886430" y="1294582"/>
              <a:chExt cx="7132320"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94582"/>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22" name="Rectangle 21">
                <a:extLst>
                  <a:ext uri="{FF2B5EF4-FFF2-40B4-BE49-F238E27FC236}">
                    <a16:creationId xmlns:a16="http://schemas.microsoft.com/office/drawing/2014/main" xmlns="" id="{0302B2C8-DFA3-42EC-A603-E179EFC60B41}"/>
                  </a:ext>
                </a:extLst>
              </p:cNvPr>
              <p:cNvSpPr/>
              <p:nvPr/>
            </p:nvSpPr>
            <p:spPr>
              <a:xfrm>
                <a:off x="4120703" y="2554710"/>
                <a:ext cx="777240" cy="1463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ight Triangle 2">
                <a:extLst>
                  <a:ext uri="{FF2B5EF4-FFF2-40B4-BE49-F238E27FC236}">
                    <a16:creationId xmlns:a16="http://schemas.microsoft.com/office/drawing/2014/main" xmlns="" id="{493FC7F5-53CB-4912-BE4F-4818C6157590}"/>
                  </a:ext>
                </a:extLst>
              </p:cNvPr>
              <p:cNvSpPr/>
              <p:nvPr/>
            </p:nvSpPr>
            <p:spPr>
              <a:xfrm>
                <a:off x="4129882" y="2274490"/>
                <a:ext cx="777240" cy="274320"/>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3312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Trapezoidal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612648" y="1261872"/>
                <a:ext cx="8101584" cy="5148072"/>
              </a:xfrm>
            </p:spPr>
            <p:txBody>
              <a:bodyPr>
                <a:normAutofit fontScale="85000" lnSpcReduction="100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b="0" i="1" smtClean="0">
                              <a:latin typeface="Cambria Math" panose="02040503050406030204" pitchFamily="18" charset="0"/>
                              <a:cs typeface="Times New Roman" panose="02020603050405020304" pitchFamily="18" charset="0"/>
                            </a:rPr>
                          </m:ctrlPr>
                        </m:naryPr>
                        <m: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𝑑𝑥</m:t>
                          </m:r>
                        </m:e>
                      </m:nary>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r>
                            <a:rPr lang="en-US" sz="2400" b="0" i="1" smtClean="0">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d>
                            <m:dPr>
                              <m:ctrlPr>
                                <a:rPr lang="en-US" sz="2400" i="1" dirty="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d>
                            <m:dPr>
                              <m:ctrlPr>
                                <a:rPr lang="en-US" sz="2400" i="1" dirty="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r>
                            <a:rPr lang="en-US" sz="2400" i="1">
                              <a:latin typeface="Cambria Math" panose="02040503050406030204" pitchFamily="18" charset="0"/>
                              <a:cs typeface="Times New Roman" panose="02020603050405020304" pitchFamily="18" charset="0"/>
                            </a:rPr>
                            <m:t>𝑑𝑥</m:t>
                          </m:r>
                        </m:e>
                      </m:nary>
                    </m:oMath>
                  </m:oMathPara>
                </a14:m>
                <a:endParaRPr lang="en-US" sz="24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right"/>
                    </m:oMathParaPr>
                    <m:oMath xmlns:m="http://schemas.openxmlformats.org/officeDocument/2006/math">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d>
                        <m:dPr>
                          <m:begChr m:val="["/>
                          <m:endChr m:val="]"/>
                          <m:ctrlPr>
                            <a:rPr lang="en-US" sz="2400" i="1" dirty="0" smtClean="0">
                              <a:latin typeface="Cambria Math" panose="02040503050406030204" pitchFamily="18" charset="0"/>
                              <a:cs typeface="Times New Roman" panose="02020603050405020304" pitchFamily="18" charset="0"/>
                            </a:rPr>
                          </m:ctrlPr>
                        </m:dPr>
                        <m:e>
                          <m:f>
                            <m:fPr>
                              <m:ctrlPr>
                                <a:rPr lang="en-US" sz="2400" i="1" dirty="0" smtClean="0">
                                  <a:latin typeface="Cambria Math" panose="02040503050406030204" pitchFamily="18" charset="0"/>
                                  <a:cs typeface="Times New Roman" panose="02020603050405020304" pitchFamily="18" charset="0"/>
                                </a:rPr>
                              </m:ctrlPr>
                            </m:fPr>
                            <m:num>
                              <m:sSubSup>
                                <m:sSubSupPr>
                                  <m:ctrlPr>
                                    <a:rPr lang="en-US" sz="2400" i="1" dirty="0" smtClean="0">
                                      <a:latin typeface="Cambria Math" panose="02040503050406030204" pitchFamily="18" charset="0"/>
                                      <a:cs typeface="Times New Roman" panose="02020603050405020304" pitchFamily="18" charset="0"/>
                                    </a:rPr>
                                  </m:ctrlPr>
                                </m:sSubSupPr>
                                <m:e>
                                  <m:r>
                                    <a:rPr lang="en-US" sz="2400" b="0" i="1" dirty="0" smtClean="0">
                                      <a:latin typeface="Cambria Math" panose="02040503050406030204" pitchFamily="18" charset="0"/>
                                      <a:cs typeface="Times New Roman" panose="02020603050405020304" pitchFamily="18" charset="0"/>
                                    </a:rPr>
                                    <m:t>h</m:t>
                                  </m:r>
                                </m:e>
                                <m:sub>
                                  <m:r>
                                    <a:rPr lang="en-US" sz="2400" b="0" i="1" dirty="0" smtClean="0">
                                      <a:latin typeface="Cambria Math" panose="02040503050406030204" pitchFamily="18" charset="0"/>
                                      <a:cs typeface="Times New Roman" panose="02020603050405020304" pitchFamily="18" charset="0"/>
                                    </a:rPr>
                                    <m:t>𝑖</m:t>
                                  </m:r>
                                </m:sub>
                                <m:sup>
                                  <m:r>
                                    <a:rPr lang="en-US" sz="2400" b="0" i="1" dirty="0" smtClean="0">
                                      <a:latin typeface="Cambria Math" panose="02040503050406030204" pitchFamily="18" charset="0"/>
                                      <a:cs typeface="Times New Roman" panose="02020603050405020304" pitchFamily="18" charset="0"/>
                                    </a:rPr>
                                    <m:t>2</m:t>
                                  </m:r>
                                </m:sup>
                              </m:sSubSup>
                            </m:num>
                            <m:den>
                              <m:r>
                                <a:rPr lang="en-US" sz="2400" b="0" i="1" dirty="0" smtClean="0">
                                  <a:latin typeface="Cambria Math" panose="02040503050406030204" pitchFamily="18" charset="0"/>
                                  <a:cs typeface="Times New Roman" panose="02020603050405020304" pitchFamily="18" charset="0"/>
                                </a:rPr>
                                <m:t>2</m:t>
                              </m:r>
                            </m:den>
                          </m:f>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en>
                      </m:f>
                      <m:d>
                        <m:dPr>
                          <m:begChr m:val="["/>
                          <m:endChr m:val="]"/>
                          <m:ctrlPr>
                            <a:rPr lang="en-US" sz="2400" i="1" dirty="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m:t>
                          </m:r>
                          <m:f>
                            <m:fPr>
                              <m:ctrlPr>
                                <a:rPr lang="en-US" sz="2400" i="1" dirty="0">
                                  <a:latin typeface="Cambria Math" panose="02040503050406030204" pitchFamily="18" charset="0"/>
                                  <a:cs typeface="Times New Roman" panose="02020603050405020304" pitchFamily="18" charset="0"/>
                                </a:rPr>
                              </m:ctrlPr>
                            </m:fPr>
                            <m:num>
                              <m:sSubSup>
                                <m:sSubSupPr>
                                  <m:ctrlPr>
                                    <a:rPr lang="en-US" sz="2400" i="1" dirty="0">
                                      <a:latin typeface="Cambria Math" panose="02040503050406030204" pitchFamily="18" charset="0"/>
                                      <a:cs typeface="Times New Roman" panose="02020603050405020304" pitchFamily="18" charset="0"/>
                                    </a:rPr>
                                  </m:ctrlPr>
                                </m:sSubSupPr>
                                <m:e>
                                  <m:r>
                                    <a:rPr lang="en-US" sz="2400" i="1" dirty="0">
                                      <a:latin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up>
                                  <m:r>
                                    <a:rPr lang="en-US" sz="2400" i="1" dirty="0">
                                      <a:latin typeface="Cambria Math" panose="02040503050406030204" pitchFamily="18" charset="0"/>
                                      <a:cs typeface="Times New Roman" panose="02020603050405020304" pitchFamily="18" charset="0"/>
                                    </a:rPr>
                                    <m:t>2</m:t>
                                  </m:r>
                                </m:sup>
                              </m:sSubSup>
                            </m:num>
                            <m:den>
                              <m:r>
                                <a:rPr lang="en-US" sz="2400" i="1" dirty="0">
                                  <a:latin typeface="Cambria Math" panose="02040503050406030204" pitchFamily="18" charset="0"/>
                                  <a:cs typeface="Times New Roman" panose="02020603050405020304" pitchFamily="18" charset="0"/>
                                </a:rPr>
                                <m:t>2</m:t>
                              </m:r>
                            </m:den>
                          </m:f>
                        </m:e>
                      </m:d>
                      <m:r>
                        <a:rPr lang="en-US" sz="2400" b="0" i="1" dirty="0"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
                        <m:dPr>
                          <m:ctrlPr>
                            <a:rPr lang="en-US" sz="2400" b="0" i="1" dirty="0" smtClean="0">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r>
                                <a:rPr lang="en-US" sz="2400" b="0" i="1" dirty="0" smtClean="0">
                                  <a:latin typeface="Cambria Math" panose="02040503050406030204" pitchFamily="18" charset="0"/>
                                  <a:cs typeface="Times New Roman" panose="02020603050405020304" pitchFamily="18" charset="0"/>
                                </a:rPr>
                                <m:t>2</m:t>
                              </m:r>
                            </m:den>
                          </m:f>
                          <m:r>
                            <a:rPr lang="en-US" sz="2400" b="0" i="1" dirty="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r>
                                <a:rPr lang="en-US" sz="2400" b="0" i="1" dirty="0" smtClean="0">
                                  <a:latin typeface="Cambria Math" panose="02040503050406030204" pitchFamily="18" charset="0"/>
                                  <a:cs typeface="Times New Roman" panose="02020603050405020304" pitchFamily="18" charset="0"/>
                                </a:rPr>
                                <m:t>2</m:t>
                              </m:r>
                            </m:den>
                          </m:f>
                        </m:e>
                      </m:d>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endParaRPr lang="en-US" sz="2400" i="1" dirty="0">
                  <a:latin typeface="Cambria Math" panose="020405030504060302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𝐼</m:t>
                      </m:r>
                      <m:r>
                        <a:rPr lang="en-US" sz="2400" i="1">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𝑎</m:t>
                          </m:r>
                        </m:sub>
                        <m:sup>
                          <m:r>
                            <a:rPr lang="en-US" sz="2400" i="1">
                              <a:latin typeface="Cambria Math" panose="02040503050406030204" pitchFamily="18" charset="0"/>
                              <a:cs typeface="Times New Roman" panose="02020603050405020304" pitchFamily="18" charset="0"/>
                            </a:rPr>
                            <m:t>𝑏</m:t>
                          </m:r>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e>
                      </m:nary>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h</m:t>
                              </m:r>
                            </m:e>
                            <m:sub>
                              <m:r>
                                <a:rPr lang="en-US" sz="2400" i="1" dirty="0">
                                  <a:latin typeface="Cambria Math" panose="02040503050406030204" pitchFamily="18" charset="0"/>
                                  <a:cs typeface="Times New Roman" panose="02020603050405020304" pitchFamily="18" charset="0"/>
                                </a:rPr>
                                <m:t>𝑖</m:t>
                              </m:r>
                            </m:sub>
                          </m:sSub>
                          <m:d>
                            <m:dPr>
                              <m:ctrlPr>
                                <a:rPr lang="en-US" sz="2400" i="1" dirty="0">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r>
                                    <a:rPr lang="en-US" sz="2400" i="1" dirty="0">
                                      <a:latin typeface="Cambria Math" panose="02040503050406030204" pitchFamily="18" charset="0"/>
                                      <a:cs typeface="Times New Roman" panose="02020603050405020304" pitchFamily="18" charset="0"/>
                                    </a:rPr>
                                    <m:t>2</m:t>
                                  </m:r>
                                </m:den>
                              </m:f>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r>
                                    <a:rPr lang="en-US" sz="2400" i="1" dirty="0">
                                      <a:latin typeface="Cambria Math" panose="02040503050406030204" pitchFamily="18" charset="0"/>
                                      <a:cs typeface="Times New Roman" panose="02020603050405020304" pitchFamily="18" charset="0"/>
                                    </a:rPr>
                                    <m:t>2</m:t>
                                  </m:r>
                                </m:den>
                              </m:f>
                            </m:e>
                          </m:d>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If the mesh is uniform,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for all </a:t>
                </a:r>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𝐼</m:t>
                      </m:r>
                      <m:r>
                        <a:rPr lang="en-US" sz="2400" i="1">
                          <a:latin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𝑎</m:t>
                          </m:r>
                        </m:sub>
                        <m:sup>
                          <m:r>
                            <a:rPr lang="en-US" sz="2400" i="1">
                              <a:latin typeface="Cambria Math" panose="02040503050406030204" pitchFamily="18" charset="0"/>
                              <a:cs typeface="Times New Roman" panose="02020603050405020304" pitchFamily="18" charset="0"/>
                            </a:rPr>
                            <m:t>𝑏</m:t>
                          </m:r>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e>
                      </m:nary>
                      <m:r>
                        <a:rPr lang="en-US" sz="2400" i="1">
                          <a:latin typeface="Cambria Math" panose="02040503050406030204" pitchFamily="18" charset="0"/>
                          <a:cs typeface="Times New Roman" panose="02020603050405020304" pitchFamily="18" charset="0"/>
                        </a:rPr>
                        <m:t>𝑑𝑥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e>
                      </m:nary>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h</m:t>
                      </m:r>
                      <m:d>
                        <m:dPr>
                          <m:begChr m:val="["/>
                          <m:end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b="0" i="1" dirty="0" smtClean="0">
                                      <a:latin typeface="Cambria Math" panose="02040503050406030204" pitchFamily="18" charset="0"/>
                                      <a:cs typeface="Times New Roman" panose="02020603050405020304" pitchFamily="18" charset="0"/>
                                    </a:rPr>
                                    <m:t>0</m:t>
                                  </m:r>
                                </m:sub>
                              </m:sSub>
                            </m:num>
                            <m:den>
                              <m:r>
                                <a:rPr lang="en-US" sz="2400" i="1" dirty="0">
                                  <a:latin typeface="Cambria Math" panose="02040503050406030204" pitchFamily="18" charset="0"/>
                                  <a:cs typeface="Times New Roman" panose="02020603050405020304" pitchFamily="18" charset="0"/>
                                </a:rPr>
                                <m:t>2</m:t>
                              </m:r>
                            </m:den>
                          </m:f>
                          <m:r>
                            <a:rPr lang="en-US" sz="2400" b="0" i="1" dirty="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b="0" i="1" dirty="0" smtClean="0">
                                      <a:latin typeface="Cambria Math" panose="02040503050406030204" pitchFamily="18" charset="0"/>
                                      <a:cs typeface="Times New Roman" panose="02020603050405020304" pitchFamily="18" charset="0"/>
                                    </a:rPr>
                                    <m:t>𝑛</m:t>
                                  </m:r>
                                </m:sub>
                              </m:sSub>
                            </m:num>
                            <m:den>
                              <m:r>
                                <a:rPr lang="en-US" sz="2400" i="1" dirty="0">
                                  <a:latin typeface="Cambria Math" panose="02040503050406030204" pitchFamily="18" charset="0"/>
                                  <a:cs typeface="Times New Roman" panose="02020603050405020304" pitchFamily="18" charset="0"/>
                                </a:rPr>
                                <m:t>2</m:t>
                              </m:r>
                            </m:den>
                          </m:f>
                          <m:r>
                            <a:rPr lang="en-US" sz="2400" b="0" i="1" dirty="0" smtClean="0">
                              <a:latin typeface="Cambria Math" panose="02040503050406030204" pitchFamily="18" charset="0"/>
                              <a:cs typeface="Times New Roman" panose="02020603050405020304" pitchFamily="18" charset="0"/>
                            </a:rPr>
                            <m:t>+</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h</m:t>
                      </m:r>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612648" y="1261872"/>
                <a:ext cx="8101584" cy="5148072"/>
              </a:xfrm>
              <a:blipFill>
                <a:blip r:embed="rId2"/>
                <a:stretch>
                  <a:fillRect l="-82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xmlns="" id="{70379899-BC51-4DF0-A21A-A0087D8E5E42}"/>
              </a:ext>
            </a:extLst>
          </p:cNvPr>
          <p:cNvSpPr/>
          <p:nvPr/>
        </p:nvSpPr>
        <p:spPr>
          <a:xfrm>
            <a:off x="6970642" y="5172058"/>
            <a:ext cx="1556585" cy="1096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Tree>
    <p:extLst>
      <p:ext uri="{BB962C8B-B14F-4D97-AF65-F5344CB8AC3E}">
        <p14:creationId xmlns:p14="http://schemas.microsoft.com/office/powerpoint/2010/main" val="358747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243685" y="4551864"/>
                <a:ext cx="8759947" cy="1593208"/>
              </a:xfrm>
            </p:spPr>
            <p:txBody>
              <a:bodyPr>
                <a:normAutofit fontScale="70000" lnSpcReduction="2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Polynomial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piecewise quadratic function:</a:t>
                </a:r>
                <a:endParaRPr lang="en-US" sz="2400" baseline="-250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b="0" i="1" dirty="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243685" y="4551864"/>
                <a:ext cx="8759947" cy="1593208"/>
              </a:xfrm>
              <a:blipFill>
                <a:blip r:embed="rId2"/>
                <a:stretch>
                  <a:fillRect l="-487" t="-4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4">
                <a:extLst>
                  <a:ext uri="{FF2B5EF4-FFF2-40B4-BE49-F238E27FC236}">
                    <a16:creationId xmlns:a16="http://schemas.microsoft.com/office/drawing/2014/main" xmlns="" id="{EB529390-47BD-4FA6-A8BB-063E5E2E69EB}"/>
                  </a:ext>
                </a:extLst>
              </p:cNvPr>
              <p:cNvSpPr txBox="1">
                <a:spLocks/>
              </p:cNvSpPr>
              <p:nvPr/>
            </p:nvSpPr>
            <p:spPr>
              <a:xfrm>
                <a:off x="1029163" y="1591562"/>
                <a:ext cx="1722586" cy="521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h</m:t>
                          </m:r>
                        </m:e>
                        <m:sub>
                          <m:r>
                            <a:rPr lang="en-US" sz="2000" i="1" smtClean="0">
                              <a:latin typeface="Cambria Math" panose="02040503050406030204" pitchFamily="18" charset="0"/>
                              <a:cs typeface="Times New Roman" panose="02020603050405020304" pitchFamily="18" charset="0"/>
                            </a:rPr>
                            <m:t>𝑖</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r>
                            <a:rPr lang="en-US" sz="2000" i="1" smtClean="0">
                              <a:latin typeface="Cambria Math" panose="02040503050406030204" pitchFamily="18" charset="0"/>
                              <a:cs typeface="Times New Roman" panose="02020603050405020304" pitchFamily="18" charset="0"/>
                            </a:rPr>
                            <m:t>+1</m:t>
                          </m:r>
                        </m:sub>
                      </m:sSub>
                      <m:r>
                        <a:rPr lang="en-US" sz="200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panose="02040503050406030204" pitchFamily="18" charset="0"/>
                              <a:cs typeface="Times New Roman" panose="02020603050405020304" pitchFamily="18" charset="0"/>
                            </a:rPr>
                            <m:t>𝑥</m:t>
                          </m:r>
                        </m:e>
                        <m:sub>
                          <m:r>
                            <a:rPr lang="en-US" sz="2000" i="1" smtClean="0">
                              <a:latin typeface="Cambria Math" panose="02040503050406030204" pitchFamily="18" charset="0"/>
                              <a:cs typeface="Times New Roman" panose="02020603050405020304" pitchFamily="18" charset="0"/>
                            </a:rPr>
                            <m:t>𝑖</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9" name="Content Placeholder 4">
                <a:extLst>
                  <a:ext uri="{FF2B5EF4-FFF2-40B4-BE49-F238E27FC236}">
                    <a16:creationId xmlns:a16="http://schemas.microsoft.com/office/drawing/2014/main" id="{EB529390-47BD-4FA6-A8BB-063E5E2E69EB}"/>
                  </a:ext>
                </a:extLst>
              </p:cNvPr>
              <p:cNvSpPr txBox="1">
                <a:spLocks noRot="1" noChangeAspect="1" noMove="1" noResize="1" noEditPoints="1" noAdjustHandles="1" noChangeArrowheads="1" noChangeShapeType="1" noTextEdit="1"/>
              </p:cNvSpPr>
              <p:nvPr/>
            </p:nvSpPr>
            <p:spPr>
              <a:xfrm>
                <a:off x="1029163" y="1591562"/>
                <a:ext cx="1722586" cy="521222"/>
              </a:xfrm>
              <a:prstGeom prst="rect">
                <a:avLst/>
              </a:prstGeom>
              <a:blipFill>
                <a:blip r:embed="rId3"/>
                <a:stretch>
                  <a:fillRect/>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xmlns="" id="{228089C7-347A-449A-8058-CA2C1C0894E3}"/>
              </a:ext>
            </a:extLst>
          </p:cNvPr>
          <p:cNvGrpSpPr/>
          <p:nvPr/>
        </p:nvGrpSpPr>
        <p:grpSpPr>
          <a:xfrm>
            <a:off x="886430" y="1294582"/>
            <a:ext cx="7151146" cy="3139158"/>
            <a:chOff x="886430" y="1294582"/>
            <a:chExt cx="7151146" cy="3139158"/>
          </a:xfrm>
        </p:grpSpPr>
        <p:grpSp>
          <p:nvGrpSpPr>
            <p:cNvPr id="9" name="Group 8">
              <a:extLst>
                <a:ext uri="{FF2B5EF4-FFF2-40B4-BE49-F238E27FC236}">
                  <a16:creationId xmlns:a16="http://schemas.microsoft.com/office/drawing/2014/main" xmlns="" id="{554B621E-EBED-4F91-B2EB-FB6AA529740E}"/>
                </a:ext>
              </a:extLst>
            </p:cNvPr>
            <p:cNvGrpSpPr/>
            <p:nvPr/>
          </p:nvGrpSpPr>
          <p:grpSpPr>
            <a:xfrm>
              <a:off x="886430" y="1294582"/>
              <a:ext cx="7132320" cy="3139158"/>
              <a:chOff x="694406" y="1294582"/>
              <a:chExt cx="7132320" cy="3139158"/>
            </a:xfrm>
          </p:grpSpPr>
          <p:cxnSp>
            <p:nvCxnSpPr>
              <p:cNvPr id="7" name="Straight Arrow Connector 6">
                <a:extLst>
                  <a:ext uri="{FF2B5EF4-FFF2-40B4-BE49-F238E27FC236}">
                    <a16:creationId xmlns:a16="http://schemas.microsoft.com/office/drawing/2014/main" xmlns="" id="{5200E99D-C794-4B2E-BCF1-C37212233E87}"/>
                  </a:ext>
                </a:extLst>
              </p:cNvPr>
              <p:cNvCxnSpPr/>
              <p:nvPr/>
            </p:nvCxnSpPr>
            <p:spPr>
              <a:xfrm>
                <a:off x="694406" y="4033938"/>
                <a:ext cx="7132320" cy="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8FA2ABE-7610-456E-8D66-689C019AA771}"/>
                  </a:ext>
                </a:extLst>
              </p:cNvPr>
              <p:cNvCxnSpPr>
                <a:cxnSpLocks/>
              </p:cNvCxnSpPr>
              <p:nvPr/>
            </p:nvCxnSpPr>
            <p:spPr>
              <a:xfrm flipV="1">
                <a:off x="704399" y="1294582"/>
                <a:ext cx="0" cy="2743200"/>
              </a:xfrm>
              <a:prstGeom prst="straightConnector1">
                <a:avLst/>
              </a:prstGeom>
              <a:ln w="158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B0EFAE0D-BA05-4BCF-BFBF-84C8323B030C}"/>
                  </a:ext>
                </a:extLst>
              </p:cNvPr>
              <p:cNvSpPr/>
              <p:nvPr/>
            </p:nvSpPr>
            <p:spPr>
              <a:xfrm>
                <a:off x="3147138" y="26675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6A5222C-60C8-4CDC-8A1C-6819964D8D7B}"/>
                  </a:ext>
                </a:extLst>
              </p:cNvPr>
              <p:cNvSpPr/>
              <p:nvPr/>
            </p:nvSpPr>
            <p:spPr>
              <a:xfrm>
                <a:off x="3882255" y="223355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204706D7-147C-4A23-909F-CC08E38E0A39}"/>
                  </a:ext>
                </a:extLst>
              </p:cNvPr>
              <p:cNvSpPr/>
              <p:nvPr/>
            </p:nvSpPr>
            <p:spPr>
              <a:xfrm>
                <a:off x="4672964" y="246233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CDEF5CBE-3C8A-45F8-8E31-836214A44539}"/>
                  </a:ext>
                </a:extLst>
              </p:cNvPr>
              <p:cNvSpPr/>
              <p:nvPr/>
            </p:nvSpPr>
            <p:spPr>
              <a:xfrm>
                <a:off x="5499465" y="198778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645444A-EA76-4570-8970-AD1873F90987}"/>
                  </a:ext>
                </a:extLst>
              </p:cNvPr>
              <p:cNvSpPr txBox="1"/>
              <p:nvPr/>
            </p:nvSpPr>
            <p:spPr>
              <a:xfrm>
                <a:off x="3013621" y="2150207"/>
                <a:ext cx="458961"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xmlns="" id="{29C96258-204B-4DAE-A471-C055F726076F}"/>
                  </a:ext>
                </a:extLst>
              </p:cNvPr>
              <p:cNvSpPr txBox="1"/>
              <p:nvPr/>
            </p:nvSpPr>
            <p:spPr>
              <a:xfrm>
                <a:off x="3798663" y="1787727"/>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8DC1CC38-AD3D-4753-BB7F-32C8E64BD61F}"/>
                  </a:ext>
                </a:extLst>
              </p:cNvPr>
              <p:cNvSpPr txBox="1"/>
              <p:nvPr/>
            </p:nvSpPr>
            <p:spPr>
              <a:xfrm>
                <a:off x="4519939" y="1989756"/>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xmlns="" id="{4FDEB990-0097-40E8-8AD1-454A4883C80F}"/>
                  </a:ext>
                </a:extLst>
              </p:cNvPr>
              <p:cNvSpPr txBox="1"/>
              <p:nvPr/>
            </p:nvSpPr>
            <p:spPr>
              <a:xfrm>
                <a:off x="5359461" y="1477374"/>
                <a:ext cx="50488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xmlns="" id="{C25A8DEA-C46F-457B-9DE5-4DA10778F619}"/>
                  </a:ext>
                </a:extLst>
              </p:cNvPr>
              <p:cNvSpPr/>
              <p:nvPr/>
            </p:nvSpPr>
            <p:spPr>
              <a:xfrm>
                <a:off x="1425018" y="302006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A9285D0-1FF2-4861-A214-6FE4326B01C3}"/>
                  </a:ext>
                </a:extLst>
              </p:cNvPr>
              <p:cNvSpPr/>
              <p:nvPr/>
            </p:nvSpPr>
            <p:spPr>
              <a:xfrm>
                <a:off x="2162634" y="25529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xmlns="" id="{302C89C8-63FC-4CA9-9A47-FF5EE3CD1373}"/>
                  </a:ext>
                </a:extLst>
              </p:cNvPr>
              <p:cNvCxnSpPr>
                <a:cxnSpLocks/>
              </p:cNvCxnSpPr>
              <p:nvPr/>
            </p:nvCxnSpPr>
            <p:spPr>
              <a:xfrm>
                <a:off x="1470738" y="3065782"/>
                <a:ext cx="0" cy="961128"/>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BD5CF31-6CDF-4B1C-B037-53A3AAA9C50E}"/>
                  </a:ext>
                </a:extLst>
              </p:cNvPr>
              <p:cNvSpPr txBox="1"/>
              <p:nvPr/>
            </p:nvSpPr>
            <p:spPr>
              <a:xfrm>
                <a:off x="1066107" y="4017977"/>
                <a:ext cx="86792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a = x</a:t>
                </a:r>
                <a:r>
                  <a:rPr lang="en-US" sz="2000" baseline="-25000"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xmlns="" id="{55BD4966-CBAA-4F49-92E4-FCB37BDDC90B}"/>
                  </a:ext>
                </a:extLst>
              </p:cNvPr>
              <p:cNvSpPr txBox="1"/>
              <p:nvPr/>
            </p:nvSpPr>
            <p:spPr>
              <a:xfrm>
                <a:off x="2073708" y="4008833"/>
                <a:ext cx="41072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p>
            </p:txBody>
          </p:sp>
          <p:cxnSp>
            <p:nvCxnSpPr>
              <p:cNvPr id="28" name="Straight Connector 27">
                <a:extLst>
                  <a:ext uri="{FF2B5EF4-FFF2-40B4-BE49-F238E27FC236}">
                    <a16:creationId xmlns:a16="http://schemas.microsoft.com/office/drawing/2014/main" xmlns="" id="{F5DCC09A-00DD-479A-AECD-3153268B88E3}"/>
                  </a:ext>
                </a:extLst>
              </p:cNvPr>
              <p:cNvCxnSpPr>
                <a:cxnSpLocks/>
              </p:cNvCxnSpPr>
              <p:nvPr/>
            </p:nvCxnSpPr>
            <p:spPr>
              <a:xfrm>
                <a:off x="2208354" y="2601013"/>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xmlns="" id="{585C6040-FD05-49A6-BBC0-377EA7BBCCAF}"/>
                  </a:ext>
                </a:extLst>
              </p:cNvPr>
              <p:cNvSpPr/>
              <p:nvPr/>
            </p:nvSpPr>
            <p:spPr>
              <a:xfrm>
                <a:off x="6730600" y="213457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F19201A6-404C-418F-B589-3D499934DE9F}"/>
                  </a:ext>
                </a:extLst>
              </p:cNvPr>
              <p:cNvCxnSpPr>
                <a:cxnSpLocks/>
              </p:cNvCxnSpPr>
              <p:nvPr/>
            </p:nvCxnSpPr>
            <p:spPr>
              <a:xfrm>
                <a:off x="3183714" y="2755097"/>
                <a:ext cx="0" cy="12801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59F87B7-9443-4993-89AA-C88035506ED0}"/>
                  </a:ext>
                </a:extLst>
              </p:cNvPr>
              <p:cNvCxnSpPr>
                <a:cxnSpLocks/>
              </p:cNvCxnSpPr>
              <p:nvPr/>
            </p:nvCxnSpPr>
            <p:spPr>
              <a:xfrm>
                <a:off x="3927975" y="2279876"/>
                <a:ext cx="0" cy="173736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1434EA9-F5DD-41BC-838D-7354B9026A2F}"/>
                  </a:ext>
                </a:extLst>
              </p:cNvPr>
              <p:cNvCxnSpPr>
                <a:cxnSpLocks/>
              </p:cNvCxnSpPr>
              <p:nvPr/>
            </p:nvCxnSpPr>
            <p:spPr>
              <a:xfrm>
                <a:off x="4709002" y="2576285"/>
                <a:ext cx="0" cy="146304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F0F6846-A9C3-4810-A5A9-F62FB9CE49FC}"/>
                  </a:ext>
                </a:extLst>
              </p:cNvPr>
              <p:cNvCxnSpPr>
                <a:cxnSpLocks/>
              </p:cNvCxnSpPr>
              <p:nvPr/>
            </p:nvCxnSpPr>
            <p:spPr>
              <a:xfrm>
                <a:off x="5543033" y="2033502"/>
                <a:ext cx="0" cy="201168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954658CE-6062-40D2-9C91-085D192FE943}"/>
                  </a:ext>
                </a:extLst>
              </p:cNvPr>
              <p:cNvCxnSpPr>
                <a:cxnSpLocks/>
              </p:cNvCxnSpPr>
              <p:nvPr/>
            </p:nvCxnSpPr>
            <p:spPr>
              <a:xfrm>
                <a:off x="6776320" y="2216940"/>
                <a:ext cx="0" cy="182880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6789307-8F0B-47A6-9C58-FA042A027744}"/>
                  </a:ext>
                </a:extLst>
              </p:cNvPr>
              <p:cNvSpPr txBox="1"/>
              <p:nvPr/>
            </p:nvSpPr>
            <p:spPr>
              <a:xfrm>
                <a:off x="2983786" y="4024488"/>
                <a:ext cx="53039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xmlns="" id="{29D423F6-97AE-46EA-BECE-143EE340CB42}"/>
                  </a:ext>
                </a:extLst>
              </p:cNvPr>
              <p:cNvSpPr txBox="1"/>
              <p:nvPr/>
            </p:nvSpPr>
            <p:spPr>
              <a:xfrm>
                <a:off x="3783577" y="4033632"/>
                <a:ext cx="439031"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endParaRPr lang="en-US" sz="20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624106EB-7EFC-4B94-A2B1-9BC8B9417804}"/>
                  </a:ext>
                </a:extLst>
              </p:cNvPr>
              <p:cNvSpPr txBox="1"/>
              <p:nvPr/>
            </p:nvSpPr>
            <p:spPr>
              <a:xfrm>
                <a:off x="4545702" y="4027854"/>
                <a:ext cx="57493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+1</a:t>
                </a:r>
              </a:p>
            </p:txBody>
          </p:sp>
          <p:sp>
            <p:nvSpPr>
              <p:cNvPr id="39" name="TextBox 38">
                <a:extLst>
                  <a:ext uri="{FF2B5EF4-FFF2-40B4-BE49-F238E27FC236}">
                    <a16:creationId xmlns:a16="http://schemas.microsoft.com/office/drawing/2014/main" xmlns="" id="{BDC198DE-0B76-4D64-9CE2-FAE75119DA9D}"/>
                  </a:ext>
                </a:extLst>
              </p:cNvPr>
              <p:cNvSpPr txBox="1"/>
              <p:nvPr/>
            </p:nvSpPr>
            <p:spPr>
              <a:xfrm>
                <a:off x="5377907" y="4028022"/>
                <a:ext cx="54960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+2</a:t>
                </a:r>
              </a:p>
            </p:txBody>
          </p:sp>
          <p:sp>
            <p:nvSpPr>
              <p:cNvPr id="40" name="TextBox 39">
                <a:extLst>
                  <a:ext uri="{FF2B5EF4-FFF2-40B4-BE49-F238E27FC236}">
                    <a16:creationId xmlns:a16="http://schemas.microsoft.com/office/drawing/2014/main" xmlns="" id="{44B945DB-DAAF-488B-9411-C9AD912614D6}"/>
                  </a:ext>
                </a:extLst>
              </p:cNvPr>
              <p:cNvSpPr txBox="1"/>
              <p:nvPr/>
            </p:nvSpPr>
            <p:spPr>
              <a:xfrm>
                <a:off x="1306614" y="2553792"/>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xmlns="" id="{15244E90-96C2-46D2-9C98-4B4733CC49F0}"/>
                  </a:ext>
                </a:extLst>
              </p:cNvPr>
              <p:cNvSpPr txBox="1"/>
              <p:nvPr/>
            </p:nvSpPr>
            <p:spPr>
              <a:xfrm>
                <a:off x="6619634" y="1693277"/>
                <a:ext cx="439029"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f</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xmlns="" id="{A6CC69B8-BF07-4D9D-A8CA-101FEF2838D7}"/>
                  </a:ext>
                </a:extLst>
              </p:cNvPr>
              <p:cNvSpPr txBox="1"/>
              <p:nvPr/>
            </p:nvSpPr>
            <p:spPr>
              <a:xfrm>
                <a:off x="6393517" y="4001206"/>
                <a:ext cx="830239" cy="40010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b =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n</a:t>
                </a:r>
                <a:endParaRPr lang="en-US" sz="2000"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48EB0A5C-ABB4-4CFF-AE95-8FE1F4CC0402}"/>
                  </a:ext>
                </a:extLst>
              </p:cNvPr>
              <p:cNvSpPr txBox="1"/>
              <p:nvPr/>
            </p:nvSpPr>
            <p:spPr>
              <a:xfrm>
                <a:off x="2073708" y="2148401"/>
                <a:ext cx="439029"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1</a:t>
                </a:r>
              </a:p>
            </p:txBody>
          </p:sp>
        </p:grpSp>
        <p:sp>
          <p:nvSpPr>
            <p:cNvPr id="19" name="Freeform: Shape 18">
              <a:extLst>
                <a:ext uri="{FF2B5EF4-FFF2-40B4-BE49-F238E27FC236}">
                  <a16:creationId xmlns:a16="http://schemas.microsoft.com/office/drawing/2014/main" xmlns="" id="{CBCFF9D8-FE26-4464-9F1D-3804ED8ECA1D}"/>
                </a:ext>
              </a:extLst>
            </p:cNvPr>
            <p:cNvSpPr/>
            <p:nvPr/>
          </p:nvSpPr>
          <p:spPr>
            <a:xfrm>
              <a:off x="1115568" y="1737360"/>
              <a:ext cx="6922008" cy="1428949"/>
            </a:xfrm>
            <a:custGeom>
              <a:avLst/>
              <a:gdLst>
                <a:gd name="connsiteX0" fmla="*/ 0 w 6922008"/>
                <a:gd name="connsiteY0" fmla="*/ 1426464 h 1428949"/>
                <a:gd name="connsiteX1" fmla="*/ 566928 w 6922008"/>
                <a:gd name="connsiteY1" fmla="*/ 1344168 h 1428949"/>
                <a:gd name="connsiteX2" fmla="*/ 1298448 w 6922008"/>
                <a:gd name="connsiteY2" fmla="*/ 868680 h 1428949"/>
                <a:gd name="connsiteX3" fmla="*/ 2276856 w 6922008"/>
                <a:gd name="connsiteY3" fmla="*/ 978408 h 1428949"/>
                <a:gd name="connsiteX4" fmla="*/ 3008376 w 6922008"/>
                <a:gd name="connsiteY4" fmla="*/ 548640 h 1428949"/>
                <a:gd name="connsiteX5" fmla="*/ 3803904 w 6922008"/>
                <a:gd name="connsiteY5" fmla="*/ 768096 h 1428949"/>
                <a:gd name="connsiteX6" fmla="*/ 4617720 w 6922008"/>
                <a:gd name="connsiteY6" fmla="*/ 301752 h 1428949"/>
                <a:gd name="connsiteX7" fmla="*/ 5870448 w 6922008"/>
                <a:gd name="connsiteY7" fmla="*/ 448056 h 1428949"/>
                <a:gd name="connsiteX8" fmla="*/ 6922008 w 6922008"/>
                <a:gd name="connsiteY8" fmla="*/ 0 h 14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2008" h="1428949">
                  <a:moveTo>
                    <a:pt x="0" y="1426464"/>
                  </a:moveTo>
                  <a:cubicBezTo>
                    <a:pt x="175260" y="1431798"/>
                    <a:pt x="350520" y="1437132"/>
                    <a:pt x="566928" y="1344168"/>
                  </a:cubicBezTo>
                  <a:cubicBezTo>
                    <a:pt x="783336" y="1251204"/>
                    <a:pt x="1013460" y="929640"/>
                    <a:pt x="1298448" y="868680"/>
                  </a:cubicBezTo>
                  <a:cubicBezTo>
                    <a:pt x="1583436" y="807720"/>
                    <a:pt x="1991868" y="1031748"/>
                    <a:pt x="2276856" y="978408"/>
                  </a:cubicBezTo>
                  <a:cubicBezTo>
                    <a:pt x="2561844" y="925068"/>
                    <a:pt x="2753868" y="583692"/>
                    <a:pt x="3008376" y="548640"/>
                  </a:cubicBezTo>
                  <a:cubicBezTo>
                    <a:pt x="3262884" y="513588"/>
                    <a:pt x="3535680" y="809244"/>
                    <a:pt x="3803904" y="768096"/>
                  </a:cubicBezTo>
                  <a:cubicBezTo>
                    <a:pt x="4072128" y="726948"/>
                    <a:pt x="4273296" y="355092"/>
                    <a:pt x="4617720" y="301752"/>
                  </a:cubicBezTo>
                  <a:cubicBezTo>
                    <a:pt x="4962144" y="248412"/>
                    <a:pt x="5486400" y="498348"/>
                    <a:pt x="5870448" y="448056"/>
                  </a:cubicBezTo>
                  <a:cubicBezTo>
                    <a:pt x="6254496" y="397764"/>
                    <a:pt x="6588252" y="198882"/>
                    <a:pt x="6922008" y="0"/>
                  </a:cubicBezTo>
                </a:path>
              </a:pathLst>
            </a:custGeom>
            <a:no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xmlns="" id="{3C5DFB04-6393-4DDD-A5D8-88CFAA145CCA}"/>
                </a:ext>
              </a:extLst>
            </p:cNvPr>
            <p:cNvSpPr/>
            <p:nvPr/>
          </p:nvSpPr>
          <p:spPr>
            <a:xfrm>
              <a:off x="3685032" y="1509532"/>
              <a:ext cx="2703410" cy="1004192"/>
            </a:xfrm>
            <a:custGeom>
              <a:avLst/>
              <a:gdLst>
                <a:gd name="connsiteX0" fmla="*/ 0 w 2703410"/>
                <a:gd name="connsiteY0" fmla="*/ 346700 h 1004192"/>
                <a:gd name="connsiteX1" fmla="*/ 457200 w 2703410"/>
                <a:gd name="connsiteY1" fmla="*/ 758180 h 1004192"/>
                <a:gd name="connsiteX2" fmla="*/ 1243584 w 2703410"/>
                <a:gd name="connsiteY2" fmla="*/ 995924 h 1004192"/>
                <a:gd name="connsiteX3" fmla="*/ 2084832 w 2703410"/>
                <a:gd name="connsiteY3" fmla="*/ 465572 h 1004192"/>
                <a:gd name="connsiteX4" fmla="*/ 2651760 w 2703410"/>
                <a:gd name="connsiteY4" fmla="*/ 35804 h 1004192"/>
                <a:gd name="connsiteX5" fmla="*/ 2642616 w 2703410"/>
                <a:gd name="connsiteY5" fmla="*/ 54092 h 100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3410" h="1004192">
                  <a:moveTo>
                    <a:pt x="0" y="346700"/>
                  </a:moveTo>
                  <a:cubicBezTo>
                    <a:pt x="124968" y="498338"/>
                    <a:pt x="249936" y="649976"/>
                    <a:pt x="457200" y="758180"/>
                  </a:cubicBezTo>
                  <a:cubicBezTo>
                    <a:pt x="664464" y="866384"/>
                    <a:pt x="972312" y="1044692"/>
                    <a:pt x="1243584" y="995924"/>
                  </a:cubicBezTo>
                  <a:cubicBezTo>
                    <a:pt x="1514856" y="947156"/>
                    <a:pt x="1850136" y="625592"/>
                    <a:pt x="2084832" y="465572"/>
                  </a:cubicBezTo>
                  <a:cubicBezTo>
                    <a:pt x="2319528" y="305552"/>
                    <a:pt x="2558796" y="104384"/>
                    <a:pt x="2651760" y="35804"/>
                  </a:cubicBezTo>
                  <a:cubicBezTo>
                    <a:pt x="2744724" y="-32776"/>
                    <a:pt x="2693670" y="10658"/>
                    <a:pt x="2642616" y="54092"/>
                  </a:cubicBez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F114EC7F-8C2E-44FB-88A5-27EFE689317A}"/>
                </a:ext>
              </a:extLst>
            </p:cNvPr>
            <p:cNvSpPr/>
            <p:nvPr/>
          </p:nvSpPr>
          <p:spPr>
            <a:xfrm>
              <a:off x="4129847" y="2563854"/>
              <a:ext cx="777240" cy="1463040"/>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ight Triangle 44">
              <a:extLst>
                <a:ext uri="{FF2B5EF4-FFF2-40B4-BE49-F238E27FC236}">
                  <a16:creationId xmlns:a16="http://schemas.microsoft.com/office/drawing/2014/main" xmlns="" id="{742E87E1-534A-4732-A8C4-AE9939B553B0}"/>
                </a:ext>
              </a:extLst>
            </p:cNvPr>
            <p:cNvSpPr/>
            <p:nvPr/>
          </p:nvSpPr>
          <p:spPr>
            <a:xfrm>
              <a:off x="4129882" y="2283634"/>
              <a:ext cx="777240" cy="274320"/>
            </a:xfrm>
            <a:prstGeom prst="rtTriangle">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D9667CFC-3B27-4808-964A-D18D5853B3EE}"/>
                </a:ext>
              </a:extLst>
            </p:cNvPr>
            <p:cNvSpPr/>
            <p:nvPr/>
          </p:nvSpPr>
          <p:spPr>
            <a:xfrm>
              <a:off x="4914899" y="2560396"/>
              <a:ext cx="822960" cy="1463040"/>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ight Triangle 17">
              <a:extLst>
                <a:ext uri="{FF2B5EF4-FFF2-40B4-BE49-F238E27FC236}">
                  <a16:creationId xmlns:a16="http://schemas.microsoft.com/office/drawing/2014/main" xmlns="" id="{0CD5DAD1-920B-4CC3-A8A2-2703419122DD}"/>
                </a:ext>
              </a:extLst>
            </p:cNvPr>
            <p:cNvSpPr/>
            <p:nvPr/>
          </p:nvSpPr>
          <p:spPr>
            <a:xfrm flipH="1">
              <a:off x="4918915" y="2020717"/>
              <a:ext cx="822960" cy="548640"/>
            </a:xfrm>
            <a:prstGeom prst="rtTriangle">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285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526722" y="1065177"/>
                <a:ext cx="8000506" cy="5344767"/>
              </a:xfrm>
            </p:spPr>
            <p:txBody>
              <a:bodyPr>
                <a:normAutofit fontScale="85000" lnSpcReduction="10000"/>
              </a:bodyPr>
              <a:lstStyle/>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Polynomial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piecewise quadratic function:</a:t>
                </a:r>
                <a:endParaRPr lang="en-US" sz="2400" baseline="-250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i="1" dirty="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r>
                        <a:rPr lang="en-US" sz="2400" b="0" i="1" dirty="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r>
                            <a:rPr lang="en-US" sz="2400" i="1">
                              <a:latin typeface="Cambria Math" panose="02040503050406030204" pitchFamily="18" charset="0"/>
                              <a:cs typeface="Times New Roman" panose="02020603050405020304" pitchFamily="18" charset="0"/>
                            </a:rPr>
                            <m:t>𝑑𝑥</m:t>
                          </m:r>
                        </m:e>
                      </m:nary>
                      <m:r>
                        <a:rPr lang="en-US" sz="2400" b="0" i="1"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+1</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en>
                          </m:f>
                          <m:r>
                            <a:rPr lang="en-US" sz="2400" i="1">
                              <a:latin typeface="Cambria Math" panose="02040503050406030204" pitchFamily="18" charset="0"/>
                              <a:cs typeface="Times New Roman" panose="02020603050405020304" pitchFamily="18" charset="0"/>
                            </a:rPr>
                            <m:t>𝑑𝑥</m:t>
                          </m:r>
                        </m:e>
                      </m:nary>
                      <m:r>
                        <a:rPr lang="en-US" sz="2400" b="0" i="1"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r>
                            <a:rPr lang="en-US" sz="2400" i="1">
                              <a:latin typeface="Cambria Math" panose="02040503050406030204" pitchFamily="18" charset="0"/>
                              <a:cs typeface="Times New Roman" panose="02020603050405020304" pitchFamily="18" charset="0"/>
                            </a:rPr>
                            <m:t>𝑑𝑥</m:t>
                          </m:r>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r>
                          <a:rPr lang="en-US" sz="2400" b="0" i="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and substitute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526722" y="1065177"/>
                <a:ext cx="8000506" cy="5344767"/>
              </a:xfrm>
              <a:blipFill>
                <a:blip r:embed="rId2"/>
                <a:stretch>
                  <a:fillRect l="-762" t="-1254"/>
                </a:stretch>
              </a:blipFill>
            </p:spPr>
            <p:txBody>
              <a:bodyPr/>
              <a:lstStyle/>
              <a:p>
                <a:r>
                  <a:rPr lang="en-US">
                    <a:noFill/>
                  </a:rPr>
                  <a:t> </a:t>
                </a:r>
              </a:p>
            </p:txBody>
          </p:sp>
        </mc:Fallback>
      </mc:AlternateContent>
    </p:spTree>
    <p:extLst>
      <p:ext uri="{BB962C8B-B14F-4D97-AF65-F5344CB8AC3E}">
        <p14:creationId xmlns:p14="http://schemas.microsoft.com/office/powerpoint/2010/main" val="288845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526722" y="1065177"/>
                <a:ext cx="8000506" cy="5344767"/>
              </a:xfrm>
            </p:spPr>
            <p:txBody>
              <a:bodyPr>
                <a:normAutofit fontScale="85000" lnSpcReduction="100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r>
                            <a:rPr lang="en-US" sz="2400" i="1">
                              <a:latin typeface="Cambria Math" panose="02040503050406030204" pitchFamily="18" charset="0"/>
                              <a:cs typeface="Times New Roman" panose="02020603050405020304" pitchFamily="18" charset="0"/>
                            </a:rPr>
                            <m:t>𝑑𝑥</m:t>
                          </m:r>
                        </m:e>
                      </m:nary>
                      <m:r>
                        <a:rPr lang="en-US" sz="2400" b="0" i="1"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+1</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+2</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ea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en>
                          </m:f>
                          <m:r>
                            <a:rPr lang="en-US" sz="2400" i="1">
                              <a:latin typeface="Cambria Math" panose="02040503050406030204" pitchFamily="18" charset="0"/>
                              <a:cs typeface="Times New Roman" panose="02020603050405020304" pitchFamily="18" charset="0"/>
                            </a:rPr>
                            <m:t>𝑑𝑥</m:t>
                          </m:r>
                        </m:e>
                      </m:nary>
                      <m:r>
                        <a:rPr lang="en-US" sz="2400" b="0" i="1"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num>
                            <m:den>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sub>
                                  </m:sSub>
                                </m:e>
                              </m:d>
                              <m:d>
                                <m:dPr>
                                  <m:ctrlPr>
                                    <a:rPr lang="en-US" sz="2400" i="1">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e>
                              </m:d>
                            </m:den>
                          </m:f>
                          <m:r>
                            <a:rPr lang="en-US" sz="2400" i="1">
                              <a:latin typeface="Cambria Math" panose="02040503050406030204" pitchFamily="18" charset="0"/>
                              <a:cs typeface="Times New Roman" panose="02020603050405020304" pitchFamily="18" charset="0"/>
                            </a:rPr>
                            <m:t>𝑑𝑥</m:t>
                          </m:r>
                        </m:e>
                      </m:nary>
                    </m:oMath>
                  </m:oMathPara>
                </a14:m>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200"/>
                  </a:spcBef>
                  <a:buNone/>
                </a:pPr>
                <a:r>
                  <a:rPr lang="en-US" sz="240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𝑖</m:t>
                        </m:r>
                        <m:r>
                          <a:rPr lang="en-US" sz="2400" b="0" i="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and substitute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2</m:t>
                              </m:r>
                              <m:r>
                                <a:rPr lang="en-US" sz="2400" b="0" i="1" dirty="0" smtClean="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h</m:t>
                              </m:r>
                            </m:e>
                          </m:d>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r>
                            <a:rPr lang="en-US" sz="2400" b="0" i="1" dirty="0" smtClean="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526722" y="1065177"/>
                <a:ext cx="8000506" cy="5344767"/>
              </a:xfrm>
              <a:blipFill>
                <a:blip r:embed="rId2"/>
                <a:stretch>
                  <a:fillRect l="-762"/>
                </a:stretch>
              </a:blipFill>
            </p:spPr>
            <p:txBody>
              <a:bodyPr/>
              <a:lstStyle/>
              <a:p>
                <a:r>
                  <a:rPr lang="en-US">
                    <a:noFill/>
                  </a:rPr>
                  <a:t> </a:t>
                </a:r>
              </a:p>
            </p:txBody>
          </p:sp>
        </mc:Fallback>
      </mc:AlternateContent>
    </p:spTree>
    <p:extLst>
      <p:ext uri="{BB962C8B-B14F-4D97-AF65-F5344CB8AC3E}">
        <p14:creationId xmlns:p14="http://schemas.microsoft.com/office/powerpoint/2010/main" val="74797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D29A-FB23-4AEE-824E-D5F4653CB93D}"/>
              </a:ext>
            </a:extLst>
          </p:cNvPr>
          <p:cNvSpPr>
            <a:spLocks noGrp="1"/>
          </p:cNvSpPr>
          <p:nvPr>
            <p:ph type="title"/>
          </p:nvPr>
        </p:nvSpPr>
        <p:spPr>
          <a:xfrm>
            <a:off x="720090" y="248934"/>
            <a:ext cx="7807138" cy="916827"/>
          </a:xfrm>
        </p:spPr>
        <p:txBody>
          <a:bodyPr>
            <a:noAutofit/>
          </a:bodyPr>
          <a:lstStyle/>
          <a:p>
            <a:r>
              <a:rPr lang="en-US" sz="3600" dirty="0">
                <a:solidFill>
                  <a:srgbClr val="0000FF"/>
                </a:solidFill>
              </a:rPr>
              <a:t>Numerical Integration: Simpson’s Rules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CBB881E3-2683-4CF3-8D87-29BE398616F7}"/>
                  </a:ext>
                </a:extLst>
              </p:cNvPr>
              <p:cNvSpPr>
                <a:spLocks noGrp="1"/>
              </p:cNvSpPr>
              <p:nvPr>
                <p:ph idx="1"/>
              </p:nvPr>
            </p:nvSpPr>
            <p:spPr>
              <a:xfrm>
                <a:off x="526722" y="1065177"/>
                <a:ext cx="8000506" cy="5344767"/>
              </a:xfrm>
            </p:spPr>
            <p:txBody>
              <a:bodyPr>
                <a:normAutofit fontScale="92500"/>
              </a:bodyPr>
              <a:lstStyle/>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400" i="1">
                              <a:latin typeface="Cambria Math" panose="02040503050406030204" pitchFamily="18" charset="0"/>
                              <a:cs typeface="Times New Roman" panose="02020603050405020304" pitchFamily="18" charset="0"/>
                            </a:rPr>
                          </m:ctrlPr>
                        </m:naryPr>
                        <m: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sub>
                          </m:sSub>
                        </m:sub>
                        <m:sup>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sup>
                        <m:e>
                          <m:r>
                            <a:rPr lang="en-US" sz="2400" i="1">
                              <a:latin typeface="Cambria Math" panose="02040503050406030204" pitchFamily="18" charset="0"/>
                              <a:cs typeface="Times New Roman" panose="02020603050405020304" pitchFamily="18" charset="0"/>
                            </a:rPr>
                            <m:t>𝑝</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e>
                          </m:d>
                          <m:r>
                            <a:rPr lang="en-US" sz="2400" i="1">
                              <a:latin typeface="Cambria Math" panose="02040503050406030204" pitchFamily="18" charset="0"/>
                              <a:cs typeface="Times New Roman" panose="02020603050405020304" pitchFamily="18" charset="0"/>
                            </a:rPr>
                            <m:t>𝑑𝑥</m:t>
                          </m:r>
                        </m:e>
                      </m:nary>
                      <m:r>
                        <a:rPr lang="en-US" sz="2400" i="1" smtClean="0">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h</m:t>
                              </m:r>
                            </m:e>
                            <m:sup>
                              <m:r>
                                <a:rPr lang="en-US" sz="2400" b="0" i="1" smtClean="0">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2</m:t>
                              </m:r>
                              <m:r>
                                <a:rPr lang="en-US" sz="2400" b="0" i="1" dirty="0" smtClean="0">
                                  <a:latin typeface="Cambria Math" panose="02040503050406030204" pitchFamily="18" charset="0"/>
                                  <a:cs typeface="Times New Roman" panose="02020603050405020304" pitchFamily="18" charset="0"/>
                                </a:rPr>
                                <m:t>h</m:t>
                              </m:r>
                            </m:e>
                          </m:d>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h</m:t>
                              </m:r>
                            </m:e>
                          </m:d>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𝑧</m:t>
                          </m:r>
                        </m:e>
                      </m:nary>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h</m:t>
                              </m:r>
                            </m:e>
                          </m:d>
                          <m:r>
                            <a:rPr lang="en-US" sz="2400" b="0" i="1" dirty="0" smtClean="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nary>
                        <m:naryPr>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sup>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h</m:t>
                              </m:r>
                            </m:e>
                          </m:d>
                          <m:r>
                            <a:rPr lang="en-US" sz="2400" i="1" dirty="0">
                              <a:latin typeface="Cambria Math" panose="02040503050406030204" pitchFamily="18" charset="0"/>
                              <a:cs typeface="Times New Roman" panose="02020603050405020304" pitchFamily="18" charset="0"/>
                            </a:rPr>
                            <m:t>𝑧</m:t>
                          </m:r>
                          <m:r>
                            <a:rPr lang="en-US" sz="2400" i="1">
                              <a:latin typeface="Cambria Math" panose="02040503050406030204" pitchFamily="18" charset="0"/>
                              <a:cs typeface="Times New Roman" panose="02020603050405020304" pitchFamily="18" charset="0"/>
                            </a:rPr>
                            <m:t>𝑑𝑧</m:t>
                          </m:r>
                        </m:e>
                      </m:nary>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d>
                        <m:dPr>
                          <m:begChr m:val="["/>
                          <m:endChr m:val="]"/>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p>
                                <m:sSupPr>
                                  <m:ctrlPr>
                                    <a:rPr lang="en-US" sz="2400" i="1" smtClean="0">
                                      <a:latin typeface="Cambria Math" panose="02040503050406030204" pitchFamily="18" charset="0"/>
                                      <a:cs typeface="Times New Roman" panose="02020603050405020304" pitchFamily="18" charset="0"/>
                                    </a:rPr>
                                  </m:ctrlPr>
                                </m:sSupPr>
                                <m:e>
                                  <m:d>
                                    <m:dPr>
                                      <m:ctrlPr>
                                        <a:rPr lang="en-US" sz="240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h</m:t>
                                      </m:r>
                                    </m:e>
                                  </m:d>
                                </m:e>
                                <m:sup>
                                  <m:r>
                                    <a:rPr lang="en-US" sz="2400" b="0" i="1" smtClean="0">
                                      <a:latin typeface="Cambria Math" panose="02040503050406030204" pitchFamily="18" charset="0"/>
                                      <a:cs typeface="Times New Roman" panose="02020603050405020304" pitchFamily="18" charset="0"/>
                                    </a:rPr>
                                    <m:t>3</m:t>
                                  </m:r>
                                </m:sup>
                              </m:sSup>
                            </m:num>
                            <m:den>
                              <m:r>
                                <a:rPr lang="en-US" sz="2400" b="0" i="1" smtClean="0">
                                  <a:latin typeface="Cambria Math" panose="02040503050406030204" pitchFamily="18" charset="0"/>
                                  <a:cs typeface="Times New Roman" panose="02020603050405020304" pitchFamily="18" charset="0"/>
                                </a:rPr>
                                <m:t>3</m:t>
                              </m:r>
                            </m:den>
                          </m:f>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sup>
                                  <m:r>
                                    <a:rPr lang="en-US" sz="2400" b="0" i="1" smtClean="0">
                                      <a:latin typeface="Cambria Math" panose="02040503050406030204" pitchFamily="18" charset="0"/>
                                      <a:cs typeface="Times New Roman" panose="02020603050405020304" pitchFamily="18" charset="0"/>
                                    </a:rPr>
                                    <m:t>2</m:t>
                                  </m:r>
                                </m:sup>
                              </m:sSup>
                            </m:num>
                            <m:den>
                              <m:r>
                                <a:rPr lang="en-US" sz="2400" b="0" i="1" smtClean="0">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+1</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3</m:t>
                                  </m:r>
                                </m:sup>
                              </m:sSup>
                            </m:num>
                            <m:den>
                              <m:r>
                                <a:rPr lang="en-US" sz="2400" i="1">
                                  <a:latin typeface="Cambria Math" panose="02040503050406030204" pitchFamily="18" charset="0"/>
                                  <a:cs typeface="Times New Roman" panose="02020603050405020304" pitchFamily="18" charset="0"/>
                                </a:rPr>
                                <m:t>3</m:t>
                              </m:r>
                            </m:den>
                          </m:f>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e>
                      </m:d>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num>
                        <m:den>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sup>
                              <m:r>
                                <a:rPr lang="en-US" sz="2400" i="1">
                                  <a:latin typeface="Cambria Math" panose="02040503050406030204" pitchFamily="18" charset="0"/>
                                  <a:cs typeface="Times New Roman" panose="02020603050405020304" pitchFamily="18" charset="0"/>
                                </a:rPr>
                                <m:t>2</m:t>
                              </m:r>
                            </m:sup>
                          </m:sSup>
                        </m:den>
                      </m:f>
                      <m:d>
                        <m:dPr>
                          <m:begChr m:val="["/>
                          <m:endChr m:val="]"/>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3</m:t>
                                  </m:r>
                                </m:sup>
                              </m:sSup>
                            </m:num>
                            <m:den>
                              <m:r>
                                <a:rPr lang="en-US" sz="2400" i="1">
                                  <a:latin typeface="Cambria Math" panose="02040503050406030204" pitchFamily="18" charset="0"/>
                                  <a:cs typeface="Times New Roman" panose="02020603050405020304" pitchFamily="18" charset="0"/>
                                </a:rPr>
                                <m:t>3</m:t>
                              </m:r>
                            </m:den>
                          </m:f>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h</m:t>
                          </m:r>
                          <m:f>
                            <m:fPr>
                              <m:ctrlPr>
                                <a:rPr lang="en-US" sz="2400" i="1">
                                  <a:latin typeface="Cambria Math" panose="02040503050406030204" pitchFamily="18" charset="0"/>
                                  <a:cs typeface="Times New Roman" panose="02020603050405020304" pitchFamily="18" charset="0"/>
                                </a:rPr>
                              </m:ctrlPr>
                            </m:fPr>
                            <m:num>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h</m:t>
                                      </m:r>
                                    </m:e>
                                  </m:d>
                                </m:e>
                                <m:sup>
                                  <m:r>
                                    <a:rPr lang="en-US" sz="2400" i="1">
                                      <a:latin typeface="Cambria Math" panose="02040503050406030204" pitchFamily="18" charset="0"/>
                                      <a:cs typeface="Times New Roman" panose="02020603050405020304" pitchFamily="18" charset="0"/>
                                    </a:rPr>
                                    <m:t>2</m:t>
                                  </m:r>
                                </m:sup>
                              </m:sSup>
                            </m:num>
                            <m:den>
                              <m:r>
                                <a:rPr lang="en-US" sz="2400" i="1">
                                  <a:latin typeface="Cambria Math" panose="02040503050406030204" pitchFamily="18" charset="0"/>
                                  <a:cs typeface="Times New Roman" panose="02020603050405020304" pitchFamily="18" charset="0"/>
                                </a:rPr>
                                <m:t>2</m:t>
                              </m:r>
                            </m:den>
                          </m:f>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h</m:t>
                          </m:r>
                        </m:num>
                        <m:den>
                          <m:r>
                            <a:rPr lang="en-US" sz="2400" b="0" i="1" smtClean="0">
                              <a:latin typeface="Cambria Math" panose="02040503050406030204" pitchFamily="18" charset="0"/>
                              <a:cs typeface="Times New Roman" panose="02020603050405020304" pitchFamily="18" charset="0"/>
                            </a:rPr>
                            <m:t>3</m:t>
                          </m:r>
                        </m:den>
                      </m:f>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+4</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+1</m:t>
                              </m:r>
                            </m:sub>
                          </m:sSub>
                          <m:r>
                            <a:rPr lang="en-US" sz="2400" b="0" i="1" dirty="0"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𝑓</m:t>
                              </m:r>
                            </m:e>
                            <m:sub>
                              <m:r>
                                <a:rPr lang="en-US" sz="2400" i="1" dirty="0">
                                  <a:latin typeface="Cambria Math" panose="02040503050406030204" pitchFamily="18" charset="0"/>
                                  <a:cs typeface="Times New Roman" panose="02020603050405020304" pitchFamily="18" charset="0"/>
                                </a:rPr>
                                <m:t>𝑖</m:t>
                              </m:r>
                              <m:r>
                                <a:rPr lang="en-US" sz="2400" b="0" i="1" dirty="0" smtClean="0">
                                  <a:latin typeface="Cambria Math" panose="02040503050406030204" pitchFamily="18" charset="0"/>
                                  <a:cs typeface="Times New Roman" panose="02020603050405020304" pitchFamily="18" charset="0"/>
                                </a:rPr>
                                <m:t>+2</m:t>
                              </m:r>
                            </m:sub>
                          </m:sSub>
                        </m:e>
                      </m:d>
                    </m:oMath>
                  </m:oMathPara>
                </a14:m>
                <a:endParaRPr lang="en-US" sz="2400" dirty="0">
                  <a:latin typeface="Times New Roman" panose="02020603050405020304" pitchFamily="18" charset="0"/>
                  <a:cs typeface="Times New Roman" panose="02020603050405020304" pitchFamily="18" charset="0"/>
                </a:endParaRPr>
              </a:p>
              <a:p>
                <a:pPr marL="0" indent="0" algn="ctr">
                  <a:lnSpc>
                    <a:spcPct val="100000"/>
                  </a:lnSpc>
                  <a:spcBef>
                    <a:spcPts val="1200"/>
                  </a:spcBef>
                  <a:buNone/>
                </a:pPr>
                <a:r>
                  <a:rPr lang="en-US" sz="2400" dirty="0">
                    <a:latin typeface="Times New Roman" panose="02020603050405020304" pitchFamily="18" charset="0"/>
                    <a:cs typeface="Times New Roman" panose="02020603050405020304" pitchFamily="18" charset="0"/>
                  </a:rPr>
                  <a:t>This is known as </a:t>
                </a:r>
                <a:r>
                  <a:rPr lang="en-US" sz="2400" dirty="0">
                    <a:solidFill>
                      <a:srgbClr val="0000FF"/>
                    </a:solidFill>
                    <a:latin typeface="Times New Roman" panose="02020603050405020304" pitchFamily="18" charset="0"/>
                    <a:cs typeface="Times New Roman" panose="02020603050405020304" pitchFamily="18" charset="0"/>
                  </a:rPr>
                  <a:t>Simpson’s 1/3</a:t>
                </a:r>
                <a:r>
                  <a:rPr lang="en-US" sz="2400" baseline="30000" dirty="0">
                    <a:solidFill>
                      <a:srgbClr val="0000FF"/>
                    </a:solidFill>
                    <a:latin typeface="Times New Roman" panose="02020603050405020304" pitchFamily="18" charset="0"/>
                    <a:cs typeface="Times New Roman" panose="02020603050405020304" pitchFamily="18" charset="0"/>
                  </a:rPr>
                  <a:t>rd</a:t>
                </a:r>
                <a:r>
                  <a:rPr lang="en-US" sz="2400" dirty="0">
                    <a:solidFill>
                      <a:srgbClr val="0000FF"/>
                    </a:solidFill>
                    <a:latin typeface="Times New Roman" panose="02020603050405020304" pitchFamily="18" charset="0"/>
                    <a:cs typeface="Times New Roman" panose="02020603050405020304" pitchFamily="18" charset="0"/>
                  </a:rPr>
                  <a:t> Rule</a:t>
                </a:r>
              </a:p>
            </p:txBody>
          </p:sp>
        </mc:Choice>
        <mc:Fallback xmlns="">
          <p:sp>
            <p:nvSpPr>
              <p:cNvPr id="5" name="Content Placeholder 4">
                <a:extLst>
                  <a:ext uri="{FF2B5EF4-FFF2-40B4-BE49-F238E27FC236}">
                    <a16:creationId xmlns:a16="http://schemas.microsoft.com/office/drawing/2014/main" id="{CBB881E3-2683-4CF3-8D87-29BE398616F7}"/>
                  </a:ext>
                </a:extLst>
              </p:cNvPr>
              <p:cNvSpPr>
                <a:spLocks noGrp="1" noRot="1" noChangeAspect="1" noMove="1" noResize="1" noEditPoints="1" noAdjustHandles="1" noChangeArrowheads="1" noChangeShapeType="1" noTextEdit="1"/>
              </p:cNvSpPr>
              <p:nvPr>
                <p:ph idx="1"/>
              </p:nvPr>
            </p:nvSpPr>
            <p:spPr>
              <a:xfrm>
                <a:off x="526722" y="1065177"/>
                <a:ext cx="8000506" cy="5344767"/>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456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26137</TotalTime>
  <Words>509</Words>
  <Application>Microsoft Office PowerPoint</Application>
  <PresentationFormat>On-screen Show (4:3)</PresentationFormat>
  <Paragraphs>270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 New Roman</vt:lpstr>
      <vt:lpstr>Wingdings</vt:lpstr>
      <vt:lpstr>Office Theme</vt:lpstr>
      <vt:lpstr>Numerical Integration (Contd)</vt:lpstr>
      <vt:lpstr>Numerical Integration: Rectangular Rule</vt:lpstr>
      <vt:lpstr>Numerical Integration: Rectangular Rule</vt:lpstr>
      <vt:lpstr>Numerical Integration: Trapezoidal Rule</vt:lpstr>
      <vt:lpstr>Numerical Integration: Trapezoidal Rule</vt:lpstr>
      <vt:lpstr>Numerical Integration: Simpson’s Rules</vt:lpstr>
      <vt:lpstr>Numerical Integration: Simpson’s Rules</vt:lpstr>
      <vt:lpstr>Numerical Integration: Simpson’s Rules</vt:lpstr>
      <vt:lpstr>Numerical Integration: Simpson’s Rules</vt:lpstr>
      <vt:lpstr>Numerical Integration: Simpson’s Rules</vt:lpstr>
      <vt:lpstr>Numerical Integration: Simpson’s Rules</vt:lpstr>
      <vt:lpstr>Numerical Integration: Simpson’s Rules</vt:lpstr>
      <vt:lpstr>Numerical Integration: Simpson’s Rules</vt:lpstr>
      <vt:lpstr>Numerical Integration</vt:lpstr>
      <vt:lpstr>Romberg Integration</vt:lpstr>
      <vt:lpstr>Gauss Quadrature</vt:lpstr>
      <vt:lpstr>PowerPoint Presentation</vt:lpstr>
      <vt:lpstr>Gauss Quadrature</vt:lpstr>
      <vt:lpstr>Gauss Quadrature</vt:lpstr>
      <vt:lpstr>Gauss Quadrature</vt:lpstr>
      <vt:lpstr>Gauss Quadrature</vt:lpstr>
      <vt:lpstr>Gauss-Legendre Quadrature</vt:lpstr>
      <vt:lpstr>PowerPoint Presentation</vt:lpstr>
      <vt:lpstr>Gauss-Legendre Quadrature: Example</vt:lpstr>
      <vt:lpstr>PowerPoint Presentation</vt:lpstr>
      <vt:lpstr>Gauss-Legendre Quadrature: Example</vt:lpstr>
      <vt:lpstr>Numerical Integration: Example</vt:lpstr>
      <vt:lpstr>Numerical Integration: Example</vt:lpstr>
      <vt:lpstr>Numerical Integration: Example</vt:lpstr>
      <vt:lpstr>Numerical Integration: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ESO 208A: Computational Methods in Engineering  Lecture 1</dc:title>
  <dc:creator>Abhas</dc:creator>
  <cp:lastModifiedBy>Abhas Singh</cp:lastModifiedBy>
  <cp:revision>671</cp:revision>
  <dcterms:created xsi:type="dcterms:W3CDTF">2018-04-30T11:42:59Z</dcterms:created>
  <dcterms:modified xsi:type="dcterms:W3CDTF">2019-10-24T12:15:12Z</dcterms:modified>
</cp:coreProperties>
</file>