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7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5" y="475862"/>
            <a:ext cx="7969258" cy="246592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Equation: Multi-Step, BDF, Runge-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337603"/>
            <a:ext cx="6854537" cy="1607272"/>
          </a:xfrm>
        </p:spPr>
        <p:txBody>
          <a:bodyPr>
            <a:normAutofit fontScale="55000" lnSpcReduction="2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700" dirty="0"/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04" y="4944875"/>
            <a:ext cx="973829" cy="97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37823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″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3!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‴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4!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</m:sup>
                            </m:sSub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𝜊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″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sz="2400" b="1">
                                    <a:latin typeface="Cambria Math" panose="02040503050406030204" pitchFamily="18" charset="0"/>
                                  </a:rPr>
                                  <m:t>‴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</m:sup>
                            </m:sSub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𝜊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Equating both sides: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;      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  <a:blipFill>
                <a:blip r:embed="rId3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0104F7E-A9AC-4B54-B33E-5C0DC5BE0B1A}"/>
              </a:ext>
            </a:extLst>
          </p:cNvPr>
          <p:cNvSpPr/>
          <p:nvPr/>
        </p:nvSpPr>
        <p:spPr>
          <a:xfrm>
            <a:off x="993913" y="2107096"/>
            <a:ext cx="238539" cy="596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EA970C1-F481-4AC1-99F9-04FEA0244AC0}"/>
              </a:ext>
            </a:extLst>
          </p:cNvPr>
          <p:cNvSpPr/>
          <p:nvPr/>
        </p:nvSpPr>
        <p:spPr>
          <a:xfrm>
            <a:off x="6365461" y="2044565"/>
            <a:ext cx="1811130" cy="596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C07CA07-965A-4281-9DA5-BCF44E5CA7A3}"/>
              </a:ext>
            </a:extLst>
          </p:cNvPr>
          <p:cNvSpPr/>
          <p:nvPr/>
        </p:nvSpPr>
        <p:spPr>
          <a:xfrm>
            <a:off x="1851875" y="1972079"/>
            <a:ext cx="323067" cy="7313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F212F82-F42F-4725-9914-08BA9E9F2438}"/>
              </a:ext>
            </a:extLst>
          </p:cNvPr>
          <p:cNvSpPr/>
          <p:nvPr/>
        </p:nvSpPr>
        <p:spPr>
          <a:xfrm>
            <a:off x="2846516" y="1972079"/>
            <a:ext cx="348973" cy="7313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A6E251D-64C4-4947-80DD-5F66A497E3F1}"/>
              </a:ext>
            </a:extLst>
          </p:cNvPr>
          <p:cNvSpPr/>
          <p:nvPr/>
        </p:nvSpPr>
        <p:spPr>
          <a:xfrm>
            <a:off x="1126435" y="2703443"/>
            <a:ext cx="1709400" cy="5963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779F95-E3E4-4347-A7F1-11A9D8F8F87B}"/>
              </a:ext>
            </a:extLst>
          </p:cNvPr>
          <p:cNvSpPr/>
          <p:nvPr/>
        </p:nvSpPr>
        <p:spPr>
          <a:xfrm>
            <a:off x="3497470" y="2703443"/>
            <a:ext cx="1604617" cy="5963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approximation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already have: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‴</m:t>
                            </m:r>
                          </m:sup>
                        </m:sSup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𝐼𝑉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𝜊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‴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‴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‴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  <a:blipFill>
                <a:blip r:embed="rId3"/>
                <a:stretch>
                  <a:fillRect l="-1079" t="-1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712700-558E-458B-A818-F7608CB2B2FF}"/>
              </a:ext>
            </a:extLst>
          </p:cNvPr>
          <p:cNvSpPr/>
          <p:nvPr/>
        </p:nvSpPr>
        <p:spPr>
          <a:xfrm>
            <a:off x="6219688" y="4672421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IN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E3621F7-02AA-43B7-A4FA-FDD386A34EFE}"/>
              </a:ext>
            </a:extLst>
          </p:cNvPr>
          <p:cNvCxnSpPr/>
          <p:nvPr/>
        </p:nvCxnSpPr>
        <p:spPr>
          <a:xfrm>
            <a:off x="2279374" y="5134086"/>
            <a:ext cx="1789043" cy="1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we have shown that effective approximation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𝑁𝑜𝑤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‴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𝐹𝑟𝑜𝑚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𝑙𝑎𝑠𝑡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𝑠𝑙𝑖𝑑𝑒</m:t>
                          </m:r>
                          <m:r>
                            <a:rPr lang="en-I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‴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truncation error (LTE) of this method is O(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)!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method is non-self starting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cannot be started with the given initial condition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0.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Why???</a:t>
                </a:r>
                <a:endParaRPr 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  <a:blipFill>
                <a:blip r:embed="rId3"/>
                <a:stretch>
                  <a:fillRect l="-1079" t="-911" b="-19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4DF708F-1339-4EE1-A762-05E0729460A0}"/>
              </a:ext>
            </a:extLst>
          </p:cNvPr>
          <p:cNvSpPr/>
          <p:nvPr/>
        </p:nvSpPr>
        <p:spPr>
          <a:xfrm>
            <a:off x="2530060" y="2346469"/>
            <a:ext cx="3261139" cy="5963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64B5A1-D4E8-4A88-B25B-E203BC0C113E}"/>
              </a:ext>
            </a:extLst>
          </p:cNvPr>
          <p:cNvSpPr/>
          <p:nvPr/>
        </p:nvSpPr>
        <p:spPr>
          <a:xfrm>
            <a:off x="1270000" y="3596573"/>
            <a:ext cx="2520122" cy="5963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assume that we have obtained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another method and then applying this method for subsequent time steps: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𝐻𝑂𝑇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way, if we apply the method for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steps,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  <a:blipFill>
                <a:blip r:embed="rId3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the first mean value theorem for integrals: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truncation error (GTE) of this method is O(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method is always referred to with it’s order of accuracy of GTE!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this is </a:t>
                </a:r>
                <a:r>
                  <a:rPr lang="en-US" sz="20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b="1" i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</a:t>
                </a:r>
                <a:r>
                  <a:rPr lang="en-US" sz="2000" b="1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  <a:blipFill>
                <a:blip r:embed="rId3"/>
                <a:stretch>
                  <a:fillRect l="-719" b="-13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8"/>
                <a:ext cx="8422037" cy="54567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commonly used explicit methods: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8"/>
                <a:ext cx="8422037" cy="5456752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4FEE2CE6-EC53-439A-995E-EF2494FAA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245545"/>
                  </p:ext>
                </p:extLst>
              </p:nvPr>
            </p:nvGraphicFramePr>
            <p:xfrm>
              <a:off x="374491" y="2808316"/>
              <a:ext cx="8422036" cy="3528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505">
                      <a:extLst>
                        <a:ext uri="{9D8B030D-6E8A-4147-A177-3AD203B41FA5}">
                          <a16:colId xmlns:a16="http://schemas.microsoft.com/office/drawing/2014/main" xmlns="" val="3215159552"/>
                        </a:ext>
                      </a:extLst>
                    </a:gridCol>
                    <a:gridCol w="685082">
                      <a:extLst>
                        <a:ext uri="{9D8B030D-6E8A-4147-A177-3AD203B41FA5}">
                          <a16:colId xmlns:a16="http://schemas.microsoft.com/office/drawing/2014/main" xmlns="" val="884129875"/>
                        </a:ext>
                      </a:extLst>
                    </a:gridCol>
                    <a:gridCol w="5283779">
                      <a:extLst>
                        <a:ext uri="{9D8B030D-6E8A-4147-A177-3AD203B41FA5}">
                          <a16:colId xmlns:a16="http://schemas.microsoft.com/office/drawing/2014/main" xmlns="" val="2594977635"/>
                        </a:ext>
                      </a:extLst>
                    </a:gridCol>
                    <a:gridCol w="921670">
                      <a:extLst>
                        <a:ext uri="{9D8B030D-6E8A-4147-A177-3AD203B41FA5}">
                          <a16:colId xmlns:a16="http://schemas.microsoft.com/office/drawing/2014/main" xmlns="" val="3808144555"/>
                        </a:ext>
                      </a:extLst>
                    </a:gridCol>
                  </a:tblGrid>
                  <a:tr h="6500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15702706"/>
                      </a:ext>
                    </a:extLst>
                  </a:tr>
                  <a:tr h="65007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Forward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92103315"/>
                      </a:ext>
                    </a:extLst>
                  </a:tr>
                  <a:tr h="656321">
                    <a:tc rowSpan="3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Adams-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Bashforth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34759689"/>
                      </a:ext>
                    </a:extLst>
                  </a:tr>
                  <a:tr h="65632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82549118"/>
                      </a:ext>
                    </a:extLst>
                  </a:tr>
                  <a:tr h="71085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55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59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37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71280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EE2CE6-EC53-439A-995E-EF2494FAA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245545"/>
                  </p:ext>
                </p:extLst>
              </p:nvPr>
            </p:nvGraphicFramePr>
            <p:xfrm>
              <a:off x="374491" y="2808316"/>
              <a:ext cx="8422036" cy="3528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505">
                      <a:extLst>
                        <a:ext uri="{9D8B030D-6E8A-4147-A177-3AD203B41FA5}">
                          <a16:colId xmlns:a16="http://schemas.microsoft.com/office/drawing/2014/main" val="3215159552"/>
                        </a:ext>
                      </a:extLst>
                    </a:gridCol>
                    <a:gridCol w="685082">
                      <a:extLst>
                        <a:ext uri="{9D8B030D-6E8A-4147-A177-3AD203B41FA5}">
                          <a16:colId xmlns:a16="http://schemas.microsoft.com/office/drawing/2014/main" val="884129875"/>
                        </a:ext>
                      </a:extLst>
                    </a:gridCol>
                    <a:gridCol w="5283779">
                      <a:extLst>
                        <a:ext uri="{9D8B030D-6E8A-4147-A177-3AD203B41FA5}">
                          <a16:colId xmlns:a16="http://schemas.microsoft.com/office/drawing/2014/main" val="2594977635"/>
                        </a:ext>
                      </a:extLst>
                    </a:gridCol>
                    <a:gridCol w="921670">
                      <a:extLst>
                        <a:ext uri="{9D8B030D-6E8A-4147-A177-3AD203B41FA5}">
                          <a16:colId xmlns:a16="http://schemas.microsoft.com/office/drawing/2014/main" val="3808144555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7027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Forward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104348" r="-17993" b="-3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2103315"/>
                      </a:ext>
                    </a:extLst>
                  </a:tr>
                  <a:tr h="707771">
                    <a:tc rowSpan="3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Adams-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Bashforth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200855" r="-17993" b="-200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4759689"/>
                      </a:ext>
                    </a:extLst>
                  </a:tr>
                  <a:tr h="7077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303448" r="-17993" b="-1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2549118"/>
                      </a:ext>
                    </a:extLst>
                  </a:tr>
                  <a:tr h="71085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400000" r="-17993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280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328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Implicit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269" y="1392744"/>
                <a:ext cx="8385462" cy="510012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form of multi-step implicit methods: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…., (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and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uniform time step size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expand all the terms in Taylor’s series and equate LHS with RHS!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269" y="1392744"/>
                <a:ext cx="8385462" cy="5100129"/>
              </a:xfrm>
              <a:blipFill>
                <a:blip r:embed="rId3"/>
                <a:stretch>
                  <a:fillRect l="-945" t="-1314" b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F9D444A0-C0FC-47DB-A409-791F59F12AC1}"/>
                  </a:ext>
                </a:extLst>
              </p:cNvPr>
              <p:cNvSpPr/>
              <p:nvPr/>
            </p:nvSpPr>
            <p:spPr>
              <a:xfrm>
                <a:off x="2500920" y="3244334"/>
                <a:ext cx="4142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D444A0-C0FC-47DB-A409-791F59F12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20" y="3244334"/>
                <a:ext cx="414216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9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Implicit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8370"/>
                <a:ext cx="7992270" cy="527450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Expanding all the terms in Taylor’s series: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 these in the original equation!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RHS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𝜊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𝜊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8370"/>
                <a:ext cx="7992270" cy="5274503"/>
              </a:xfrm>
              <a:blipFill>
                <a:blip r:embed="rId3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Implicit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8370"/>
                <a:ext cx="7992270" cy="527450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RHS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𝜊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𝜊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two sides: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;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;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8370"/>
                <a:ext cx="7992270" cy="5274503"/>
              </a:xfrm>
              <a:blipFill>
                <a:blip r:embed="rId3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0326"/>
            <a:ext cx="7756398" cy="6566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Multi-Step Methods: Implicit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632" y="1074919"/>
                <a:ext cx="8030718" cy="542931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=1;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;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method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LHS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RHS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LTE of the method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GTE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</a:t>
                </a:r>
                <a:r>
                  <a:rPr lang="en-US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sz="2400" b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</a:t>
                </a:r>
                <a:r>
                  <a:rPr lang="en-US" altLang="en-US" sz="24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Adams-Moulton</a:t>
                </a:r>
                <a:r>
                  <a:rPr lang="en-US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632" y="1074919"/>
                <a:ext cx="8030718" cy="5429317"/>
              </a:xfrm>
              <a:blipFill>
                <a:blip r:embed="rId3"/>
                <a:stretch>
                  <a:fillRect l="-987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/>
              <a:t>ODE: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888"/>
                <a:ext cx="7886700" cy="47870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consider general problems of the form: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of this equation is a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shall take discrete time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size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𝑛h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from the known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shall compute values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each time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i.e., compute tab(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obvious way can be: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Neglecting,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higher order terms: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888"/>
                <a:ext cx="7886700" cy="4787075"/>
              </a:xfrm>
              <a:blipFill>
                <a:blip r:embed="rId2"/>
                <a:stretch>
                  <a:fillRect l="-1005" t="-22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3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/>
              <a:t>Multi-Step Methods: Implicit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8"/>
                <a:ext cx="8422037" cy="54567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commonly used implicit methods: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8"/>
                <a:ext cx="8422037" cy="5456752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4FEE2CE6-EC53-439A-995E-EF2494FAA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950779"/>
                  </p:ext>
                </p:extLst>
              </p:nvPr>
            </p:nvGraphicFramePr>
            <p:xfrm>
              <a:off x="374491" y="2808316"/>
              <a:ext cx="8422036" cy="35965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505">
                      <a:extLst>
                        <a:ext uri="{9D8B030D-6E8A-4147-A177-3AD203B41FA5}">
                          <a16:colId xmlns:a16="http://schemas.microsoft.com/office/drawing/2014/main" xmlns="" val="3215159552"/>
                        </a:ext>
                      </a:extLst>
                    </a:gridCol>
                    <a:gridCol w="685082">
                      <a:extLst>
                        <a:ext uri="{9D8B030D-6E8A-4147-A177-3AD203B41FA5}">
                          <a16:colId xmlns:a16="http://schemas.microsoft.com/office/drawing/2014/main" xmlns="" val="884129875"/>
                        </a:ext>
                      </a:extLst>
                    </a:gridCol>
                    <a:gridCol w="5283779">
                      <a:extLst>
                        <a:ext uri="{9D8B030D-6E8A-4147-A177-3AD203B41FA5}">
                          <a16:colId xmlns:a16="http://schemas.microsoft.com/office/drawing/2014/main" xmlns="" val="2594977635"/>
                        </a:ext>
                      </a:extLst>
                    </a:gridCol>
                    <a:gridCol w="921670">
                      <a:extLst>
                        <a:ext uri="{9D8B030D-6E8A-4147-A177-3AD203B41FA5}">
                          <a16:colId xmlns:a16="http://schemas.microsoft.com/office/drawing/2014/main" xmlns="" val="3808144555"/>
                        </a:ext>
                      </a:extLst>
                    </a:gridCol>
                  </a:tblGrid>
                  <a:tr h="6500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15702706"/>
                      </a:ext>
                    </a:extLst>
                  </a:tr>
                  <a:tr h="65007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Backward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92103315"/>
                      </a:ext>
                    </a:extLst>
                  </a:tr>
                  <a:tr h="656321">
                    <a:tc rowSpan="2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Trapezoidal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34759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82549118"/>
                      </a:ext>
                    </a:extLst>
                  </a:tr>
                  <a:tr h="706743">
                    <a:tc rowSpan="2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Adams-Moulton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37345371"/>
                      </a:ext>
                    </a:extLst>
                  </a:tr>
                  <a:tr h="70879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71280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EE2CE6-EC53-439A-995E-EF2494FAA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950779"/>
                  </p:ext>
                </p:extLst>
              </p:nvPr>
            </p:nvGraphicFramePr>
            <p:xfrm>
              <a:off x="374491" y="2808316"/>
              <a:ext cx="8422036" cy="35965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505">
                      <a:extLst>
                        <a:ext uri="{9D8B030D-6E8A-4147-A177-3AD203B41FA5}">
                          <a16:colId xmlns:a16="http://schemas.microsoft.com/office/drawing/2014/main" val="3215159552"/>
                        </a:ext>
                      </a:extLst>
                    </a:gridCol>
                    <a:gridCol w="685082">
                      <a:extLst>
                        <a:ext uri="{9D8B030D-6E8A-4147-A177-3AD203B41FA5}">
                          <a16:colId xmlns:a16="http://schemas.microsoft.com/office/drawing/2014/main" val="884129875"/>
                        </a:ext>
                      </a:extLst>
                    </a:gridCol>
                    <a:gridCol w="5283779">
                      <a:extLst>
                        <a:ext uri="{9D8B030D-6E8A-4147-A177-3AD203B41FA5}">
                          <a16:colId xmlns:a16="http://schemas.microsoft.com/office/drawing/2014/main" val="2594977635"/>
                        </a:ext>
                      </a:extLst>
                    </a:gridCol>
                    <a:gridCol w="921670">
                      <a:extLst>
                        <a:ext uri="{9D8B030D-6E8A-4147-A177-3AD203B41FA5}">
                          <a16:colId xmlns:a16="http://schemas.microsoft.com/office/drawing/2014/main" val="3808144555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GTE Order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7027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Backward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104348" r="-17993" b="-3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2103315"/>
                      </a:ext>
                    </a:extLst>
                  </a:tr>
                  <a:tr h="707771">
                    <a:tc rowSpan="2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Trapezoidal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200855" r="-17993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4759689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275000" r="-17993" b="-9218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2549118"/>
                      </a:ext>
                    </a:extLst>
                  </a:tr>
                  <a:tr h="706743">
                    <a:tc rowSpan="2"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Adams-Moulton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345371"/>
                      </a:ext>
                    </a:extLst>
                  </a:tr>
                  <a:tr h="70879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2099" t="-413793" r="-1799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i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280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490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347918"/>
            <a:ext cx="7886700" cy="924178"/>
          </a:xfrm>
        </p:spPr>
        <p:txBody>
          <a:bodyPr>
            <a:normAutofit fontScale="90000"/>
          </a:bodyPr>
          <a:lstStyle/>
          <a:p>
            <a:r>
              <a:rPr lang="en-US" dirty="0"/>
              <a:t>Backward Difference Formulae (BDF)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269" y="1392744"/>
                <a:ext cx="8385462" cy="510012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Explicit multi-step methods: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 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….,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uniform time step size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Implicit multi-step methods: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       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…., (</a:t>
                </a:r>
                <a:r>
                  <a:rPr lang="en-US" alt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and </a:t>
                </a:r>
                <a:r>
                  <a:rPr lang="en-US" alt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uniform time step size</a:t>
                </a:r>
              </a:p>
              <a:p>
                <a:pPr marL="0" lv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variations were in the evaluations of </a:t>
                </a:r>
                <a:r>
                  <a:rPr lang="en-US" alt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happens if we keep the </a:t>
                </a:r>
                <a:r>
                  <a:rPr lang="en-US" alt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evaluation at only one point and use multi-point approximation of the derivative </a:t>
                </a:r>
                <a:r>
                  <a:rPr lang="en-US" alt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en-US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</a:t>
                </a:r>
                <a:r>
                  <a:rPr lang="en-US" alt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269" y="1392744"/>
                <a:ext cx="8385462" cy="5100129"/>
              </a:xfrm>
              <a:blipFill>
                <a:blip r:embed="rId3"/>
                <a:stretch>
                  <a:fillRect l="-945" t="-717" b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347918"/>
            <a:ext cx="7886700" cy="924178"/>
          </a:xfrm>
        </p:spPr>
        <p:txBody>
          <a:bodyPr>
            <a:normAutofit fontScale="90000"/>
          </a:bodyPr>
          <a:lstStyle/>
          <a:p>
            <a:r>
              <a:rPr lang="en-US" dirty="0"/>
              <a:t>Backward Difference Formulae (BDF)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269" y="1392744"/>
                <a:ext cx="8385462" cy="510012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Difference Formulae or BDFs: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…., (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and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uniform time step size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⟹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expand all the terms in Taylor’s series and equate LHS with RHS!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269" y="1392744"/>
                <a:ext cx="8385462" cy="5100129"/>
              </a:xfrm>
              <a:blipFill>
                <a:blip r:embed="rId3"/>
                <a:stretch>
                  <a:fillRect l="-1090" t="-956" r="-581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44988"/>
            <a:ext cx="7856982" cy="582989"/>
          </a:xfrm>
        </p:spPr>
        <p:txBody>
          <a:bodyPr>
            <a:normAutofit fontScale="90000"/>
          </a:bodyPr>
          <a:lstStyle/>
          <a:p>
            <a:r>
              <a:rPr lang="en-US" dirty="0"/>
              <a:t>Backward Difference Formulae (BDF)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047" y="1051560"/>
                <a:ext cx="8380683" cy="544131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047" y="1051560"/>
                <a:ext cx="8380683" cy="5441313"/>
              </a:xfrm>
              <a:blipFill>
                <a:blip r:embed="rId3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44988"/>
            <a:ext cx="7856982" cy="582989"/>
          </a:xfrm>
        </p:spPr>
        <p:txBody>
          <a:bodyPr>
            <a:normAutofit fontScale="90000"/>
          </a:bodyPr>
          <a:lstStyle/>
          <a:p>
            <a:r>
              <a:rPr lang="en-US" dirty="0"/>
              <a:t>Backward Difference Formulae (BDF)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047" y="1051560"/>
                <a:ext cx="8380683" cy="54413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LHS and RHS, the truncation error term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LTE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method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GTE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</a:t>
                </a:r>
                <a:r>
                  <a:rPr lang="en-US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sz="2400" b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</a:t>
                </a:r>
                <a:r>
                  <a:rPr lang="en-US" altLang="en-US" sz="24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BDF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047" y="1051560"/>
                <a:ext cx="8380683" cy="5441313"/>
              </a:xfrm>
              <a:blipFill>
                <a:blip r:embed="rId3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ODE: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888"/>
                <a:ext cx="7886700" cy="47870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method is equivalent to making 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difference approximation of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node. It is known as the </a:t>
                </a:r>
                <a:r>
                  <a:rPr lang="en-US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 Method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not make 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difference approximation of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known as the </a:t>
                </a:r>
                <a:r>
                  <a:rPr lang="en-US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Backward Method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Instead of evaluating the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either at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or at the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</a:t>
                </a:r>
                <a:r>
                  <a:rPr lang="en-US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node, if we take the average of the two: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888"/>
                <a:ext cx="7886700" cy="4787075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4377459" cy="678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ODE: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888"/>
                <a:ext cx="7886700" cy="47870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method may also be seen as follows: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      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side integral is straight forward.  Use Trapezoidal Method for the right side integral.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known as the </a:t>
                </a:r>
                <a:r>
                  <a:rPr lang="en-US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Trapezoidal Method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888"/>
                <a:ext cx="7886700" cy="4787075"/>
              </a:xfrm>
              <a:blipFill>
                <a:blip r:embed="rId2"/>
                <a:stretch>
                  <a:fillRect l="-1391" b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5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035" y="5364659"/>
                <a:ext cx="7910674" cy="1263422"/>
              </a:xfrm>
            </p:spPr>
            <p:txBody>
              <a:bodyPr>
                <a:normAutofit fontScale="77500" lnSpcReduction="20000"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Blue: Euler Forward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Green: Euler Backward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Red: Trapezoidal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Explicit vs. Implicit methods!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035" y="5364659"/>
                <a:ext cx="7910674" cy="1263422"/>
              </a:xfrm>
              <a:blipFill>
                <a:blip r:embed="rId2"/>
                <a:stretch>
                  <a:fillRect l="-84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47998E91-BDDF-4DCC-B33D-EF968D678BB1}"/>
              </a:ext>
            </a:extLst>
          </p:cNvPr>
          <p:cNvGrpSpPr/>
          <p:nvPr/>
        </p:nvGrpSpPr>
        <p:grpSpPr>
          <a:xfrm>
            <a:off x="321353" y="1219207"/>
            <a:ext cx="6617329" cy="3478299"/>
            <a:chOff x="321353" y="1219207"/>
            <a:chExt cx="6617329" cy="34782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44D4FE6B-225D-4DA8-8CBA-6B6DBE749B9B}"/>
                </a:ext>
              </a:extLst>
            </p:cNvPr>
            <p:cNvCxnSpPr/>
            <p:nvPr/>
          </p:nvCxnSpPr>
          <p:spPr>
            <a:xfrm>
              <a:off x="2187388" y="4697506"/>
              <a:ext cx="475129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AA6AF82D-A19B-449C-8CF5-A0BC33DCC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6351" y="1219207"/>
              <a:ext cx="0" cy="34747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3DDB9A8-B5CA-4310-A3FB-4B2FD8DA10A4}"/>
                </a:ext>
              </a:extLst>
            </p:cNvPr>
            <p:cNvSpPr/>
            <p:nvPr/>
          </p:nvSpPr>
          <p:spPr>
            <a:xfrm>
              <a:off x="3282954" y="437005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E1A225B-8B1C-44E4-A5BF-19D40357A572}"/>
                </a:ext>
              </a:extLst>
            </p:cNvPr>
            <p:cNvSpPr/>
            <p:nvPr/>
          </p:nvSpPr>
          <p:spPr>
            <a:xfrm>
              <a:off x="5685495" y="279269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xmlns="" id="{C5DF617B-7AF7-4104-873C-F4442053E6A4}"/>
                </a:ext>
              </a:extLst>
            </p:cNvPr>
            <p:cNvSpPr/>
            <p:nvPr/>
          </p:nvSpPr>
          <p:spPr>
            <a:xfrm rot="4159109">
              <a:off x="2282784" y="857867"/>
              <a:ext cx="1639128" cy="5561989"/>
            </a:xfrm>
            <a:prstGeom prst="arc">
              <a:avLst>
                <a:gd name="adj1" fmla="val 16406060"/>
                <a:gd name="adj2" fmla="val 1916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F721E8A-F09D-444D-8D0E-0E3AB5082B80}"/>
              </a:ext>
            </a:extLst>
          </p:cNvPr>
          <p:cNvCxnSpPr>
            <a:cxnSpLocks/>
          </p:cNvCxnSpPr>
          <p:nvPr/>
        </p:nvCxnSpPr>
        <p:spPr>
          <a:xfrm flipV="1">
            <a:off x="2895601" y="3455894"/>
            <a:ext cx="2994211" cy="114299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ECE2650-FFEA-4685-AF44-6A5C79CCB89C}"/>
              </a:ext>
            </a:extLst>
          </p:cNvPr>
          <p:cNvCxnSpPr>
            <a:cxnSpLocks/>
          </p:cNvCxnSpPr>
          <p:nvPr/>
        </p:nvCxnSpPr>
        <p:spPr>
          <a:xfrm flipV="1">
            <a:off x="4392704" y="177530"/>
            <a:ext cx="2832847" cy="5002664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67FC2637-B961-4ECB-93F8-B15E23659661}"/>
              </a:ext>
            </a:extLst>
          </p:cNvPr>
          <p:cNvCxnSpPr>
            <a:cxnSpLocks/>
          </p:cNvCxnSpPr>
          <p:nvPr/>
        </p:nvCxnSpPr>
        <p:spPr>
          <a:xfrm flipV="1">
            <a:off x="2917978" y="168184"/>
            <a:ext cx="2832847" cy="5002664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85A6499D-9B3C-4BF4-8998-FEC0BB4F4A38}"/>
              </a:ext>
            </a:extLst>
          </p:cNvPr>
          <p:cNvCxnSpPr>
            <a:cxnSpLocks/>
          </p:cNvCxnSpPr>
          <p:nvPr/>
        </p:nvCxnSpPr>
        <p:spPr>
          <a:xfrm flipV="1">
            <a:off x="3585882" y="2032803"/>
            <a:ext cx="3680051" cy="301333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04118FE8-AA68-45DE-A3A0-6DA18F84ECAD}"/>
              </a:ext>
            </a:extLst>
          </p:cNvPr>
          <p:cNvCxnSpPr>
            <a:cxnSpLocks/>
          </p:cNvCxnSpPr>
          <p:nvPr/>
        </p:nvCxnSpPr>
        <p:spPr>
          <a:xfrm flipV="1">
            <a:off x="2958345" y="1710080"/>
            <a:ext cx="3680051" cy="301333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DB7B2805-6AB2-4178-A76C-897F76591D40}"/>
              </a:ext>
            </a:extLst>
          </p:cNvPr>
          <p:cNvGrpSpPr/>
          <p:nvPr/>
        </p:nvGrpSpPr>
        <p:grpSpPr>
          <a:xfrm>
            <a:off x="3325901" y="200809"/>
            <a:ext cx="2397244" cy="4572000"/>
            <a:chOff x="3325901" y="200809"/>
            <a:chExt cx="2397244" cy="457200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E73BA22E-39A5-4A41-A5DD-2290419E7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145" y="200809"/>
              <a:ext cx="0" cy="4572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87410019-FA0C-4862-8E0B-BFDFBF300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5901" y="440704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0C8D3059-8C17-4877-8AD4-5A0224ED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38" y="129902"/>
            <a:ext cx="4377459" cy="678582"/>
          </a:xfrm>
        </p:spPr>
        <p:txBody>
          <a:bodyPr>
            <a:normAutofit fontScale="90000"/>
          </a:bodyPr>
          <a:lstStyle/>
          <a:p>
            <a:r>
              <a:rPr lang="en-US" dirty="0"/>
              <a:t>ODE: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424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/>
              <a:t>Ordinary Differential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00"/>
            <a:ext cx="7886700" cy="5095180"/>
          </a:xfrm>
        </p:spPr>
        <p:txBody>
          <a:bodyPr>
            <a:normAutofit fontScale="77500" lnSpcReduction="20000"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for Initial Value Problems (IVPs):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Multi-step Methods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Explicit: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 Forward,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Adams-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Implicit: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 Backward, Trapezoidal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Adams-Moulton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Difference Formulae (BDF)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Startup, Combination Methods (Predictor-Corrector)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Consistency, Stability, Convergence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System of ODEs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Problems (BVPs)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Shooting Method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269" y="1392744"/>
                <a:ext cx="8385462" cy="510012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form of multi-step or Adams-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….,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uniform time step size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expand all the terms in Taylor’s series and equate LHS with RHS!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269" y="1392744"/>
                <a:ext cx="8385462" cy="5100129"/>
              </a:xfrm>
              <a:blipFill>
                <a:blip r:embed="rId3"/>
                <a:stretch>
                  <a:fillRect l="-945" t="-1314" b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08616"/>
              </p:ext>
            </p:extLst>
          </p:nvPr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8"/>
                <a:ext cx="8500569" cy="497624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Expanding all the terms in Taylor’s series: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‴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‴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‴</m:t>
                              </m:r>
                            </m:sup>
                          </m:sSup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 these in the original equation!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RHS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″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‴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𝜊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″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‴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p>
                          </m:sSub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𝜊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8"/>
                <a:ext cx="8500569" cy="4976244"/>
              </a:xfrm>
              <a:blipFill>
                <a:blip r:embed="rId3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027B52A-D9B8-4970-BB6A-67D766F85C88}"/>
              </a:ext>
            </a:extLst>
          </p:cNvPr>
          <p:cNvCxnSpPr/>
          <p:nvPr/>
        </p:nvCxnSpPr>
        <p:spPr>
          <a:xfrm>
            <a:off x="3260035" y="3251200"/>
            <a:ext cx="0" cy="16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7795A24-657C-4A57-93FF-167F8F918C0A}"/>
              </a:ext>
            </a:extLst>
          </p:cNvPr>
          <p:cNvCxnSpPr/>
          <p:nvPr/>
        </p:nvCxnSpPr>
        <p:spPr>
          <a:xfrm>
            <a:off x="4572000" y="3697357"/>
            <a:ext cx="0" cy="176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Multi-Step Methods: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/>
                  <a:t>Thus, we have reduced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″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3!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‴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4!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</m:sup>
                            </m:sSub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𝜊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″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‴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</m:sup>
                                </m:sSub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𝜊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″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‴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</m:sup>
                                </m:sSub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𝜊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Grouping Terms: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″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3!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‴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4!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</m:sup>
                            </m:sSub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𝜊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″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‴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</m:sup>
                            </m:sSub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𝜊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90" y="1218367"/>
                <a:ext cx="8473675" cy="5352761"/>
              </a:xfrm>
              <a:blipFill>
                <a:blip r:embed="rId3"/>
                <a:stretch>
                  <a:fillRect l="-719" t="-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CEDC283-82E4-410A-83F9-2E2ED4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B373625-DCEF-4304-9025-A1B047F0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-120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5B7CE8C-2479-43F1-A7B2-46648B9B3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5B7CE8C-2479-43F1-A7B2-46648B9B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0B2862-ADE5-40EB-BC1C-0F8583B1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C1C73DD-DB88-4A1D-AB1C-B67FB0E9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12CA8C3-3670-46A6-9340-72C34ED7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99D582BB-929B-41E5-B64A-7FE4577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27590</TotalTime>
  <Words>314</Words>
  <Application>Microsoft Office PowerPoint</Application>
  <PresentationFormat>On-screen Show (4:3)</PresentationFormat>
  <Paragraphs>253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ESO 208A: Computational Methods in Engineering  Ordinary Differential Equation: Multi-Step, BDF, Runge-Kutta</vt:lpstr>
      <vt:lpstr>ODE: Introduction</vt:lpstr>
      <vt:lpstr>ODE: Introduction</vt:lpstr>
      <vt:lpstr>ODE: Introduction</vt:lpstr>
      <vt:lpstr>ODE: Introduction</vt:lpstr>
      <vt:lpstr>Ordinary Differential Equation</vt:lpstr>
      <vt:lpstr>Multi-Step Methods: Explicit</vt:lpstr>
      <vt:lpstr>Multi-Step Methods: Explicit</vt:lpstr>
      <vt:lpstr>Multi-Step Methods: Explicit</vt:lpstr>
      <vt:lpstr>Multi-Step Methods: Explicit</vt:lpstr>
      <vt:lpstr>Multi-Step Methods: Explicit</vt:lpstr>
      <vt:lpstr>Multi-Step Methods: Explicit</vt:lpstr>
      <vt:lpstr>Multi-Step Methods: Explicit</vt:lpstr>
      <vt:lpstr>Multi-Step Methods: Explicit</vt:lpstr>
      <vt:lpstr>Multi-Step Methods: Explicit</vt:lpstr>
      <vt:lpstr>Multi-Step Methods: Implicit</vt:lpstr>
      <vt:lpstr>Multi-Step Methods: Implicit</vt:lpstr>
      <vt:lpstr>Multi-Step Methods: Implicit</vt:lpstr>
      <vt:lpstr>Multi-Step Methods: Implicit</vt:lpstr>
      <vt:lpstr>Multi-Step Methods: Implicit</vt:lpstr>
      <vt:lpstr>Backward Difference Formulae (BDF)</vt:lpstr>
      <vt:lpstr>Backward Difference Formulae (BDF)</vt:lpstr>
      <vt:lpstr>Backward Difference Formulae (BDF)</vt:lpstr>
      <vt:lpstr>Backward Difference Formulae (BDF)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sguha;abhas</dc:creator>
  <cp:lastModifiedBy>Abhas Singh</cp:lastModifiedBy>
  <cp:revision>725</cp:revision>
  <dcterms:created xsi:type="dcterms:W3CDTF">2018-04-30T11:42:59Z</dcterms:created>
  <dcterms:modified xsi:type="dcterms:W3CDTF">2019-10-25T07:29:24Z</dcterms:modified>
</cp:coreProperties>
</file>