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1" r:id="rId2"/>
    <p:sldId id="462" r:id="rId3"/>
    <p:sldId id="463" r:id="rId4"/>
    <p:sldId id="422" r:id="rId5"/>
    <p:sldId id="423" r:id="rId6"/>
    <p:sldId id="432" r:id="rId7"/>
    <p:sldId id="426" r:id="rId8"/>
    <p:sldId id="464" r:id="rId9"/>
    <p:sldId id="427" r:id="rId10"/>
    <p:sldId id="431" r:id="rId11"/>
    <p:sldId id="433" r:id="rId12"/>
    <p:sldId id="465" r:id="rId13"/>
    <p:sldId id="434" r:id="rId14"/>
    <p:sldId id="437" r:id="rId15"/>
    <p:sldId id="438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66" r:id="rId25"/>
    <p:sldId id="439" r:id="rId26"/>
    <p:sldId id="440" r:id="rId27"/>
    <p:sldId id="441" r:id="rId28"/>
    <p:sldId id="442" r:id="rId29"/>
    <p:sldId id="443" r:id="rId30"/>
    <p:sldId id="444" r:id="rId31"/>
    <p:sldId id="446" r:id="rId32"/>
    <p:sldId id="447" r:id="rId33"/>
    <p:sldId id="445" r:id="rId34"/>
    <p:sldId id="467" r:id="rId35"/>
    <p:sldId id="450" r:id="rId36"/>
    <p:sldId id="451" r:id="rId37"/>
    <p:sldId id="452" r:id="rId38"/>
    <p:sldId id="453" r:id="rId39"/>
    <p:sldId id="449" r:id="rId40"/>
    <p:sldId id="455" r:id="rId41"/>
    <p:sldId id="456" r:id="rId42"/>
    <p:sldId id="457" r:id="rId43"/>
    <p:sldId id="458" r:id="rId44"/>
    <p:sldId id="468" r:id="rId45"/>
    <p:sldId id="469" r:id="rId46"/>
    <p:sldId id="460" r:id="rId47"/>
    <p:sldId id="470" r:id="rId48"/>
    <p:sldId id="471" r:id="rId49"/>
    <p:sldId id="472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0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42" y="312817"/>
            <a:ext cx="8112274" cy="5741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Euler Backward, Trapezoidal, Adams-Moulton (3</a:t>
            </a:r>
            <a:r>
              <a:rPr lang="en-US" sz="2400" baseline="30000" dirty="0">
                <a:solidFill>
                  <a:srgbClr val="0000FF"/>
                </a:solidFill>
              </a:rPr>
              <a:t>rd</a:t>
            </a:r>
            <a:r>
              <a:rPr lang="en-US" sz="2400" dirty="0">
                <a:solidFill>
                  <a:srgbClr val="0000FF"/>
                </a:solidFill>
              </a:rPr>
              <a:t> and 4</a:t>
            </a:r>
            <a:r>
              <a:rPr lang="en-US" sz="2400" baseline="30000" dirty="0">
                <a:solidFill>
                  <a:srgbClr val="0000FF"/>
                </a:solidFill>
              </a:rPr>
              <a:t>th</a:t>
            </a:r>
            <a:r>
              <a:rPr lang="en-US" sz="2400" dirty="0">
                <a:solidFill>
                  <a:srgbClr val="0000FF"/>
                </a:solidFill>
              </a:rPr>
              <a:t> Order)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B0B0B5-46E6-42FC-9B84-19F014B7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9" y="1115403"/>
            <a:ext cx="4172756" cy="2828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53B66C-1731-456C-8BB1-C1D177BF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7" y="1115403"/>
            <a:ext cx="4264395" cy="2890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98BEA8-42A8-4C6A-81DF-75FFAD15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7" y="3840340"/>
            <a:ext cx="4172755" cy="282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9C7ABD7-FEFC-485E-92A0-CD4CF12B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017" y="3943855"/>
            <a:ext cx="4264395" cy="28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>
            <a:noAutofit/>
          </a:bodyPr>
          <a:lstStyle/>
          <a:p>
            <a:r>
              <a:rPr lang="en-US" sz="3600" dirty="0"/>
              <a:t>Observations: implicit multi-step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things to note for multi-step implicit methods: Euler Backward, Trapezoidal, Adams-Moulton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above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cannot start by themselves.  Accuracy of the higher order method is affected if the starting values are used from the lower order methods.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the start-up problem?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multi-step methods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numerical oscillations (instability) observed in any of the implicit methods: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same order explicit multi-step methods show oscillation but implicit ones don’t?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they show oscillation under any conditions or are they oscillation-proof under all conditions?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1611"/>
            <a:ext cx="7280911" cy="65134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Application: Backward Difference Formulae (BDF)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981" y="1108640"/>
                <a:ext cx="8140859" cy="15130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 is Euler Backward. Let’s apply the rest.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981" y="1108640"/>
                <a:ext cx="8140859" cy="1513088"/>
              </a:xfrm>
              <a:blipFill>
                <a:blip r:embed="rId3"/>
                <a:stretch>
                  <a:fillRect l="-749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4FEE2CE6-EC53-439A-995E-EF2494FAA5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5370" y="2621728"/>
              <a:ext cx="8140859" cy="4157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7341">
                      <a:extLst>
                        <a:ext uri="{9D8B030D-6E8A-4147-A177-3AD203B41FA5}">
                          <a16:colId xmlns:a16="http://schemas.microsoft.com/office/drawing/2014/main" xmlns="" val="884129875"/>
                        </a:ext>
                      </a:extLst>
                    </a:gridCol>
                    <a:gridCol w="6711696">
                      <a:extLst>
                        <a:ext uri="{9D8B030D-6E8A-4147-A177-3AD203B41FA5}">
                          <a16:colId xmlns:a16="http://schemas.microsoft.com/office/drawing/2014/main" xmlns="" val="2594977635"/>
                        </a:ext>
                      </a:extLst>
                    </a:gridCol>
                    <a:gridCol w="861822">
                      <a:extLst>
                        <a:ext uri="{9D8B030D-6E8A-4147-A177-3AD203B41FA5}">
                          <a16:colId xmlns:a16="http://schemas.microsoft.com/office/drawing/2014/main" xmlns="" val="3808144555"/>
                        </a:ext>
                      </a:extLst>
                    </a:gridCol>
                  </a:tblGrid>
                  <a:tr h="698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15702706"/>
                      </a:ext>
                    </a:extLst>
                  </a:tr>
                  <a:tr h="440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92103315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34759689"/>
                      </a:ext>
                    </a:extLst>
                  </a:tr>
                  <a:tr h="649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82549118"/>
                      </a:ext>
                    </a:extLst>
                  </a:tr>
                  <a:tr h="585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71280875"/>
                      </a:ext>
                    </a:extLst>
                  </a:tr>
                  <a:tr h="602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137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60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944749704"/>
                      </a:ext>
                    </a:extLst>
                  </a:tr>
                  <a:tr h="5834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−5</m:t>
                                    </m:r>
                                  </m:sub>
                                </m:sSub>
                                <m:r>
                                  <a:rPr lang="en-US" sz="16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98751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910329"/>
                  </p:ext>
                </p:extLst>
              </p:nvPr>
            </p:nvGraphicFramePr>
            <p:xfrm>
              <a:off x="425370" y="2621728"/>
              <a:ext cx="8140859" cy="4157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7341">
                      <a:extLst>
                        <a:ext uri="{9D8B030D-6E8A-4147-A177-3AD203B41FA5}">
                          <a16:colId xmlns:a16="http://schemas.microsoft.com/office/drawing/2014/main" val="884129875"/>
                        </a:ext>
                      </a:extLst>
                    </a:gridCol>
                    <a:gridCol w="6711696">
                      <a:extLst>
                        <a:ext uri="{9D8B030D-6E8A-4147-A177-3AD203B41FA5}">
                          <a16:colId xmlns:a16="http://schemas.microsoft.com/office/drawing/2014/main" val="2594977635"/>
                        </a:ext>
                      </a:extLst>
                    </a:gridCol>
                    <a:gridCol w="861822">
                      <a:extLst>
                        <a:ext uri="{9D8B030D-6E8A-4147-A177-3AD203B41FA5}">
                          <a16:colId xmlns:a16="http://schemas.microsoft.com/office/drawing/2014/main" val="380814455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702706"/>
                      </a:ext>
                    </a:extLst>
                  </a:tr>
                  <a:tr h="440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164384" r="-13249" b="-680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2103315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198969" r="-13249" b="-4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759689"/>
                      </a:ext>
                    </a:extLst>
                  </a:tr>
                  <a:tr h="649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271028" r="-13249" b="-273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549118"/>
                      </a:ext>
                    </a:extLst>
                  </a:tr>
                  <a:tr h="585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413542" r="-13249" b="-205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280875"/>
                      </a:ext>
                    </a:extLst>
                  </a:tr>
                  <a:tr h="602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497980" r="-13249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749704"/>
                      </a:ext>
                    </a:extLst>
                  </a:tr>
                  <a:tr h="5834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530" t="-616667" r="-13249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16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7515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50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200" dirty="0"/>
              <a:t>BDF (1</a:t>
            </a:r>
            <a:r>
              <a:rPr lang="en-US" sz="3200" baseline="30000" dirty="0"/>
              <a:t>st</a:t>
            </a:r>
            <a:r>
              <a:rPr lang="en-US" sz="3200" dirty="0"/>
              <a:t> and 2</a:t>
            </a:r>
            <a:r>
              <a:rPr lang="en-US" sz="3200" baseline="30000" dirty="0"/>
              <a:t>nd</a:t>
            </a:r>
            <a:r>
              <a:rPr lang="en-US" sz="3200" dirty="0"/>
              <a:t> Order)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B6F2C1-9878-420A-BA63-C227CCBD8768}"/>
                  </a:ext>
                </a:extLst>
              </p:cNvPr>
              <p:cNvSpPr txBox="1"/>
              <p:nvPr/>
            </p:nvSpPr>
            <p:spPr>
              <a:xfrm>
                <a:off x="271228" y="819254"/>
                <a:ext cx="8717324" cy="5896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(Euler Backward)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=0.6421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0.6421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4657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4657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0.6421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+0.4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F2C1-9878-420A-BA63-C227CCBD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8" y="819254"/>
                <a:ext cx="8717324" cy="5896422"/>
              </a:xfrm>
              <a:prstGeom prst="rect">
                <a:avLst/>
              </a:prstGeo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30" y="200276"/>
            <a:ext cx="7645930" cy="4644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BDF (1</a:t>
            </a:r>
            <a:r>
              <a:rPr lang="en-US" sz="2400" baseline="30000" dirty="0">
                <a:solidFill>
                  <a:srgbClr val="0000FF"/>
                </a:solidFill>
              </a:rPr>
              <a:t>st</a:t>
            </a:r>
            <a:r>
              <a:rPr lang="en-US" sz="2400" dirty="0">
                <a:solidFill>
                  <a:srgbClr val="0000FF"/>
                </a:solidFill>
              </a:rPr>
              <a:t> to 6</a:t>
            </a:r>
            <a:r>
              <a:rPr lang="en-US" sz="2400" baseline="30000" dirty="0">
                <a:solidFill>
                  <a:srgbClr val="0000FF"/>
                </a:solidFill>
              </a:rPr>
              <a:t>th</a:t>
            </a:r>
            <a:r>
              <a:rPr lang="en-US" sz="2400" dirty="0">
                <a:solidFill>
                  <a:srgbClr val="0000FF"/>
                </a:solidFill>
              </a:rPr>
              <a:t> Order)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777138-C177-4C9B-88F4-80B15F99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206"/>
            <a:ext cx="2990087" cy="2026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29C5470-4495-41CD-B167-B746C679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87" y="1402206"/>
            <a:ext cx="2990086" cy="2030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F4A8641-E55D-4842-B449-7A8806F8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73" y="1357041"/>
            <a:ext cx="3123348" cy="2117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B2F03A6-AE6C-4899-8495-EF7B62305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816192"/>
            <a:ext cx="2990086" cy="2030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12A0A59-AEC2-47CD-9121-D405C40A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088" y="3816192"/>
            <a:ext cx="2990086" cy="2026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651B8A8-8E70-4F54-9B18-03A7FA8C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0173" y="3812959"/>
            <a:ext cx="2990087" cy="20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>
            <a:noAutofit/>
          </a:bodyPr>
          <a:lstStyle/>
          <a:p>
            <a:r>
              <a:rPr lang="en-US" sz="3600" dirty="0"/>
              <a:t>Observations: BDF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things to note for the BDF: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above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cannot start by themselves.  Accuracy of the higher order method is affected if the starting values are used from the lower order methods. 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the start-up problem?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BDF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numerical oscillations (instability) observed in any of the BDFs: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same order explicit multi-step methods show oscillation but BDFs do not?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they show oscillation under any conditions or are they oscillation-proof under all conditions?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 group of Explicit methods that evaluates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intermediate points within a time step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between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+ 1). In generalized form, the method may be expressed as: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957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achieve maximum accuracy, i.e., highest possible order of truncation error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957" t="-1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multiple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𝐧𝐝</m:t>
                      </m:r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𝐨𝐫𝐝𝐞𝐫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4775197" cy="53377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Example Problem (</a:t>
            </a:r>
            <a:r>
              <a:rPr lang="en-US" sz="3600" dirty="0" err="1">
                <a:solidFill>
                  <a:srgbClr val="0000FF"/>
                </a:solidFill>
              </a:rPr>
              <a:t>Contd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119" y="939952"/>
                <a:ext cx="6394748" cy="1983893"/>
              </a:xfrm>
            </p:spPr>
            <p:txBody>
              <a:bodyPr>
                <a:normAutofit fontScale="85000" lnSpcReduction="10000"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all the methods to the following IVP: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19" y="939952"/>
                <a:ext cx="6394748" cy="1983893"/>
              </a:xfrm>
              <a:blipFill>
                <a:blip r:embed="rId2"/>
                <a:stretch>
                  <a:fillRect l="-858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10BF3-D8B0-43CF-9D0F-DA647B7D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93" y="2819210"/>
            <a:ext cx="5648307" cy="38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one can derive infinitely many 2</a:t>
                </a:r>
                <a:r>
                  <a:rPr lang="en-US" alt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method.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commonly used are the following three: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(aka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Euler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Midpoint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/>
              <a:t>Runge-</a:t>
            </a:r>
            <a:r>
              <a:rPr lang="en-US" sz="4000" dirty="0" err="1"/>
              <a:t>Kutta</a:t>
            </a:r>
            <a:r>
              <a:rPr lang="en-US" sz="4000" dirty="0"/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(aka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Ralston’s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(aka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Improved Euler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Heun’s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809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one can derive multiple 3</a:t>
                </a:r>
                <a:r>
                  <a:rPr lang="en-US" alt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alt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methods. Two typically used algorithms for the 3</a:t>
                </a:r>
                <a:r>
                  <a:rPr lang="en-US" alt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alt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methods are as follow: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3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177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/>
              <a:t>Runge-</a:t>
            </a:r>
            <a:r>
              <a:rPr lang="en-US" sz="4000" dirty="0" err="1"/>
              <a:t>Kutta</a:t>
            </a:r>
            <a:r>
              <a:rPr lang="en-US" sz="4000" dirty="0"/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4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then saw applications of all the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177" t="-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Applications: Runge-</a:t>
            </a:r>
            <a:r>
              <a:rPr lang="en-US" sz="4000" dirty="0" err="1"/>
              <a:t>Kutta</a:t>
            </a:r>
            <a:r>
              <a:rPr lang="en-US" sz="4000" dirty="0"/>
              <a:t> (R-K)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(aka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Ralston’s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method):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4</a:t>
                </a:r>
                <a:r>
                  <a:rPr lang="en-US" alt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alt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030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 (2</a:t>
            </a:r>
            <a:r>
              <a:rPr lang="en-US" sz="4000" baseline="30000" dirty="0">
                <a:solidFill>
                  <a:srgbClr val="0000FF"/>
                </a:solidFill>
              </a:rPr>
              <a:t>nd</a:t>
            </a:r>
            <a:r>
              <a:rPr lang="en-US" sz="4000" dirty="0">
                <a:solidFill>
                  <a:srgbClr val="0000FF"/>
                </a:solidFill>
              </a:rPr>
              <a:t>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   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=−2;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=−0.5045; 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−0.5045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=0.5988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0.5988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0.8082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0.5988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0.8082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06848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0.5988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0.8082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06848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4728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 (4</a:t>
            </a:r>
            <a:r>
              <a:rPr lang="en-US" sz="4000" baseline="30000" dirty="0">
                <a:solidFill>
                  <a:srgbClr val="0000FF"/>
                </a:solidFill>
              </a:rPr>
              <a:t>th</a:t>
            </a:r>
            <a:r>
              <a:rPr lang="en-US" sz="4000" dirty="0">
                <a:solidFill>
                  <a:srgbClr val="0000FF"/>
                </a:solidFill>
              </a:rPr>
              <a:t>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 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   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2;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num>
                                <m:den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.10013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1.10013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=−1.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4008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4008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0.4899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−1.10013−1.4008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−0.4899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5137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234796"/>
            <a:ext cx="7850666" cy="6418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Runge-</a:t>
            </a:r>
            <a:r>
              <a:rPr lang="en-US" sz="4000" dirty="0" err="1">
                <a:solidFill>
                  <a:srgbClr val="0000FF"/>
                </a:solidFill>
              </a:rPr>
              <a:t>Kutta</a:t>
            </a:r>
            <a:r>
              <a:rPr lang="en-US" sz="4000" dirty="0">
                <a:solidFill>
                  <a:srgbClr val="0000FF"/>
                </a:solidFill>
              </a:rPr>
              <a:t> (R-K) Method (4</a:t>
            </a:r>
            <a:r>
              <a:rPr lang="en-US" sz="4000" baseline="30000" dirty="0">
                <a:solidFill>
                  <a:srgbClr val="0000FF"/>
                </a:solidFill>
              </a:rPr>
              <a:t>th</a:t>
            </a:r>
            <a:r>
              <a:rPr lang="en-US" sz="4000" dirty="0">
                <a:solidFill>
                  <a:srgbClr val="0000FF"/>
                </a:solidFill>
              </a:rPr>
              <a:t>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       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0.5137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0.5137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0.6380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0.5137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0.6380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num>
                                <m:den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.2076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0.5137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0.2076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.3798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0.5137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.3798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0.00627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−0.6380</m:t>
                              </m:r>
                            </m:num>
                            <m:den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−0.2076−0.3798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−0.00627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3925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2" y="988938"/>
                <a:ext cx="8283964" cy="551171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30" y="200276"/>
            <a:ext cx="7645930" cy="4644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Runge-</a:t>
            </a:r>
            <a:r>
              <a:rPr lang="en-US" sz="2400" dirty="0" err="1">
                <a:solidFill>
                  <a:srgbClr val="0000FF"/>
                </a:solidFill>
              </a:rPr>
              <a:t>Kutta</a:t>
            </a:r>
            <a:r>
              <a:rPr lang="en-US" sz="2400" dirty="0">
                <a:solidFill>
                  <a:srgbClr val="0000FF"/>
                </a:solidFill>
              </a:rPr>
              <a:t> Methods (2</a:t>
            </a:r>
            <a:r>
              <a:rPr lang="en-US" sz="2400" baseline="30000" dirty="0">
                <a:solidFill>
                  <a:srgbClr val="0000FF"/>
                </a:solidFill>
              </a:rPr>
              <a:t>nd</a:t>
            </a:r>
            <a:r>
              <a:rPr lang="en-US" sz="2400" dirty="0">
                <a:solidFill>
                  <a:srgbClr val="0000FF"/>
                </a:solidFill>
              </a:rPr>
              <a:t> and 4</a:t>
            </a:r>
            <a:r>
              <a:rPr lang="en-US" sz="2400" baseline="30000" dirty="0">
                <a:solidFill>
                  <a:srgbClr val="0000FF"/>
                </a:solidFill>
              </a:rPr>
              <a:t>th</a:t>
            </a:r>
            <a:r>
              <a:rPr lang="en-US" sz="2400" dirty="0">
                <a:solidFill>
                  <a:srgbClr val="0000FF"/>
                </a:solidFill>
              </a:rPr>
              <a:t> Order)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2DFDE4-38C8-46B8-A2F5-C5EC5F16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3252"/>
            <a:ext cx="4224528" cy="2863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C642CA-9DFB-40AB-ABF4-0921FC97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09912"/>
            <a:ext cx="4314530" cy="292921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D7614FCF-D3D9-4671-A2E8-138D2C8D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704" y="1289305"/>
            <a:ext cx="4407408" cy="536841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things to note for the R-K: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order methods are explicit!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of them involve solution of non-linear equations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of them have start-up problems!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every time steps, number of FLOPs are larger for the R-K methods!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numerical oscillations (instability) observed in any of the R-Ks: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same order explicit multi-step methods show oscillation but R-Ks do not?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they show oscillation under any conditions or are they oscillation-proof under all conditions?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/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902702" cy="64985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Application: Multi-Step Methods (explicit)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commonly used explicit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4FEE2CE6-EC53-439A-995E-EF2494FAA5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491" y="2808316"/>
              <a:ext cx="8422036" cy="3528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xmlns="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xmlns="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xmlns="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xmlns="" val="3808144555"/>
                        </a:ext>
                      </a:extLst>
                    </a:gridCol>
                  </a:tblGrid>
                  <a:tr h="650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15702706"/>
                      </a:ext>
                    </a:extLst>
                  </a:tr>
                  <a:tr h="65007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Forward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92103315"/>
                      </a:ext>
                    </a:extLst>
                  </a:tr>
                  <a:tr h="656321">
                    <a:tc rowSpan="3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Bashforth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34759689"/>
                      </a:ext>
                    </a:extLst>
                  </a:tr>
                  <a:tr h="65632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82549118"/>
                      </a:ext>
                    </a:extLst>
                  </a:tr>
                  <a:tr h="71085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55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59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37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71280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2442"/>
                  </p:ext>
                </p:extLst>
              </p:nvPr>
            </p:nvGraphicFramePr>
            <p:xfrm>
              <a:off x="374491" y="2808316"/>
              <a:ext cx="8422036" cy="3528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val="380814455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7027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Forward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104348" r="-17993" b="-3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2103315"/>
                      </a:ext>
                    </a:extLst>
                  </a:tr>
                  <a:tr h="707771">
                    <a:tc rowSpan="3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Bashforth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00855" r="-17993" b="-2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759689"/>
                      </a:ext>
                    </a:extLst>
                  </a:tr>
                  <a:tr h="7077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303448" r="-17993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549118"/>
                      </a:ext>
                    </a:extLst>
                  </a:tr>
                  <a:tr h="71085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400000" r="-17993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280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4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 non-self starting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09" y="1810513"/>
            <a:ext cx="7171182" cy="36210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commonly used options: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same lower order method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progressively higher order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3" y="557151"/>
            <a:ext cx="8204454" cy="723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Passive 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72" y="1563624"/>
                <a:ext cx="8204453" cy="486460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passive Richardson’s extrapolation with Euler-Forward method for starting 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Adams-Moulton and BDF methods for the same problem: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startup, we require the following: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BDF: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(0.4),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(0.8) 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apply the Euler Forward method with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0.4, 0.2, 0.1 and 0.05 between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0 - 1.2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72" y="1563624"/>
                <a:ext cx="8204453" cy="4864607"/>
              </a:xfrm>
              <a:blipFill>
                <a:blip r:embed="rId2"/>
                <a:stretch>
                  <a:fillRect l="-1114" t="-2509" r="-149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362898" y="61831"/>
          <a:ext cx="8418200" cy="673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275">
                  <a:extLst>
                    <a:ext uri="{9D8B030D-6E8A-4147-A177-3AD203B41FA5}">
                      <a16:colId xmlns:a16="http://schemas.microsoft.com/office/drawing/2014/main" xmlns="" val="232630391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1179526731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1970195208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1379208093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151677366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1841073729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2215282462"/>
                    </a:ext>
                  </a:extLst>
                </a:gridCol>
                <a:gridCol w="1052275">
                  <a:extLst>
                    <a:ext uri="{9D8B030D-6E8A-4147-A177-3AD203B41FA5}">
                      <a16:colId xmlns:a16="http://schemas.microsoft.com/office/drawing/2014/main" xmlns="" val="3895142889"/>
                    </a:ext>
                  </a:extLst>
                </a:gridCol>
              </a:tblGrid>
              <a:tr h="429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0.4)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EF(h = 0.05)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1587225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87988337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7500866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0.195767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0.399734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0.649983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0.812499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6545957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0.326096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0.317724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0.539854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0.736241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4146073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0.303563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0.461435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0.670089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22462494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0.325609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0.40809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0.613013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842217669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0.36366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0.374414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0.564082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05835020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0.355996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82246918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0.349218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0.48735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40857019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0.458086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50528140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0.359221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0.434025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16730896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0.371524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0.414594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845227489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0.399269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409812111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0.387574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577488918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0.379076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409574596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0.373379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85049878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0.370123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0738825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0.368979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340960745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0.369645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67555712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0.371847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185003073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0.375333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6401055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0.379873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5741645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0.385257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187803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0.391292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363452397"/>
                  </a:ext>
                </a:extLst>
              </a:tr>
              <a:tr h="21818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0.397801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59812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9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vs. Passive Richardson’s Extrapolation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C8105C-F2D1-4CCB-802F-C3DC5ADC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002536"/>
            <a:ext cx="4242816" cy="381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E88218-1242-4861-8B85-E80FD4E5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95" y="1881878"/>
            <a:ext cx="4307621" cy="3933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6B6E46-3064-4324-A44E-EA2C29FC0D83}"/>
              </a:ext>
            </a:extLst>
          </p:cNvPr>
          <p:cNvSpPr txBox="1"/>
          <p:nvPr/>
        </p:nvSpPr>
        <p:spPr>
          <a:xfrm>
            <a:off x="914400" y="2002536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7A3A04-3719-4A91-BD54-A40625DA8CD6}"/>
              </a:ext>
            </a:extLst>
          </p:cNvPr>
          <p:cNvSpPr txBox="1"/>
          <p:nvPr/>
        </p:nvSpPr>
        <p:spPr>
          <a:xfrm>
            <a:off x="5047489" y="2002536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6777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D619821-D593-430D-86C1-248BF8D9543D}"/>
              </a:ext>
            </a:extLst>
          </p:cNvPr>
          <p:cNvGraphicFramePr>
            <a:graphicFrameLocks noGrp="1"/>
          </p:cNvGraphicFramePr>
          <p:nvPr/>
        </p:nvGraphicFramePr>
        <p:xfrm>
          <a:off x="246889" y="3923085"/>
          <a:ext cx="8759950" cy="20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xmlns="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xmlns="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0.599468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0.523136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0.513265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0.497692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0.509974186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0.511729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0.411358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0.394874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0.391029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0.389379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0.389746793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0.389799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0.401223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0.409262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0.411619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0.409342235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0.409017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4745971-4C27-44DB-8B7A-1B1E054E2155}"/>
              </a:ext>
            </a:extLst>
          </p:cNvPr>
          <p:cNvGraphicFramePr>
            <a:graphicFrameLocks noGrp="1"/>
          </p:cNvGraphicFramePr>
          <p:nvPr/>
        </p:nvGraphicFramePr>
        <p:xfrm>
          <a:off x="1405129" y="1685557"/>
          <a:ext cx="6162410" cy="20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0.4614349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0.487349766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0.3492184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0.370123455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0.397800748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7CA304-95AA-407A-B94F-2FE7EB6C3CFE}"/>
              </a:ext>
            </a:extLst>
          </p:cNvPr>
          <p:cNvSpPr txBox="1"/>
          <p:nvPr/>
        </p:nvSpPr>
        <p:spPr>
          <a:xfrm>
            <a:off x="539496" y="255235"/>
            <a:ext cx="817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614D48-1CA8-4BC2-A7F2-2DF16994E665}"/>
              </a:ext>
            </a:extLst>
          </p:cNvPr>
          <p:cNvSpPr txBox="1"/>
          <p:nvPr/>
        </p:nvSpPr>
        <p:spPr>
          <a:xfrm>
            <a:off x="685800" y="6227064"/>
            <a:ext cx="789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With these four initial values,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</p:spTree>
    <p:extLst>
      <p:ext uri="{BB962C8B-B14F-4D97-AF65-F5344CB8AC3E}">
        <p14:creationId xmlns:p14="http://schemas.microsoft.com/office/powerpoint/2010/main" val="4003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xmlns="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xmlns="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xmlns="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xmlns="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0.399734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0.649983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0.812499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0.539854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0.736241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0.461435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0.670089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0.613013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0.564082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0.52245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0.48735</a:t>
                      </a: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xmlns="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xmlns="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0.599468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0.523136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0.513265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0.497692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0.509974186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0.511729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4C3C1-8B14-44A5-A311-C121582A9730}"/>
              </a:ext>
            </a:extLst>
          </p:cNvPr>
          <p:cNvSpPr txBox="1"/>
          <p:nvPr/>
        </p:nvSpPr>
        <p:spPr>
          <a:xfrm>
            <a:off x="667512" y="5861304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now apply the Euler Forward and Richardson’s extrapolation with the extrapolated initial value 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0.4 and go up to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</a:t>
            </a:r>
          </a:p>
        </p:txBody>
      </p:sp>
    </p:spTree>
    <p:extLst>
      <p:ext uri="{BB962C8B-B14F-4D97-AF65-F5344CB8AC3E}">
        <p14:creationId xmlns:p14="http://schemas.microsoft.com/office/powerpoint/2010/main" val="16840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xmlns="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xmlns="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xmlns="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xmlns="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0.511729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0.258113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0.343881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0.453772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0.432366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0.369819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0.380618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xmlns="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xmlns="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0.3844589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0.389970418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4C3C1-8B14-44A5-A311-C121582A9730}"/>
              </a:ext>
            </a:extLst>
          </p:cNvPr>
          <p:cNvSpPr txBox="1"/>
          <p:nvPr/>
        </p:nvSpPr>
        <p:spPr>
          <a:xfrm>
            <a:off x="667512" y="5861304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now apply the Euler Forward and Richardson’s extrapolation with the extrapolated initial value at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 and go up to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1.2</a:t>
            </a:r>
          </a:p>
        </p:txBody>
      </p:sp>
    </p:spTree>
    <p:extLst>
      <p:ext uri="{BB962C8B-B14F-4D97-AF65-F5344CB8AC3E}">
        <p14:creationId xmlns:p14="http://schemas.microsoft.com/office/powerpoint/2010/main" val="39020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220C2AF-E215-480A-969D-A4FE6B67AEE3}"/>
              </a:ext>
            </a:extLst>
          </p:cNvPr>
          <p:cNvGraphicFramePr>
            <a:graphicFrameLocks noGrp="1"/>
          </p:cNvGraphicFramePr>
          <p:nvPr/>
        </p:nvGraphicFramePr>
        <p:xfrm>
          <a:off x="242316" y="1665566"/>
          <a:ext cx="8759952" cy="312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xmlns="" val="2326303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117952673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xmlns="" val="1970195208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xmlns="" val="1379208093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xmlns="" val="15167736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18410737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215282462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xmlns="" val="3895142889"/>
                    </a:ext>
                  </a:extLst>
                </a:gridCol>
              </a:tblGrid>
              <a:tr h="561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 = 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1587225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79883376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0.365094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0.38755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7500866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59571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41460737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0.403354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0.388871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24624948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42217669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5835020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0.401161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2469183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0.406683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08570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6E9CF85-F82B-40CC-8850-1ED0E307F7CE}"/>
              </a:ext>
            </a:extLst>
          </p:cNvPr>
          <p:cNvGraphicFramePr>
            <a:graphicFrameLocks noGrp="1"/>
          </p:cNvGraphicFramePr>
          <p:nvPr/>
        </p:nvGraphicFramePr>
        <p:xfrm>
          <a:off x="242317" y="4868710"/>
          <a:ext cx="8759950" cy="81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420556">
                  <a:extLst>
                    <a:ext uri="{9D8B030D-6E8A-4147-A177-3AD203B41FA5}">
                      <a16:colId xmlns:a16="http://schemas.microsoft.com/office/drawing/2014/main" xmlns="" val="1868747130"/>
                    </a:ext>
                  </a:extLst>
                </a:gridCol>
                <a:gridCol w="1526402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  <a:gridCol w="1176984">
                  <a:extLst>
                    <a:ext uri="{9D8B030D-6E8A-4147-A177-3AD203B41FA5}">
                      <a16:colId xmlns:a16="http://schemas.microsoft.com/office/drawing/2014/main" xmlns="" val="111448208"/>
                    </a:ext>
                  </a:extLst>
                </a:gridCol>
              </a:tblGrid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EF(0.4,0.2,0.1)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EF(0.2,0.1,0.05)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EF(h^4)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0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0.4072102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0.40946293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0.409785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with Euler Forward: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4C3C1-8B14-44A5-A311-C121582A9730}"/>
              </a:ext>
            </a:extLst>
          </p:cNvPr>
          <p:cNvSpPr txBox="1"/>
          <p:nvPr/>
        </p:nvSpPr>
        <p:spPr>
          <a:xfrm>
            <a:off x="667512" y="5914815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With four initial values at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B050"/>
                </a:solidFill>
              </a:rPr>
              <a:t> = 0, 0.4, 0.8 and 1.2,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</p:spTree>
    <p:extLst>
      <p:ext uri="{BB962C8B-B14F-4D97-AF65-F5344CB8AC3E}">
        <p14:creationId xmlns:p14="http://schemas.microsoft.com/office/powerpoint/2010/main" val="32617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2" y="1563624"/>
            <a:ext cx="8204453" cy="486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3FFBEA-4AA6-4BDB-BBBA-86EBDB829431}"/>
              </a:ext>
            </a:extLst>
          </p:cNvPr>
          <p:cNvSpPr/>
          <p:nvPr/>
        </p:nvSpPr>
        <p:spPr>
          <a:xfrm>
            <a:off x="469772" y="353491"/>
            <a:ext cx="8204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R-K: 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start-up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4C3C1-8B14-44A5-A311-C121582A9730}"/>
              </a:ext>
            </a:extLst>
          </p:cNvPr>
          <p:cNvSpPr txBox="1"/>
          <p:nvPr/>
        </p:nvSpPr>
        <p:spPr>
          <a:xfrm>
            <a:off x="764664" y="4888913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With four initial values at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B050"/>
                </a:solidFill>
              </a:rPr>
              <a:t> = 0, 0.4, 0.8 and 1.2, any 4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>
                <a:solidFill>
                  <a:srgbClr val="00B050"/>
                </a:solidFill>
              </a:rPr>
              <a:t> order multi-step or BDF methods can start!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3552DBF-536B-4D9A-ACE5-B001D26A9AB6}"/>
              </a:ext>
            </a:extLst>
          </p:cNvPr>
          <p:cNvGraphicFramePr>
            <a:graphicFrameLocks noGrp="1"/>
          </p:cNvGraphicFramePr>
          <p:nvPr/>
        </p:nvGraphicFramePr>
        <p:xfrm>
          <a:off x="469772" y="1856542"/>
          <a:ext cx="8276461" cy="21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026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1504002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1868747130"/>
                    </a:ext>
                  </a:extLst>
                </a:gridCol>
                <a:gridCol w="1522473">
                  <a:extLst>
                    <a:ext uri="{9D8B030D-6E8A-4147-A177-3AD203B41FA5}">
                      <a16:colId xmlns:a16="http://schemas.microsoft.com/office/drawing/2014/main" xmlns="" val="2834246136"/>
                    </a:ext>
                  </a:extLst>
                </a:gridCol>
              </a:tblGrid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sz="2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effectLst/>
                        </a:rPr>
                        <a:t>y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600" dirty="0"/>
              <a:t>Startup of 4</a:t>
            </a:r>
            <a:r>
              <a:rPr lang="en-US" sz="3600" baseline="30000" dirty="0"/>
              <a:t>th</a:t>
            </a:r>
            <a:r>
              <a:rPr lang="en-US" sz="3600" dirty="0"/>
              <a:t> Order Methods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xmlns="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(requires all four values)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1214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Euler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118" y="939958"/>
                <a:ext cx="3344042" cy="54882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18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1958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1958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18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3261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18" y="939958"/>
                <a:ext cx="3344042" cy="54882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B6F2C1-9878-420A-BA63-C227CCBD8768}"/>
              </a:ext>
            </a:extLst>
          </p:cNvPr>
          <p:cNvSpPr txBox="1"/>
          <p:nvPr/>
        </p:nvSpPr>
        <p:spPr>
          <a:xfrm>
            <a:off x="3986784" y="1573939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Continuing like this for 25 time steps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FDF11F-060C-49F7-935C-1D696B9A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79" y="2503205"/>
            <a:ext cx="563928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Startup of 4</a:t>
            </a:r>
            <a:r>
              <a:rPr lang="en-US" sz="3200" baseline="30000" dirty="0">
                <a:solidFill>
                  <a:srgbClr val="0000FF"/>
                </a:solidFill>
              </a:rPr>
              <a:t>th</a:t>
            </a:r>
            <a:r>
              <a:rPr lang="en-US" sz="3200" dirty="0">
                <a:solidFill>
                  <a:srgbClr val="0000FF"/>
                </a:solidFill>
              </a:rPr>
              <a:t> Order Adams-</a:t>
            </a:r>
            <a:r>
              <a:rPr lang="en-US" sz="3200" dirty="0" err="1">
                <a:solidFill>
                  <a:srgbClr val="0000FF"/>
                </a:solidFill>
              </a:rPr>
              <a:t>Bashforth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A7A517A-A919-4C23-8045-CF69EEEE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465" y="6256641"/>
            <a:ext cx="6750559" cy="474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start-up does not solve the stability problem!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DC384C-EF88-40B7-BF10-74EC9883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2" y="765858"/>
            <a:ext cx="4078223" cy="2761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B9111D-E132-4C60-BC2D-6BAA582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91" y="825023"/>
            <a:ext cx="4169514" cy="270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08B8F8-5C0B-419E-8876-4A5208BD6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1" y="3495252"/>
            <a:ext cx="4169515" cy="2697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098372-24E3-40A7-BA16-2B8A56814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791" y="3454074"/>
            <a:ext cx="4169514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7"/>
            <a:ext cx="8442198" cy="6524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Startup of 4</a:t>
            </a:r>
            <a:r>
              <a:rPr lang="en-US" sz="3600" baseline="30000" dirty="0">
                <a:solidFill>
                  <a:srgbClr val="0000FF"/>
                </a:solidFill>
              </a:rPr>
              <a:t>th</a:t>
            </a:r>
            <a:r>
              <a:rPr lang="en-US" sz="3600" dirty="0">
                <a:solidFill>
                  <a:srgbClr val="0000FF"/>
                </a:solidFill>
              </a:rPr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xmlns="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 fontScale="62500" lnSpcReduction="20000"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 requires three initial values: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429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Startup of 4</a:t>
            </a:r>
            <a:r>
              <a:rPr lang="en-US" sz="3200" baseline="30000" dirty="0"/>
              <a:t>th</a:t>
            </a:r>
            <a:r>
              <a:rPr lang="en-US" sz="3200" dirty="0"/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3FA2F42-8604-48BE-AC1E-2F91A75F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" y="668220"/>
            <a:ext cx="4352543" cy="2950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C2A0C7C-B215-410C-B365-73283365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2" y="710509"/>
            <a:ext cx="4559583" cy="2950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F99A6BA-D407-454F-A976-F77629AF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8" y="3794260"/>
            <a:ext cx="4363234" cy="2827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1546CFC-49F5-4500-955F-40EDD97CB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339" y="3706545"/>
            <a:ext cx="4570461" cy="29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7"/>
            <a:ext cx="8442198" cy="652437"/>
          </a:xfrm>
        </p:spPr>
        <p:txBody>
          <a:bodyPr>
            <a:normAutofit/>
          </a:bodyPr>
          <a:lstStyle/>
          <a:p>
            <a:r>
              <a:rPr lang="en-US" sz="3600" dirty="0"/>
              <a:t>Startup of 4</a:t>
            </a:r>
            <a:r>
              <a:rPr lang="en-US" sz="3600" baseline="30000" dirty="0"/>
              <a:t>th</a:t>
            </a:r>
            <a:r>
              <a:rPr lang="en-US" sz="3600" dirty="0"/>
              <a:t> Order BDF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xmlns="" id="{CA7A517A-A919-4C23-8045-CF69EEEE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 requires all four initial values: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A7A517A-A919-4C23-8045-CF69EEEE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8" y="3739896"/>
                <a:ext cx="8534443" cy="2915015"/>
              </a:xfrm>
              <a:blipFill>
                <a:blip r:embed="rId2"/>
                <a:stretch>
                  <a:fillRect l="-1214" t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B8574CCA-7AAE-45E3-9BF0-364DAAE0E0CA}"/>
              </a:ext>
            </a:extLst>
          </p:cNvPr>
          <p:cNvGraphicFramePr>
            <a:graphicFrameLocks noGrp="1"/>
          </p:cNvGraphicFramePr>
          <p:nvPr/>
        </p:nvGraphicFramePr>
        <p:xfrm>
          <a:off x="271228" y="994114"/>
          <a:ext cx="8534443" cy="250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xmlns="" val="1559067514"/>
                    </a:ext>
                  </a:extLst>
                </a:gridCol>
                <a:gridCol w="2468661">
                  <a:extLst>
                    <a:ext uri="{9D8B030D-6E8A-4147-A177-3AD203B41FA5}">
                      <a16:colId xmlns:a16="http://schemas.microsoft.com/office/drawing/2014/main" xmlns="" val="1050856223"/>
                    </a:ext>
                  </a:extLst>
                </a:gridCol>
                <a:gridCol w="2281354">
                  <a:extLst>
                    <a:ext uri="{9D8B030D-6E8A-4147-A177-3AD203B41FA5}">
                      <a16:colId xmlns:a16="http://schemas.microsoft.com/office/drawing/2014/main" xmlns="" val="3377146268"/>
                    </a:ext>
                  </a:extLst>
                </a:gridCol>
                <a:gridCol w="2146274">
                  <a:extLst>
                    <a:ext uri="{9D8B030D-6E8A-4147-A177-3AD203B41FA5}">
                      <a16:colId xmlns:a16="http://schemas.microsoft.com/office/drawing/2014/main" xmlns="" val="683652399"/>
                    </a:ext>
                  </a:extLst>
                </a:gridCol>
              </a:tblGrid>
              <a:tr h="75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(Passive)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(R-K)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8698759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9018988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7847647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0.389799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0.392453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1456375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0.409785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0.410754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0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8" y="113422"/>
            <a:ext cx="8466634" cy="4745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Startup of 4</a:t>
            </a:r>
            <a:r>
              <a:rPr lang="en-US" sz="3200" baseline="30000" dirty="0"/>
              <a:t>th</a:t>
            </a:r>
            <a:r>
              <a:rPr lang="en-US" sz="3200" dirty="0"/>
              <a:t> Order Adams-Moulton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E03B26-C1E9-433F-A336-5F3F1D4D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3" y="701364"/>
            <a:ext cx="4242815" cy="288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AE42D9-EE1E-4CF4-8127-6F3160AB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48" y="701364"/>
            <a:ext cx="4451725" cy="288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5CDD2B-4F9E-43CA-AB74-B965C7DC0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14" y="3803903"/>
            <a:ext cx="4363234" cy="282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9FC9F5-1FFE-4171-B1AB-1ABCC8638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803903"/>
            <a:ext cx="4447128" cy="28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51"/>
            <a:ext cx="7886700" cy="74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 non-self starting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20" y="1564258"/>
            <a:ext cx="8221600" cy="4818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commonly used options: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Richardson’s Extrapolation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same lower order method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progressively higher order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order Runge-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word of caution: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Richardson’s extrapolation may destroy the good stability property of a numerical method (under certain situation). It’s generally not recommended!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Combination Methods: Predictor-Corrector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095180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solution of non-linear equations in implicit methods (multi-step and BDF):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(an explicit method) to compute a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predicted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(an implicit method) to obtain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methods can be applied in two ways: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corrector equation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corrector equation until the change in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below a specified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Predictor-Corrector: </a:t>
            </a:r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Method: Euler Forward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Corrector Method: Trapezoidal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application: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application: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0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this to our problem!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2144"/>
                <a:ext cx="7886700" cy="5248656"/>
              </a:xfrm>
              <a:blipFill>
                <a:blip r:embed="rId2"/>
                <a:stretch>
                  <a:fillRect l="-1314" t="-11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Heun’s</a:t>
            </a:r>
            <a:r>
              <a:rPr lang="en-US" sz="3200" dirty="0">
                <a:solidFill>
                  <a:srgbClr val="0000FF"/>
                </a:solidFill>
              </a:rPr>
              <a:t> Method: Single corrector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54" y="1189353"/>
                <a:ext cx="8314182" cy="526694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=0.5979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0.5979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+0.4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753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0.5979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0.5979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4699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189353"/>
                <a:ext cx="8314182" cy="5266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Adams-</a:t>
            </a:r>
            <a:r>
              <a:rPr lang="en-US" sz="3600" dirty="0" err="1">
                <a:solidFill>
                  <a:srgbClr val="0000FF"/>
                </a:solidFill>
              </a:rPr>
              <a:t>Bashforth</a:t>
            </a:r>
            <a:r>
              <a:rPr lang="en-US" sz="3600" dirty="0">
                <a:solidFill>
                  <a:srgbClr val="0000FF"/>
                </a:solidFill>
              </a:rPr>
              <a:t> (2</a:t>
            </a:r>
            <a:r>
              <a:rPr lang="en-US" sz="3600" baseline="30000" dirty="0">
                <a:solidFill>
                  <a:srgbClr val="0000FF"/>
                </a:solidFill>
              </a:rPr>
              <a:t>nd</a:t>
            </a:r>
            <a:r>
              <a:rPr lang="en-US" sz="3600" dirty="0">
                <a:solidFill>
                  <a:srgbClr val="0000FF"/>
                </a:solidFill>
              </a:rPr>
              <a:t>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118" y="939958"/>
                <a:ext cx="3344042" cy="54882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=0.4;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From 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0.2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=0.5937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0.5937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0.5937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.4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3138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18" y="939958"/>
                <a:ext cx="3344042" cy="5488274"/>
              </a:xfrm>
              <a:blipFill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B6F2C1-9878-420A-BA63-C227CCBD8768}"/>
                  </a:ext>
                </a:extLst>
              </p:cNvPr>
              <p:cNvSpPr txBox="1"/>
              <p:nvPr/>
            </p:nvSpPr>
            <p:spPr>
              <a:xfrm>
                <a:off x="3899306" y="711496"/>
                <a:ext cx="5022576" cy="191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F2C1-9878-420A-BA63-C227CCBD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06" y="711496"/>
                <a:ext cx="5022576" cy="1917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D2A6EE-708F-4E96-9F6F-949179467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0" y="2798441"/>
            <a:ext cx="5533027" cy="37504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FD34026-AE23-464C-909B-75866C0D2F1C}"/>
              </a:ext>
            </a:extLst>
          </p:cNvPr>
          <p:cNvSpPr/>
          <p:nvPr/>
        </p:nvSpPr>
        <p:spPr>
          <a:xfrm>
            <a:off x="135614" y="6428232"/>
            <a:ext cx="314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Continuing like this up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199464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42" y="312817"/>
            <a:ext cx="8112274" cy="5741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Euler Forward, Adams-</a:t>
            </a:r>
            <a:r>
              <a:rPr lang="en-US" sz="2800" b="1" dirty="0" err="1">
                <a:solidFill>
                  <a:srgbClr val="0000FF"/>
                </a:solidFill>
              </a:rPr>
              <a:t>Bashforth</a:t>
            </a:r>
            <a:r>
              <a:rPr lang="en-US" sz="2800" b="1" dirty="0">
                <a:solidFill>
                  <a:srgbClr val="0000FF"/>
                </a:solidFill>
              </a:rPr>
              <a:t> (2</a:t>
            </a:r>
            <a:r>
              <a:rPr lang="en-US" sz="2800" b="1" baseline="30000" dirty="0">
                <a:solidFill>
                  <a:srgbClr val="0000FF"/>
                </a:solidFill>
              </a:rPr>
              <a:t>nd</a:t>
            </a:r>
            <a:r>
              <a:rPr lang="en-US" sz="2800" b="1" dirty="0">
                <a:solidFill>
                  <a:srgbClr val="0000FF"/>
                </a:solidFill>
              </a:rPr>
              <a:t>, 3</a:t>
            </a:r>
            <a:r>
              <a:rPr lang="en-US" sz="2800" b="1" baseline="30000" dirty="0">
                <a:solidFill>
                  <a:srgbClr val="0000FF"/>
                </a:solidFill>
              </a:rPr>
              <a:t>rd</a:t>
            </a:r>
            <a:r>
              <a:rPr lang="en-US" sz="2800" b="1" dirty="0">
                <a:solidFill>
                  <a:srgbClr val="0000FF"/>
                </a:solidFill>
              </a:rPr>
              <a:t> and 4</a:t>
            </a:r>
            <a:r>
              <a:rPr lang="en-US" sz="2800" b="1" baseline="30000" dirty="0">
                <a:solidFill>
                  <a:srgbClr val="0000FF"/>
                </a:solidFill>
              </a:rPr>
              <a:t>th</a:t>
            </a:r>
            <a:r>
              <a:rPr lang="en-US" sz="2800" b="1" dirty="0">
                <a:solidFill>
                  <a:srgbClr val="0000FF"/>
                </a:solidFill>
              </a:rPr>
              <a:t> Order)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FC358C-242F-43B5-ABFB-E43253EB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" y="1005675"/>
            <a:ext cx="4416552" cy="2993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74D24D0-E77B-48F5-A4A5-295E0EB3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13" y="1005676"/>
            <a:ext cx="4416553" cy="2993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049A337-79AB-43D8-BDEC-7091CFF4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4" y="3823590"/>
            <a:ext cx="4454675" cy="3016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08FAC3B-0969-4890-81B8-9C08B7AD6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19" y="3869311"/>
            <a:ext cx="4416554" cy="29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Observations: explicit multi-step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things to note for multi-step explicit methods: Euler Forward, Adams-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above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cannot start by themselves: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the start-up problem?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strange oscillation showing up in some of the methods (uncontrolled growth, instability):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system to this?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it be predicted? How to know when this will happen?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it be avoided? If yes, then how?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2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4190"/>
            <a:ext cx="7886700" cy="924178"/>
          </a:xfrm>
        </p:spPr>
        <p:txBody>
          <a:bodyPr>
            <a:noAutofit/>
          </a:bodyPr>
          <a:lstStyle/>
          <a:p>
            <a:r>
              <a:rPr lang="en-US" sz="3200" dirty="0"/>
              <a:t>Application: Multi-Step Methods (implicit)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commonly used implicit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4FEE2CE6-EC53-439A-995E-EF2494FAA5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491" y="2808316"/>
              <a:ext cx="8422036" cy="3596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xmlns="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xmlns="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xmlns="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xmlns="" val="3808144555"/>
                        </a:ext>
                      </a:extLst>
                    </a:gridCol>
                  </a:tblGrid>
                  <a:tr h="650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15702706"/>
                      </a:ext>
                    </a:extLst>
                  </a:tr>
                  <a:tr h="65007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Backward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92103315"/>
                      </a:ext>
                    </a:extLst>
                  </a:tr>
                  <a:tr h="656321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Trapezoidal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34759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82549118"/>
                      </a:ext>
                    </a:extLst>
                  </a:tr>
                  <a:tr h="706743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Adams-Moulton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37345371"/>
                      </a:ext>
                    </a:extLst>
                  </a:tr>
                  <a:tr h="70879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71280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950779"/>
                  </p:ext>
                </p:extLst>
              </p:nvPr>
            </p:nvGraphicFramePr>
            <p:xfrm>
              <a:off x="374491" y="2808316"/>
              <a:ext cx="8422036" cy="3596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val="380814455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7027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Backward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104348" r="-17993" b="-3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2103315"/>
                      </a:ext>
                    </a:extLst>
                  </a:tr>
                  <a:tr h="707771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Trapezoidal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00855" r="-17993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759689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75000" r="-17993" b="-9218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549118"/>
                      </a:ext>
                    </a:extLst>
                  </a:tr>
                  <a:tr h="706743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Adams-Moulton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345371"/>
                      </a:ext>
                    </a:extLst>
                  </a:tr>
                  <a:tr h="70879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413793" r="-1799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280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742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3" y="203088"/>
            <a:ext cx="6253393" cy="6161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Euler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118" y="1590931"/>
                <a:ext cx="3555634" cy="449157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=0.6421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0.6421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+0.4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516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+0.4</m:t>
                          </m:r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1.2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×0.4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4939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18" y="1590931"/>
                <a:ext cx="3555634" cy="4491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B6F2C1-9878-420A-BA63-C227CCBD8768}"/>
                  </a:ext>
                </a:extLst>
              </p:cNvPr>
              <p:cNvSpPr txBox="1"/>
              <p:nvPr/>
            </p:nvSpPr>
            <p:spPr>
              <a:xfrm>
                <a:off x="4197096" y="939955"/>
                <a:ext cx="4724786" cy="2014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Continuing like this for 25 time steps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F2C1-9878-420A-BA63-C227CCBD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939955"/>
                <a:ext cx="4724786" cy="2014398"/>
              </a:xfrm>
              <a:prstGeom prst="rect">
                <a:avLst/>
              </a:prstGeom>
              <a:blipFill>
                <a:blip r:embed="rId3"/>
                <a:stretch>
                  <a:fillRect l="-1161" b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4FC6EF-8AEE-4DDE-9CA5-02EC5394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88" y="3139430"/>
            <a:ext cx="5366248" cy="36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28259</TotalTime>
  <Words>2119</Words>
  <Application>Microsoft Office PowerPoint</Application>
  <PresentationFormat>On-screen Show (4:3)</PresentationFormat>
  <Paragraphs>855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Ordinary Differential Equation</vt:lpstr>
      <vt:lpstr>Example Problem (Contd)</vt:lpstr>
      <vt:lpstr>Application: Multi-Step Methods (explicit)</vt:lpstr>
      <vt:lpstr>Euler Forward</vt:lpstr>
      <vt:lpstr>Adams-Bashforth (2nd Order)</vt:lpstr>
      <vt:lpstr>Euler Forward, Adams-Bashforth (2nd, 3rd and 4th Order)</vt:lpstr>
      <vt:lpstr>Observations: explicit multi-step methods</vt:lpstr>
      <vt:lpstr>Application: Multi-Step Methods (implicit)</vt:lpstr>
      <vt:lpstr>Euler Backward</vt:lpstr>
      <vt:lpstr>Euler Backward, Trapezoidal, Adams-Moulton (3rd and 4th Order)</vt:lpstr>
      <vt:lpstr>Observations: implicit multi-step methods</vt:lpstr>
      <vt:lpstr>Application: Backward Difference Formulae (BDF)</vt:lpstr>
      <vt:lpstr>BDF (1st and 2nd Order)</vt:lpstr>
      <vt:lpstr>BDF (1st to 6th Order)</vt:lpstr>
      <vt:lpstr>Observations: BDF methods</vt:lpstr>
      <vt:lpstr>Runge-Kutta (R-K) Methods</vt:lpstr>
      <vt:lpstr>Runge-Kutta (R-K) Methods</vt:lpstr>
      <vt:lpstr>Runge-Kutta (R-K) Methods</vt:lpstr>
      <vt:lpstr>Runge-Kutta (R-K) Methods</vt:lpstr>
      <vt:lpstr>Runge-Kutta (R-K) Methods</vt:lpstr>
      <vt:lpstr>Runge-Kutta (R-K) Methods</vt:lpstr>
      <vt:lpstr>Runge-Kutta (R-K) Methods</vt:lpstr>
      <vt:lpstr>Runge-Kutta (R-K) Methods</vt:lpstr>
      <vt:lpstr>Applications: Runge-Kutta (R-K) Methods</vt:lpstr>
      <vt:lpstr>Runge-Kutta (R-K) Method (2nd Order)</vt:lpstr>
      <vt:lpstr>Runge-Kutta (R-K) Method (4th Order)</vt:lpstr>
      <vt:lpstr>Runge-Kutta (R-K) Method (4th Order)</vt:lpstr>
      <vt:lpstr>Runge-Kutta Methods (2nd and 4th Order)</vt:lpstr>
      <vt:lpstr>Applications: Summary of Concerns</vt:lpstr>
      <vt:lpstr>How to start the non-self starting algorithms?</vt:lpstr>
      <vt:lpstr>Application: Passive Richardson’s extrapolation</vt:lpstr>
      <vt:lpstr>PowerPoint Presentation</vt:lpstr>
      <vt:lpstr>Active vs. Passive Richardson’s Extrapolation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Startup of 4th Order Methods</vt:lpstr>
      <vt:lpstr>Startup of 4th Order Adams-Bashforth</vt:lpstr>
      <vt:lpstr>Startup of 4th Order Adams-Moulton</vt:lpstr>
      <vt:lpstr>Startup of 4th Order Adams-Moulton</vt:lpstr>
      <vt:lpstr>Startup of 4th Order BDF</vt:lpstr>
      <vt:lpstr>Startup of 4th Order Adams-Moulton</vt:lpstr>
      <vt:lpstr>How to start the non-self starting algorithms?</vt:lpstr>
      <vt:lpstr>Applications: Summary of Concerns</vt:lpstr>
      <vt:lpstr>Combination Methods: Predictor-Corrector</vt:lpstr>
      <vt:lpstr>Predictor-Corrector: Heun’s Method</vt:lpstr>
      <vt:lpstr>Heun’s Method: Single corrector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765</cp:revision>
  <dcterms:created xsi:type="dcterms:W3CDTF">2018-04-30T11:42:59Z</dcterms:created>
  <dcterms:modified xsi:type="dcterms:W3CDTF">2019-11-01T08:39:19Z</dcterms:modified>
</cp:coreProperties>
</file>