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3" r:id="rId2"/>
    <p:sldId id="484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453" r:id="rId13"/>
    <p:sldId id="449" r:id="rId14"/>
    <p:sldId id="455" r:id="rId15"/>
    <p:sldId id="456" r:id="rId16"/>
    <p:sldId id="457" r:id="rId17"/>
    <p:sldId id="458" r:id="rId18"/>
    <p:sldId id="468" r:id="rId19"/>
    <p:sldId id="469" r:id="rId20"/>
    <p:sldId id="460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256" r:id="rId34"/>
    <p:sldId id="482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4" r:id="rId46"/>
    <p:sldId id="405" r:id="rId47"/>
    <p:sldId id="406" r:id="rId48"/>
    <p:sldId id="407" r:id="rId49"/>
    <p:sldId id="4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Ordinary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for Initial Value Problems (IVPs):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Multi-step Methods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Explicit: Euler Forward, Adams-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Implicit: Euler Backward, Trapezoidal and Adams-Moulton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Difference Formulae (BDF)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Startup, Combination Methods (Predictor-Corrector)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Stability, Convergence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System of ODEs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 (BVPs)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242316" y="1665566"/>
          <a:ext cx="8759952" cy="312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23263039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7952673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1970195208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1379208093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15167736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8410737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15282462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3895142889"/>
                    </a:ext>
                  </a:extLst>
                </a:gridCol>
              </a:tblGrid>
              <a:tr h="561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91587225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879883376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0.258113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00866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0.343881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0.453772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59571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0.432366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46073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0.369819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0.415264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462494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217669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5835020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469183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0.380618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8570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9CF85-F82B-40CC-8850-1ED0E307F7CE}"/>
              </a:ext>
            </a:extLst>
          </p:cNvPr>
          <p:cNvGraphicFramePr>
            <a:graphicFrameLocks noGrp="1"/>
          </p:cNvGraphicFramePr>
          <p:nvPr/>
        </p:nvGraphicFramePr>
        <p:xfrm>
          <a:off x="242317" y="4868710"/>
          <a:ext cx="8759950" cy="81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0.3844589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0.389970418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C3C1-8B14-44A5-A311-C121582A9730}"/>
              </a:ext>
            </a:extLst>
          </p:cNvPr>
          <p:cNvSpPr txBox="1"/>
          <p:nvPr/>
        </p:nvSpPr>
        <p:spPr>
          <a:xfrm>
            <a:off x="667512" y="5861304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now apply the Euler Forward and Richardson’s extrapolation with the extrapolated initial value at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 and go up to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1.2</a:t>
            </a:r>
          </a:p>
        </p:txBody>
      </p:sp>
    </p:spTree>
    <p:extLst>
      <p:ext uri="{BB962C8B-B14F-4D97-AF65-F5344CB8AC3E}">
        <p14:creationId xmlns:p14="http://schemas.microsoft.com/office/powerpoint/2010/main" val="372474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242316" y="1665566"/>
          <a:ext cx="8759952" cy="312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23263039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7952673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1970195208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1379208093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15167736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8410737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15282462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3895142889"/>
                    </a:ext>
                  </a:extLst>
                </a:gridCol>
              </a:tblGrid>
              <a:tr h="561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91587225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883376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0.365094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0.38755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00866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59571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46073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0.403354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0.388871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462494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217669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0.396223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5835020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0.401161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469183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0.406683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8570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9CF85-F82B-40CC-8850-1ED0E307F7CE}"/>
              </a:ext>
            </a:extLst>
          </p:cNvPr>
          <p:cNvGraphicFramePr>
            <a:graphicFrameLocks noGrp="1"/>
          </p:cNvGraphicFramePr>
          <p:nvPr/>
        </p:nvGraphicFramePr>
        <p:xfrm>
          <a:off x="242317" y="4868710"/>
          <a:ext cx="8759950" cy="81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0.411659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0.4072102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0.40946293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0.409785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C3C1-8B14-44A5-A311-C121582A9730}"/>
              </a:ext>
            </a:extLst>
          </p:cNvPr>
          <p:cNvSpPr txBox="1"/>
          <p:nvPr/>
        </p:nvSpPr>
        <p:spPr>
          <a:xfrm>
            <a:off x="667512" y="5914815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With four initial values at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B050"/>
                </a:solidFill>
              </a:rPr>
              <a:t> = 0, 0.4, 0.8 and 1.2, any 4</a:t>
            </a:r>
            <a:r>
              <a:rPr lang="en-US" b="1" baseline="30000" dirty="0">
                <a:solidFill>
                  <a:srgbClr val="00B050"/>
                </a:solidFill>
              </a:rPr>
              <a:t>th</a:t>
            </a:r>
            <a:r>
              <a:rPr lang="en-US" b="1" dirty="0">
                <a:solidFill>
                  <a:srgbClr val="00B050"/>
                </a:solidFill>
              </a:rPr>
              <a:t> order multi-step or BDF methods can start!</a:t>
            </a:r>
          </a:p>
        </p:txBody>
      </p:sp>
    </p:spTree>
    <p:extLst>
      <p:ext uri="{BB962C8B-B14F-4D97-AF65-F5344CB8AC3E}">
        <p14:creationId xmlns:p14="http://schemas.microsoft.com/office/powerpoint/2010/main" val="34518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R-K: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C3C1-8B14-44A5-A311-C121582A9730}"/>
              </a:ext>
            </a:extLst>
          </p:cNvPr>
          <p:cNvSpPr txBox="1"/>
          <p:nvPr/>
        </p:nvSpPr>
        <p:spPr>
          <a:xfrm>
            <a:off x="764664" y="4888913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With four initial values at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B050"/>
                </a:solidFill>
              </a:rPr>
              <a:t> = 0, 0.4, 0.8 and 1.2, any 4</a:t>
            </a:r>
            <a:r>
              <a:rPr lang="en-US" b="1" baseline="30000" dirty="0">
                <a:solidFill>
                  <a:srgbClr val="00B050"/>
                </a:solidFill>
              </a:rPr>
              <a:t>th</a:t>
            </a:r>
            <a:r>
              <a:rPr lang="en-US" b="1" dirty="0">
                <a:solidFill>
                  <a:srgbClr val="00B050"/>
                </a:solidFill>
              </a:rPr>
              <a:t> order multi-step or BDF methods can start!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552DBF-536B-4D9A-ACE5-B001D26A9AB6}"/>
              </a:ext>
            </a:extLst>
          </p:cNvPr>
          <p:cNvGraphicFramePr>
            <a:graphicFrameLocks noGrp="1"/>
          </p:cNvGraphicFramePr>
          <p:nvPr/>
        </p:nvGraphicFramePr>
        <p:xfrm>
          <a:off x="469772" y="1856542"/>
          <a:ext cx="8276461" cy="213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026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1504002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868747130"/>
                    </a:ext>
                  </a:extLst>
                </a:gridCol>
                <a:gridCol w="1522473">
                  <a:extLst>
                    <a:ext uri="{9D8B030D-6E8A-4147-A177-3AD203B41FA5}">
                      <a16:colId xmlns:a16="http://schemas.microsoft.com/office/drawing/2014/main" val="2834246136"/>
                    </a:ext>
                  </a:extLst>
                </a:gridCol>
              </a:tblGrid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effectLst/>
                        </a:rPr>
                        <a:t>y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18988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456375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6253393" cy="616166"/>
          </a:xfrm>
        </p:spPr>
        <p:txBody>
          <a:bodyPr>
            <a:normAutofit/>
          </a:bodyPr>
          <a:lstStyle/>
          <a:p>
            <a:r>
              <a:rPr lang="en-US" sz="3600" dirty="0"/>
              <a:t>Startup of 4</a:t>
            </a:r>
            <a:r>
              <a:rPr lang="en-US" sz="3600" baseline="30000" dirty="0"/>
              <a:t>th</a:t>
            </a:r>
            <a:r>
              <a:rPr lang="en-US" sz="3600" dirty="0"/>
              <a:t> Order Methods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(requires all four values)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  <a:blipFill>
                <a:blip r:embed="rId2"/>
                <a:stretch>
                  <a:fillRect l="-1214" t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574CCA-7AAE-45E3-9BF0-364DAAE0E0CA}"/>
              </a:ext>
            </a:extLst>
          </p:cNvPr>
          <p:cNvGraphicFramePr>
            <a:graphicFrameLocks noGrp="1"/>
          </p:cNvGraphicFramePr>
          <p:nvPr/>
        </p:nvGraphicFramePr>
        <p:xfrm>
          <a:off x="271228" y="994114"/>
          <a:ext cx="8534443" cy="250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154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2468661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2281354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214627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</a:tblGrid>
              <a:tr h="75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(Passive)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(R-K)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18988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0.389799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0.390758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456375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5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8" y="113422"/>
            <a:ext cx="8466634" cy="4745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Startup of 4</a:t>
            </a:r>
            <a:r>
              <a:rPr lang="en-US" sz="3200" baseline="30000" dirty="0">
                <a:solidFill>
                  <a:srgbClr val="0000FF"/>
                </a:solidFill>
              </a:rPr>
              <a:t>th</a:t>
            </a:r>
            <a:r>
              <a:rPr lang="en-US" sz="3200" dirty="0">
                <a:solidFill>
                  <a:srgbClr val="0000FF"/>
                </a:solidFill>
              </a:rPr>
              <a:t> Order Adams-</a:t>
            </a:r>
            <a:r>
              <a:rPr lang="en-US" sz="3200" dirty="0" err="1">
                <a:solidFill>
                  <a:srgbClr val="0000FF"/>
                </a:solidFill>
              </a:rPr>
              <a:t>Bashforth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7A517A-A919-4C23-8045-CF69EEEE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465" y="6256641"/>
            <a:ext cx="6750559" cy="474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start-up does not solve the stability problem!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C384C-EF88-40B7-BF10-74EC9883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2" y="765858"/>
            <a:ext cx="4078223" cy="2761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9111D-E132-4C60-BC2D-6BAA582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91" y="825023"/>
            <a:ext cx="4169514" cy="270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8B8F8-5C0B-419E-8876-4A5208BD6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1" y="3495252"/>
            <a:ext cx="4169515" cy="2697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98372-24E3-40A7-BA16-2B8A56814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791" y="3454074"/>
            <a:ext cx="4169514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7"/>
            <a:ext cx="8442198" cy="6524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Startup of 4</a:t>
            </a:r>
            <a:r>
              <a:rPr lang="en-US" sz="3600" baseline="30000" dirty="0">
                <a:solidFill>
                  <a:srgbClr val="0000FF"/>
                </a:solidFill>
              </a:rPr>
              <a:t>th</a:t>
            </a:r>
            <a:r>
              <a:rPr lang="en-US" sz="3600" dirty="0">
                <a:solidFill>
                  <a:srgbClr val="0000FF"/>
                </a:solidFill>
              </a:rPr>
              <a:t> Order Adams-Moulton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</p:spPr>
            <p:txBody>
              <a:bodyPr>
                <a:normAutofit fontScale="62500" lnSpcReduction="20000"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Adams-Moulton requires three initial values: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  <a:blipFill>
                <a:blip r:embed="rId2"/>
                <a:stretch>
                  <a:fillRect l="-429" t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574CCA-7AAE-45E3-9BF0-364DAAE0E0CA}"/>
              </a:ext>
            </a:extLst>
          </p:cNvPr>
          <p:cNvGraphicFramePr>
            <a:graphicFrameLocks noGrp="1"/>
          </p:cNvGraphicFramePr>
          <p:nvPr/>
        </p:nvGraphicFramePr>
        <p:xfrm>
          <a:off x="271228" y="994114"/>
          <a:ext cx="8534443" cy="250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154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2468661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2281354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214627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</a:tblGrid>
              <a:tr h="75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(Passive)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(R-K)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18988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0.389799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0.390758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456375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8" y="113422"/>
            <a:ext cx="8466634" cy="4745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Startup of 4</a:t>
            </a:r>
            <a:r>
              <a:rPr lang="en-US" sz="3200" baseline="30000" dirty="0"/>
              <a:t>th</a:t>
            </a:r>
            <a:r>
              <a:rPr lang="en-US" sz="3200" dirty="0"/>
              <a:t> Order Adams-Moulton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FA2F42-8604-48BE-AC1E-2F91A75F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9" y="668220"/>
            <a:ext cx="4352543" cy="2950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2A0C7C-B215-410C-B365-73283365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72" y="710509"/>
            <a:ext cx="4559583" cy="2950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99A6BA-D407-454F-A976-F77629AF1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8" y="3794260"/>
            <a:ext cx="4363234" cy="2827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546CFC-49F5-4500-955F-40EDD97CB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339" y="3706545"/>
            <a:ext cx="4570461" cy="29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7"/>
            <a:ext cx="8442198" cy="652437"/>
          </a:xfrm>
        </p:spPr>
        <p:txBody>
          <a:bodyPr>
            <a:normAutofit/>
          </a:bodyPr>
          <a:lstStyle/>
          <a:p>
            <a:r>
              <a:rPr lang="en-US" sz="3600" dirty="0"/>
              <a:t>Startup of 4</a:t>
            </a:r>
            <a:r>
              <a:rPr lang="en-US" sz="3600" baseline="30000" dirty="0"/>
              <a:t>th</a:t>
            </a:r>
            <a:r>
              <a:rPr lang="en-US" sz="3600" dirty="0"/>
              <a:t> Order BDF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 requires all four initial values:</a:t>
                </a: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  <a:blipFill>
                <a:blip r:embed="rId2"/>
                <a:stretch>
                  <a:fillRect l="-1214" t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574CCA-7AAE-45E3-9BF0-364DAAE0E0CA}"/>
              </a:ext>
            </a:extLst>
          </p:cNvPr>
          <p:cNvGraphicFramePr>
            <a:graphicFrameLocks noGrp="1"/>
          </p:cNvGraphicFramePr>
          <p:nvPr/>
        </p:nvGraphicFramePr>
        <p:xfrm>
          <a:off x="271228" y="994114"/>
          <a:ext cx="8534443" cy="250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154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2468661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2281354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214627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</a:tblGrid>
              <a:tr h="75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(Passive)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(R-K)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18988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0.389799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0.390758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456375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8" y="113422"/>
            <a:ext cx="8466634" cy="4745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Startup of 4</a:t>
            </a:r>
            <a:r>
              <a:rPr lang="en-US" sz="3200" baseline="30000" dirty="0"/>
              <a:t>th</a:t>
            </a:r>
            <a:r>
              <a:rPr lang="en-US" sz="3200" dirty="0"/>
              <a:t> Order Adams-Moulton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03B26-C1E9-433F-A336-5F3F1D4D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3" y="701364"/>
            <a:ext cx="4242815" cy="2880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E42D9-EE1E-4CF4-8127-6F3160AB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48" y="701364"/>
            <a:ext cx="4451725" cy="2880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CDD2B-4F9E-43CA-AB74-B965C7DC0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14" y="3803903"/>
            <a:ext cx="4363234" cy="2823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FC9F5-1FFE-4171-B1AB-1ABCC8638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3803903"/>
            <a:ext cx="4447128" cy="28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51"/>
            <a:ext cx="7886700" cy="741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 non-self starting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20" y="1564258"/>
            <a:ext cx="8221600" cy="4818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commonly used options: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Richardson’s Extrapolation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same lower order method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progressively higher order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order Runge-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method!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of caution: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may destroy the good stability property of a numerical method (under certain situation). It’s generally not recommended!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4775197" cy="53377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Example Problem (</a:t>
            </a:r>
            <a:r>
              <a:rPr lang="en-US" sz="3600" dirty="0" err="1">
                <a:solidFill>
                  <a:srgbClr val="0000FF"/>
                </a:solidFill>
              </a:rPr>
              <a:t>Contd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119" y="939952"/>
                <a:ext cx="6394748" cy="1983893"/>
              </a:xfrm>
            </p:spPr>
            <p:txBody>
              <a:bodyPr>
                <a:normAutofit fontScale="85000" lnSpcReduction="10000"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apply all the methods to the following IVP: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119" y="939952"/>
                <a:ext cx="6394748" cy="1983893"/>
              </a:xfrm>
              <a:blipFill>
                <a:blip r:embed="rId2"/>
                <a:stretch>
                  <a:fillRect l="-858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10BF3-D8B0-43CF-9D0F-DA647B7D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93" y="2819210"/>
            <a:ext cx="5648307" cy="38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Applications: Summary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higher order multi-step and BDF methods are affected if the starting values are used from the lower order methods.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these non-self starting algorithms?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methods (multi-step and BDF) may involve solution of non-linear equations (if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oscillations (instability) observed in some methods and not in some!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predict and therefore, choose correct parameters for algorithm so that the numerical oscillations can be avoided?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9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Combination Methods: Predictor-Corrector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solution of non-linear equations in implicit methods (multi-step and BDF):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(an explicit method) to compute a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predicted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(an implicit method) to obtain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methods can be applied in two ways: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of corrector equation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of corrector equation until the change in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below a specified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Predictor-Corrector: </a:t>
            </a:r>
            <a:r>
              <a:rPr lang="en-US" sz="3200" dirty="0" err="1">
                <a:solidFill>
                  <a:srgbClr val="0000FF"/>
                </a:solidFill>
              </a:rPr>
              <a:t>Heun’s</a:t>
            </a:r>
            <a:r>
              <a:rPr lang="en-US" sz="3200" dirty="0">
                <a:solidFill>
                  <a:srgbClr val="0000FF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52144"/>
                <a:ext cx="7886700" cy="5248656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Method: Euler Forward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Corrector Method: Trapezoidal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application: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application: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0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apply this to our problem!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52144"/>
                <a:ext cx="7886700" cy="5248656"/>
              </a:xfrm>
              <a:blipFill>
                <a:blip r:embed="rId2"/>
                <a:stretch>
                  <a:fillRect l="-1314" t="-11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Heun’s</a:t>
            </a:r>
            <a:r>
              <a:rPr lang="en-US" sz="3200" dirty="0">
                <a:solidFill>
                  <a:srgbClr val="0000FF"/>
                </a:solidFill>
              </a:rPr>
              <a:t> Method: Single corrector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54" y="1189353"/>
                <a:ext cx="8314182" cy="526694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40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=0.5979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0.5979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func>
                      <m:r>
                        <a:rPr lang="en-US" sz="240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753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0.5979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0.5979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4699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189353"/>
                <a:ext cx="8314182" cy="52669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3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Heun’s</a:t>
            </a:r>
            <a:r>
              <a:rPr lang="en-US" sz="2800" dirty="0">
                <a:solidFill>
                  <a:srgbClr val="0000FF"/>
                </a:solidFill>
              </a:rPr>
              <a:t> Method (Single Corrector) vs. R-K (2</a:t>
            </a:r>
            <a:r>
              <a:rPr lang="en-US" sz="2800" baseline="30000" dirty="0">
                <a:solidFill>
                  <a:srgbClr val="0000FF"/>
                </a:solidFill>
              </a:rPr>
              <a:t>nd</a:t>
            </a:r>
            <a:r>
              <a:rPr lang="en-US" sz="2800" dirty="0">
                <a:solidFill>
                  <a:srgbClr val="0000FF"/>
                </a:solidFill>
              </a:rPr>
              <a:t> Order)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52144"/>
                <a:ext cx="7886700" cy="5248656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endParaRPr lang="en-US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52144"/>
                <a:ext cx="7886700" cy="5248656"/>
              </a:xfrm>
              <a:blipFill>
                <a:blip r:embed="rId2"/>
                <a:stretch>
                  <a:fillRect l="-1314" t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0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4" y="181930"/>
            <a:ext cx="7893558" cy="439545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Heun’s</a:t>
            </a:r>
            <a:r>
              <a:rPr lang="en-US" sz="3200" dirty="0">
                <a:solidFill>
                  <a:srgbClr val="0000FF"/>
                </a:solidFill>
              </a:rPr>
              <a:t> Method: Iterative corrector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192" y="795528"/>
                <a:ext cx="8430768" cy="588054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=0.4;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=0.1%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180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sup>
                      </m:sSubSup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=0.5979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.5979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4699;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=26.62%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,3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4699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5024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=14.51%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,4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5024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4769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=5.07%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,5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4769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871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=2.14%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,6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871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=0.48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=0.84%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,7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=0.48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,8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=0.484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=0.13%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,9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=0.484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=0.05%&lt;0.1%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192" y="795528"/>
                <a:ext cx="8430768" cy="58805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03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4" y="181930"/>
            <a:ext cx="7893558" cy="439545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Heun’s</a:t>
            </a:r>
            <a:r>
              <a:rPr lang="en-US" sz="3200" dirty="0">
                <a:solidFill>
                  <a:srgbClr val="0000FF"/>
                </a:solidFill>
              </a:rPr>
              <a:t> Method: Iterative corrector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35073"/>
                <a:ext cx="8686800" cy="489204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0.4843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=0.4;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=0.1%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0.4843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func>
                      <m:r>
                        <a:rPr lang="en-US" sz="180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526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sup>
                      </m:sSubSup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2526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=0.4108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4108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3475;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=15.41%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,3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3475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3729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=7.28%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,4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3729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3627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=2.72%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,5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3627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3668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=1.12%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,6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3668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3652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=0.44%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,7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3652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658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=0.18%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,8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0.4843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3658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×0.4843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656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=0.07%&lt;0.1%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35073"/>
                <a:ext cx="8686800" cy="48920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2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30" y="200276"/>
            <a:ext cx="7645930" cy="4644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Predictor-Corrector: </a:t>
            </a:r>
            <a:r>
              <a:rPr lang="en-US" sz="2400" dirty="0" err="1">
                <a:solidFill>
                  <a:srgbClr val="0000FF"/>
                </a:solidFill>
              </a:rPr>
              <a:t>Heun’s</a:t>
            </a:r>
            <a:r>
              <a:rPr lang="en-US" sz="2400" dirty="0">
                <a:solidFill>
                  <a:srgbClr val="0000FF"/>
                </a:solidFill>
              </a:rPr>
              <a:t> Methods Comparison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DFDE4-38C8-46B8-A2F5-C5EC5F16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3" y="883252"/>
            <a:ext cx="4224528" cy="286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10938-E4D2-4313-8629-6224485F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39" y="883252"/>
            <a:ext cx="4224528" cy="2863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41060E-7AC3-404E-A162-55BC8950F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656023"/>
            <a:ext cx="4205467" cy="2850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669CB-BCDB-48BB-9215-036C1FD1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13" y="3746797"/>
            <a:ext cx="4224528" cy="2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2" y="86551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Predictor-Corrector: Adams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636" y="1088136"/>
                <a:ext cx="7982712" cy="5239512"/>
              </a:xfrm>
            </p:spPr>
            <p:txBody>
              <a:bodyPr>
                <a:noAutofit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Method: Adams-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  <a:p>
                <a:pPr marL="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Corrector Method (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Application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Adams-Moulton (4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636" y="1088136"/>
                <a:ext cx="7982712" cy="5239512"/>
              </a:xfrm>
              <a:blipFill>
                <a:blip r:embed="rId2"/>
                <a:stretch>
                  <a:fillRect l="-688" t="-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2" y="86551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Predictor-Corrector: Adams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345" y="827848"/>
                <a:ext cx="8195310" cy="5696712"/>
              </a:xfrm>
            </p:spPr>
            <p:txBody>
              <a:bodyPr>
                <a:noAutofit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Method: Adams-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  <a:p>
                <a:pPr marL="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Corrector Method (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Application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Adams-Moulton (4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when we apply this to our problem using 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 for startup!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345" y="827848"/>
                <a:ext cx="8195310" cy="5696712"/>
              </a:xfrm>
              <a:blipFill>
                <a:blip r:embed="rId2"/>
                <a:stretch>
                  <a:fillRect l="-670" t="-642" b="-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47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600" dirty="0"/>
              <a:t>Applications: Summary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higher order multi-step and BDF methods are affected if the starting values are used from the lower order methods.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these non-self starting algorithms?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methods (multi-step and BDF) may involve solution of non-linear equations (if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oscillations (instability) observed in some methods and not in some!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predict and therefore, choose correct parameters for algorithm so that the numerical oscillations can be avoided?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30" y="200276"/>
            <a:ext cx="7645930" cy="464413"/>
          </a:xfrm>
        </p:spPr>
        <p:txBody>
          <a:bodyPr>
            <a:noAutofit/>
          </a:bodyPr>
          <a:lstStyle/>
          <a:p>
            <a:r>
              <a:rPr lang="en-US" sz="2400" dirty="0"/>
              <a:t>Predictor-Corrector: Adams Methods Comparison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ED1AD-CA1F-4C03-89C5-A6C386E0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13" y="3519231"/>
            <a:ext cx="4630156" cy="3138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7652D-84AB-4223-A865-AE2C418C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4" y="800243"/>
            <a:ext cx="4513227" cy="30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Combination Methods: Predictor-Corrector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 fontScale="925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Predictor-Corrector methods only avoid the solution of non-linear equation. They still require appropriate startup to produce proper results!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Predictor-Corrector method have the same stability properties as the corrector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Adams-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order) was unstable for this problem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0.4 but the predictor-corrector method produced correct results because of the influence of the corrector method Adams-Moulton (4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order), which was stable!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application of corrector produces more accurate results but at the expense of higher FLOPs.</a:t>
            </a:r>
          </a:p>
        </p:txBody>
      </p:sp>
    </p:spTree>
    <p:extLst>
      <p:ext uri="{BB962C8B-B14F-4D97-AF65-F5344CB8AC3E}">
        <p14:creationId xmlns:p14="http://schemas.microsoft.com/office/powerpoint/2010/main" val="42351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600" dirty="0"/>
              <a:t>Applications: Summary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203568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higher order multi-step and BDF methods are affected if the starting values are used from the lower order methods.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these non-self starting algorithms?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methods (multi-step and BDF) may involve solution of non-linear equations (if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oscillations (instability) observed in some methods and not in some!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predict and therefore, choose correct parameters for algorithm so that the numerical oscillations can be avoided?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Equation: Boundary Value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 fontScale="55000" lnSpcReduction="2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700" dirty="0"/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04" y="4944875"/>
            <a:ext cx="973829" cy="97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378234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26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Boundary Value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49503"/>
                <a:ext cx="7808259" cy="54792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2</a:t>
                </a:r>
                <a:r>
                  <a:rPr lang="en-US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Boundary Value Problem may be written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order is also possible: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last condition may be changed 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approaches for solution: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to system of IVP (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Shooting Method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difference approximations for the derivative (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method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49503"/>
                <a:ext cx="7808259" cy="5479228"/>
              </a:xfrm>
              <a:blipFill>
                <a:blip r:embed="rId2"/>
                <a:stretch>
                  <a:fillRect l="-1015" t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0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479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Shooting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equation: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to: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Formulate the IVPs: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Shooting Method Outline: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two initial values of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and solve using any suitable method of IVPs to obtain the values of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secant method to compute a new value of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Iterate until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  <a:blipFill>
                <a:blip r:embed="rId2"/>
                <a:stretch>
                  <a:fillRect l="-903" t="-706" r="-903" b="-1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0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479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Shooting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</p:spPr>
            <p:txBody>
              <a:bodyPr>
                <a:normAutofit fontScale="92500" lnSpcReduction="20000"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two initial values of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(0):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and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Solve using a suitable method of IVPs to obtain: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Secant method to compute a new value of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as: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Secant iteration scheme for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 is: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×100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  <a:blipFill>
                <a:blip r:embed="rId2"/>
                <a:stretch>
                  <a:fillRect l="-1042" t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6186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Shooting Method: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335" y="690281"/>
                <a:ext cx="8171330" cy="589877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using Shooting Method with 2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 (Ralston’s method):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∈[0,1];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Assume: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0.25,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= 0 and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=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335" y="690281"/>
                <a:ext cx="8171330" cy="5898778"/>
              </a:xfrm>
              <a:blipFill>
                <a:blip r:embed="rId2"/>
                <a:stretch>
                  <a:fillRect l="-970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6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479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Shooting Method: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776" y="612025"/>
                <a:ext cx="8776447" cy="60511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776" y="612025"/>
                <a:ext cx="8776447" cy="6051176"/>
              </a:xfrm>
              <a:blipFill>
                <a:blip r:embed="rId2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55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69026-B1AF-4A76-89B7-0BFDBB16B7F7}"/>
              </a:ext>
            </a:extLst>
          </p:cNvPr>
          <p:cNvGraphicFramePr>
            <a:graphicFrameLocks noGrp="1"/>
          </p:cNvGraphicFramePr>
          <p:nvPr/>
        </p:nvGraphicFramePr>
        <p:xfrm>
          <a:off x="382866" y="352145"/>
          <a:ext cx="8232217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031">
                  <a:extLst>
                    <a:ext uri="{9D8B030D-6E8A-4147-A177-3AD203B41FA5}">
                      <a16:colId xmlns:a16="http://schemas.microsoft.com/office/drawing/2014/main" val="3453090542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2143877677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1955851420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2707314693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1585742041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1373881895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187074795"/>
                    </a:ext>
                  </a:extLst>
                </a:gridCol>
              </a:tblGrid>
              <a:tr h="23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v1(0)=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236411"/>
                  </a:ext>
                </a:extLst>
              </a:tr>
              <a:tr h="23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u </a:t>
                      </a:r>
                      <a:r>
                        <a:rPr lang="en-US" sz="2000" b="1" u="none" strike="noStrike" dirty="0">
                          <a:effectLst/>
                        </a:rPr>
                        <a:t>= </a:t>
                      </a:r>
                      <a:r>
                        <a:rPr lang="en-US" sz="2000" b="1" i="1" u="none" strike="noStrike" dirty="0">
                          <a:effectLst/>
                        </a:rPr>
                        <a:t>y</a:t>
                      </a:r>
                      <a:endParaRPr lang="en-US" sz="2000" b="1" i="1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01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02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585747"/>
                  </a:ext>
                </a:extLst>
              </a:tr>
              <a:tr h="23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0.0000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0.0000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0.0000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-0.1875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212513"/>
                  </a:ext>
                </a:extLst>
              </a:tr>
              <a:tr h="23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0.25</a:t>
                      </a:r>
                      <a:endParaRPr lang="en-US" sz="20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0.0000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-0.0313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-0.0313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-0.2500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-0.0781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-0.4316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670106"/>
                  </a:ext>
                </a:extLst>
              </a:tr>
              <a:tr h="23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0.5</a:t>
                      </a:r>
                      <a:endParaRPr lang="en-US" sz="20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-0.0156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-0.1240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-0.1240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-0.4844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-0.2148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-0.6486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751161"/>
                  </a:ext>
                </a:extLst>
              </a:tr>
              <a:tr h="23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0.75</a:t>
                      </a:r>
                      <a:endParaRPr lang="en-US" sz="20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-0.0618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-0.2725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-0.2725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-0.6882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-0.4015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-0.8246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415179"/>
                  </a:ext>
                </a:extLst>
              </a:tr>
              <a:tr h="23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-0.1514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-0.4673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29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A64A4-3429-44CB-9F35-60928A1193B8}"/>
              </a:ext>
            </a:extLst>
          </p:cNvPr>
          <p:cNvGraphicFramePr>
            <a:graphicFrameLocks noGrp="1"/>
          </p:cNvGraphicFramePr>
          <p:nvPr/>
        </p:nvGraphicFramePr>
        <p:xfrm>
          <a:off x="382866" y="2707734"/>
          <a:ext cx="8232217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031">
                  <a:extLst>
                    <a:ext uri="{9D8B030D-6E8A-4147-A177-3AD203B41FA5}">
                      <a16:colId xmlns:a16="http://schemas.microsoft.com/office/drawing/2014/main" val="3094695006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852600313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1034059549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3187291802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2052724081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1212197781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3736742979"/>
                    </a:ext>
                  </a:extLst>
                </a:gridCol>
              </a:tblGrid>
              <a:tr h="190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v2(0)=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1.0000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894663"/>
                  </a:ext>
                </a:extLst>
              </a:tr>
              <a:tr h="190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u </a:t>
                      </a:r>
                      <a:r>
                        <a:rPr lang="en-US" sz="2000" b="1" u="none" strike="noStrike" dirty="0">
                          <a:effectLst/>
                        </a:rPr>
                        <a:t>= </a:t>
                      </a:r>
                      <a:r>
                        <a:rPr lang="en-US" sz="2000" b="1" i="1" u="none" strike="noStrike" dirty="0">
                          <a:effectLst/>
                        </a:rPr>
                        <a:t>y</a:t>
                      </a:r>
                      <a:endParaRPr lang="en-US" sz="2000" b="1" i="1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01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02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effectLst/>
                        </a:rPr>
                        <a:t>φ</a:t>
                      </a:r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904467"/>
                  </a:ext>
                </a:extLst>
              </a:tr>
              <a:tr h="190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0.0000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1.0000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-0.3750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476710"/>
                  </a:ext>
                </a:extLst>
              </a:tr>
              <a:tr h="190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0.25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0.2500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0.9375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0.9375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-0.5000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0.8438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-0.8633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654106"/>
                  </a:ext>
                </a:extLst>
              </a:tr>
              <a:tr h="190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0.5</a:t>
                      </a:r>
                      <a:endParaRPr lang="en-US" sz="20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0.4688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0.7520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0.7520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-0.9688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0.5703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-1.2972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910877"/>
                  </a:ext>
                </a:extLst>
              </a:tr>
              <a:tr h="190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0.75</a:t>
                      </a:r>
                      <a:endParaRPr lang="en-US" sz="20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0.6265</a:t>
                      </a:r>
                      <a:endParaRPr lang="en-US" sz="20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0.4550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0.4550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-1.3765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0.1969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-1.6493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59189"/>
                  </a:ext>
                </a:extLst>
              </a:tr>
              <a:tr h="190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0.6972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0.0654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3225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011C64-CAAC-43DE-BE76-D02DA0FF73CC}"/>
                  </a:ext>
                </a:extLst>
              </p:cNvPr>
              <p:cNvSpPr txBox="1"/>
              <p:nvPr/>
            </p:nvSpPr>
            <p:spPr>
              <a:xfrm>
                <a:off x="382866" y="5307107"/>
                <a:ext cx="8232217" cy="838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1−0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0.6972−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−0.1514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0.6972−0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=0.1784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011C64-CAAC-43DE-BE76-D02DA0FF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6" y="5307107"/>
                <a:ext cx="8232217" cy="838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7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51"/>
            <a:ext cx="7886700" cy="741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 non-self starting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09" y="1810513"/>
            <a:ext cx="7171182" cy="36210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commonly used options: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Richardson’s Extrapolation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same lower order method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progressively higher order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order Runge-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61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011C64-CAAC-43DE-BE76-D02DA0FF73CC}"/>
              </a:ext>
            </a:extLst>
          </p:cNvPr>
          <p:cNvSpPr txBox="1"/>
          <p:nvPr/>
        </p:nvSpPr>
        <p:spPr>
          <a:xfrm>
            <a:off x="421339" y="3621405"/>
            <a:ext cx="830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BC is satisfied. So, we may stop.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D0A55F-4AAB-4D5E-93A0-BC8A107D394D}"/>
              </a:ext>
            </a:extLst>
          </p:cNvPr>
          <p:cNvGraphicFramePr>
            <a:graphicFrameLocks noGrp="1"/>
          </p:cNvGraphicFramePr>
          <p:nvPr/>
        </p:nvGraphicFramePr>
        <p:xfrm>
          <a:off x="421339" y="609601"/>
          <a:ext cx="8301321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903">
                  <a:extLst>
                    <a:ext uri="{9D8B030D-6E8A-4147-A177-3AD203B41FA5}">
                      <a16:colId xmlns:a16="http://schemas.microsoft.com/office/drawing/2014/main" val="3995923825"/>
                    </a:ext>
                  </a:extLst>
                </a:gridCol>
                <a:gridCol w="1185903">
                  <a:extLst>
                    <a:ext uri="{9D8B030D-6E8A-4147-A177-3AD203B41FA5}">
                      <a16:colId xmlns:a16="http://schemas.microsoft.com/office/drawing/2014/main" val="2976655082"/>
                    </a:ext>
                  </a:extLst>
                </a:gridCol>
                <a:gridCol w="1185903">
                  <a:extLst>
                    <a:ext uri="{9D8B030D-6E8A-4147-A177-3AD203B41FA5}">
                      <a16:colId xmlns:a16="http://schemas.microsoft.com/office/drawing/2014/main" val="2647961640"/>
                    </a:ext>
                  </a:extLst>
                </a:gridCol>
                <a:gridCol w="1185903">
                  <a:extLst>
                    <a:ext uri="{9D8B030D-6E8A-4147-A177-3AD203B41FA5}">
                      <a16:colId xmlns:a16="http://schemas.microsoft.com/office/drawing/2014/main" val="2864700095"/>
                    </a:ext>
                  </a:extLst>
                </a:gridCol>
                <a:gridCol w="1185903">
                  <a:extLst>
                    <a:ext uri="{9D8B030D-6E8A-4147-A177-3AD203B41FA5}">
                      <a16:colId xmlns:a16="http://schemas.microsoft.com/office/drawing/2014/main" val="1959439956"/>
                    </a:ext>
                  </a:extLst>
                </a:gridCol>
                <a:gridCol w="1185903">
                  <a:extLst>
                    <a:ext uri="{9D8B030D-6E8A-4147-A177-3AD203B41FA5}">
                      <a16:colId xmlns:a16="http://schemas.microsoft.com/office/drawing/2014/main" val="4230932834"/>
                    </a:ext>
                  </a:extLst>
                </a:gridCol>
                <a:gridCol w="1185903">
                  <a:extLst>
                    <a:ext uri="{9D8B030D-6E8A-4147-A177-3AD203B41FA5}">
                      <a16:colId xmlns:a16="http://schemas.microsoft.com/office/drawing/2014/main" val="957082018"/>
                    </a:ext>
                  </a:extLst>
                </a:gridCol>
              </a:tblGrid>
              <a:tr h="2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v3(0)=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0.1784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30917"/>
                  </a:ext>
                </a:extLst>
              </a:tr>
              <a:tr h="2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</a:t>
                      </a:r>
                      <a:endParaRPr lang="en-US" sz="24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u="none" strike="noStrike" dirty="0">
                          <a:effectLst/>
                        </a:rPr>
                        <a:t>φ</a:t>
                      </a:r>
                      <a:r>
                        <a:rPr lang="en-US" sz="2400" u="none" strike="noStrike" dirty="0">
                          <a:effectLst/>
                        </a:rPr>
                        <a:t>01</a:t>
                      </a:r>
                      <a:endParaRPr lang="en-US" sz="24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u="none" strike="noStrike" dirty="0">
                          <a:effectLst/>
                        </a:rPr>
                        <a:t>φ</a:t>
                      </a:r>
                      <a:r>
                        <a:rPr lang="en-US" sz="2400" u="none" strike="noStrike" dirty="0">
                          <a:effectLst/>
                        </a:rPr>
                        <a:t>02</a:t>
                      </a:r>
                      <a:endParaRPr lang="en-US" sz="24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u="none" strike="noStrike" dirty="0">
                          <a:effectLst/>
                        </a:rPr>
                        <a:t>φ</a:t>
                      </a:r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u="none" strike="noStrike" dirty="0">
                          <a:effectLst/>
                        </a:rPr>
                        <a:t>φ</a:t>
                      </a:r>
                      <a:r>
                        <a:rPr lang="en-US" sz="2400" u="none" strike="noStrike" dirty="0">
                          <a:effectLst/>
                        </a:rPr>
                        <a:t>12</a:t>
                      </a:r>
                      <a:endParaRPr lang="en-US" sz="24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68843"/>
                  </a:ext>
                </a:extLst>
              </a:tr>
              <a:tr h="2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0</a:t>
                      </a:r>
                      <a:endParaRPr lang="en-US" sz="24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0.0000</a:t>
                      </a:r>
                      <a:endParaRPr lang="en-US" sz="24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0.1784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0.1784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0.0000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0.1784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-0.2210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218763"/>
                  </a:ext>
                </a:extLst>
              </a:tr>
              <a:tr h="2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0.25</a:t>
                      </a:r>
                      <a:endParaRPr lang="en-US" sz="24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0.0446</a:t>
                      </a:r>
                      <a:endParaRPr lang="en-US" sz="24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0.1416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0.1416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-0.2946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0.0863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-0.5086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828924"/>
                  </a:ext>
                </a:extLst>
              </a:tr>
              <a:tr h="2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0.5</a:t>
                      </a:r>
                      <a:endParaRPr lang="en-US" sz="24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0.0708</a:t>
                      </a:r>
                      <a:endParaRPr lang="en-US" sz="24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0.0323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0.0323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-0.5708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-0.0748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-0.7643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718410"/>
                  </a:ext>
                </a:extLst>
              </a:tr>
              <a:tr h="2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0.75</a:t>
                      </a:r>
                      <a:endParaRPr lang="en-US" sz="2400" b="1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0.0610</a:t>
                      </a:r>
                      <a:endParaRPr lang="en-US" sz="24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-0.1427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-0.1427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-0.8110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-0.2948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-0.9718</a:t>
                      </a:r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400533"/>
                  </a:ext>
                </a:extLst>
              </a:tr>
              <a:tr h="2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0.0000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-0.3722</a:t>
                      </a:r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5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9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479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Direct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905436"/>
            <a:ext cx="7933764" cy="5360893"/>
          </a:xfrm>
        </p:spPr>
        <p:txBody>
          <a:bodyPr>
            <a:normAutofit/>
          </a:bodyPr>
          <a:lstStyle/>
          <a:p>
            <a:pPr marL="341313" indent="-341313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grid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divide the spatial domain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-intervals with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nodes,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marL="341313" indent="-341313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choose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estimate,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41313" indent="-341313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order and type of approximation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forward/backward/central difference approximations for the derivatives</a:t>
            </a:r>
          </a:p>
          <a:p>
            <a:pPr marL="341313" indent="-341313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governed by practical problem requirements!</a:t>
            </a:r>
          </a:p>
        </p:txBody>
      </p:sp>
    </p:spTree>
    <p:extLst>
      <p:ext uri="{BB962C8B-B14F-4D97-AF65-F5344CB8AC3E}">
        <p14:creationId xmlns:p14="http://schemas.microsoft.com/office/powerpoint/2010/main" val="40956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7" y="2111646"/>
            <a:ext cx="8164585" cy="228795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BF378-4390-4FB0-85D9-5CBE33368B8F}"/>
                  </a:ext>
                </a:extLst>
              </p:cNvPr>
              <p:cNvSpPr txBox="1"/>
              <p:nvPr/>
            </p:nvSpPr>
            <p:spPr>
              <a:xfrm>
                <a:off x="623046" y="1122917"/>
                <a:ext cx="78979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BF378-4390-4FB0-85D9-5CBE3336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6" y="1122917"/>
                <a:ext cx="7897907" cy="830997"/>
              </a:xfrm>
              <a:prstGeom prst="rect">
                <a:avLst/>
              </a:prstGeom>
              <a:blipFill>
                <a:blip r:embed="rId3"/>
                <a:stretch>
                  <a:fillRect l="-1157" t="-5839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89707" y="4780141"/>
                <a:ext cx="8464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variable values at the grid points (known):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⋅⋅⋅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variable values at the grid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⋅⋅⋅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values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grid points (from BCs):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Unknowns to be computed: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⋅⋅⋅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7" y="4780141"/>
                <a:ext cx="8464903" cy="1323439"/>
              </a:xfrm>
              <a:prstGeom prst="rect">
                <a:avLst/>
              </a:prstGeom>
              <a:blipFill>
                <a:blip r:embed="rId4"/>
                <a:stretch>
                  <a:fillRect l="-64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8818"/>
            <a:ext cx="8164585" cy="228795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BF378-4390-4FB0-85D9-5CBE33368B8F}"/>
                  </a:ext>
                </a:extLst>
              </p:cNvPr>
              <p:cNvSpPr txBox="1"/>
              <p:nvPr/>
            </p:nvSpPr>
            <p:spPr>
              <a:xfrm>
                <a:off x="623045" y="860392"/>
                <a:ext cx="7897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BF378-4390-4FB0-85D9-5CBE3336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5" y="860392"/>
                <a:ext cx="7897907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276774" y="3308266"/>
                <a:ext cx="8525436" cy="29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approximation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grid length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any interior node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=1,..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Rearranging: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4" y="3308266"/>
                <a:ext cx="8525436" cy="2943306"/>
              </a:xfrm>
              <a:prstGeom prst="rect">
                <a:avLst/>
              </a:prstGeom>
              <a:blipFill>
                <a:blip r:embed="rId4"/>
                <a:stretch>
                  <a:fillRect l="-1072" t="-1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8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17148"/>
            <a:ext cx="8164585" cy="228795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309282" y="2705101"/>
                <a:ext cx="8525436" cy="363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000" b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for the nodes: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=2: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⋮          ⋮            ⋮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2" y="2705101"/>
                <a:ext cx="8525436" cy="3639522"/>
              </a:xfrm>
              <a:prstGeom prst="rect">
                <a:avLst/>
              </a:prstGeom>
              <a:blipFill>
                <a:blip r:embed="rId3"/>
                <a:stretch>
                  <a:fillRect l="-787" b="-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3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882245"/>
                <a:ext cx="7857565" cy="565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for the nodes: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=2: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⋮          ⋮            ⋮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putting the values of the BCs: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in one of the BC, derivative is specified: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options: 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Ghost Node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an unknown!  Only last equation changes!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82245"/>
                <a:ext cx="7857565" cy="5650458"/>
              </a:xfrm>
              <a:prstGeom prst="rect">
                <a:avLst/>
              </a:prstGeom>
              <a:blipFill>
                <a:blip r:embed="rId2"/>
                <a:stretch>
                  <a:fillRect l="-776" t="-647" b="-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4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936034"/>
                <a:ext cx="7857565" cy="52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an unknown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BC at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same order backward difference approximation as the order of approximation for the equation within the domain, in this case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order,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equation for </a:t>
                </a:r>
                <a:r>
                  <a:rPr lang="en-US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𝑏h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last equation of the tri-diagonal matrix with this equation!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034"/>
                <a:ext cx="7857565" cy="5256311"/>
              </a:xfrm>
              <a:prstGeom prst="rect">
                <a:avLst/>
              </a:prstGeom>
              <a:blipFill>
                <a:blip r:embed="rId2"/>
                <a:stretch>
                  <a:fillRect l="-776" b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6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Method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788894"/>
                <a:ext cx="8077200" cy="5851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Ghost Node: add a fictitious node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beyond the boundary at a distance of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now write an approximation of the original equation for node 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BC at </a:t>
                </a:r>
                <a:r>
                  <a:rPr lang="en-US" sz="2000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use 2</a:t>
                </a:r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approximation: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equation for </a:t>
                </a:r>
                <a:r>
                  <a:rPr lang="en-US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this as the last equation of the tri-diagonal matrix. Size of the matrix increases by one!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8894"/>
                <a:ext cx="8077200" cy="5851474"/>
              </a:xfrm>
              <a:prstGeom prst="rect">
                <a:avLst/>
              </a:prstGeom>
              <a:blipFill>
                <a:blip r:embed="rId2"/>
                <a:stretch>
                  <a:fillRect l="-755" t="-521" b="-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FFD3FD1-438A-4811-BF1D-A0715D2C9CF5}"/>
              </a:ext>
            </a:extLst>
          </p:cNvPr>
          <p:cNvGrpSpPr/>
          <p:nvPr/>
        </p:nvGrpSpPr>
        <p:grpSpPr>
          <a:xfrm>
            <a:off x="1749911" y="1853791"/>
            <a:ext cx="4949414" cy="438271"/>
            <a:chOff x="1749911" y="1853791"/>
            <a:chExt cx="4949414" cy="4382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32AF55-9C26-4E59-835B-237A7351A8B5}"/>
                </a:ext>
              </a:extLst>
            </p:cNvPr>
            <p:cNvGrpSpPr/>
            <p:nvPr/>
          </p:nvGrpSpPr>
          <p:grpSpPr>
            <a:xfrm>
              <a:off x="2017060" y="1853791"/>
              <a:ext cx="4138108" cy="97825"/>
              <a:chOff x="1550894" y="1844826"/>
              <a:chExt cx="4138108" cy="97825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94AEAFD-9351-4FE4-80EC-CCC581264E05}"/>
                  </a:ext>
                </a:extLst>
              </p:cNvPr>
              <p:cNvCxnSpPr/>
              <p:nvPr/>
            </p:nvCxnSpPr>
            <p:spPr>
              <a:xfrm>
                <a:off x="1550894" y="1891553"/>
                <a:ext cx="13536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73DB687-7A9B-42BB-B58E-BE0570C04807}"/>
                  </a:ext>
                </a:extLst>
              </p:cNvPr>
              <p:cNvCxnSpPr/>
              <p:nvPr/>
            </p:nvCxnSpPr>
            <p:spPr>
              <a:xfrm>
                <a:off x="2905460" y="1891552"/>
                <a:ext cx="13536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3C2AD1C-E750-4A25-9E8D-B2CC8ECE5BDB}"/>
                  </a:ext>
                </a:extLst>
              </p:cNvPr>
              <p:cNvCxnSpPr/>
              <p:nvPr/>
            </p:nvCxnSpPr>
            <p:spPr>
              <a:xfrm>
                <a:off x="4267198" y="1887966"/>
                <a:ext cx="13536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5EC9B44-C012-46C8-9EAC-F850DE380FAF}"/>
                  </a:ext>
                </a:extLst>
              </p:cNvPr>
              <p:cNvSpPr/>
              <p:nvPr/>
            </p:nvSpPr>
            <p:spPr>
              <a:xfrm>
                <a:off x="1550894" y="185121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02688B5-A424-4022-9757-859EBCEC037E}"/>
                  </a:ext>
                </a:extLst>
              </p:cNvPr>
              <p:cNvSpPr/>
              <p:nvPr/>
            </p:nvSpPr>
            <p:spPr>
              <a:xfrm>
                <a:off x="2858845" y="18475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361518-F87D-4404-87C7-5C04105EDBE7}"/>
                  </a:ext>
                </a:extLst>
              </p:cNvPr>
              <p:cNvSpPr/>
              <p:nvPr/>
            </p:nvSpPr>
            <p:spPr>
              <a:xfrm>
                <a:off x="4223271" y="184482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8E2304C-012D-4775-9046-547980B86107}"/>
                  </a:ext>
                </a:extLst>
              </p:cNvPr>
              <p:cNvSpPr/>
              <p:nvPr/>
            </p:nvSpPr>
            <p:spPr>
              <a:xfrm>
                <a:off x="5597562" y="184852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54850C-4622-4A0C-AA64-007F22001AFC}"/>
                </a:ext>
              </a:extLst>
            </p:cNvPr>
            <p:cNvSpPr txBox="1"/>
            <p:nvPr/>
          </p:nvSpPr>
          <p:spPr>
            <a:xfrm>
              <a:off x="5838713" y="1908589"/>
              <a:ext cx="86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7B22D-D9D6-4CB2-BF5D-8F7E03CBBA5D}"/>
                </a:ext>
              </a:extLst>
            </p:cNvPr>
            <p:cNvSpPr txBox="1"/>
            <p:nvPr/>
          </p:nvSpPr>
          <p:spPr>
            <a:xfrm>
              <a:off x="3057862" y="1922732"/>
              <a:ext cx="7171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1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F75BEA-3144-4ECC-8052-F952A9754BA7}"/>
                </a:ext>
              </a:extLst>
            </p:cNvPr>
            <p:cNvSpPr txBox="1"/>
            <p:nvPr/>
          </p:nvSpPr>
          <p:spPr>
            <a:xfrm>
              <a:off x="1749911" y="1896931"/>
              <a:ext cx="7171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2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66907C-2342-46C3-A1CC-3E0888E508DC}"/>
                </a:ext>
              </a:extLst>
            </p:cNvPr>
            <p:cNvSpPr txBox="1"/>
            <p:nvPr/>
          </p:nvSpPr>
          <p:spPr>
            <a:xfrm>
              <a:off x="4572000" y="1922731"/>
              <a:ext cx="435804" cy="36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9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Method: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788893"/>
                <a:ext cx="8229600" cy="419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using Direct Method with 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approximation with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0.25: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∈[0,1];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=−0.25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=−0.75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Thomas Algorithm: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8893"/>
                <a:ext cx="8229600" cy="4191917"/>
              </a:xfrm>
              <a:prstGeom prst="rect">
                <a:avLst/>
              </a:prstGeom>
              <a:blipFill>
                <a:blip r:embed="rId2"/>
                <a:stretch>
                  <a:fillRect l="-741" b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A33477-28AB-46AF-854C-D7AF4D7CFDF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980810"/>
          <a:ext cx="8229599" cy="1547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2588513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0109128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4156185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3906599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216824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7314973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73310432"/>
                    </a:ext>
                  </a:extLst>
                </a:gridCol>
              </a:tblGrid>
              <a:tr h="386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alpha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3165120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-31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-0.25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-31.0000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-0.2500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0.0443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124721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-31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-0.5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-22.7419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-0.6290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0.0702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585471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-31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-0.75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-19.7433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-1.1926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0.0604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28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Method: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788893"/>
                <a:ext cx="8229600" cy="241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the solutions obtained by Direct method and Shooting method with the Analytical solution: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∈[0,1];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Solution: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8893"/>
                <a:ext cx="8229600" cy="2412520"/>
              </a:xfrm>
              <a:prstGeom prst="rect">
                <a:avLst/>
              </a:prstGeo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DAFBDE-791E-4463-A442-BF618AF86376}"/>
              </a:ext>
            </a:extLst>
          </p:cNvPr>
          <p:cNvGraphicFramePr>
            <a:graphicFrameLocks noGrp="1"/>
          </p:cNvGraphicFramePr>
          <p:nvPr/>
        </p:nvGraphicFramePr>
        <p:xfrm>
          <a:off x="389965" y="3429000"/>
          <a:ext cx="8364069" cy="188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867">
                  <a:extLst>
                    <a:ext uri="{9D8B030D-6E8A-4147-A177-3AD203B41FA5}">
                      <a16:colId xmlns:a16="http://schemas.microsoft.com/office/drawing/2014/main" val="2539949400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val="2483199094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val="2681950312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val="762189666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val="2260146261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val="3078533982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val="2764306519"/>
                    </a:ext>
                  </a:extLst>
                </a:gridCol>
              </a:tblGrid>
              <a:tr h="287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TRUE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Shooting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Error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Direct 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Error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274465"/>
                  </a:ext>
                </a:extLst>
              </a:tr>
              <a:tr h="287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231342"/>
                  </a:ext>
                </a:extLst>
              </a:tr>
              <a:tr h="322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y1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0.04401365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0.04460208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1.33691304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0.04427401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0.59154281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06263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y2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0.06974696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0.07079153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1.49764749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0.0701559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0.58631705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105098"/>
                  </a:ext>
                </a:extLst>
              </a:tr>
              <a:tr h="331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y3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0.06005617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0.06101881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1.60290267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0.06040305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0.57759244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70997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y4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2.7756E-17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6398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58C33D-96D1-422F-A434-D23B200EC261}"/>
              </a:ext>
            </a:extLst>
          </p:cNvPr>
          <p:cNvSpPr txBox="1"/>
          <p:nvPr/>
        </p:nvSpPr>
        <p:spPr>
          <a:xfrm>
            <a:off x="322731" y="5647330"/>
            <a:ext cx="836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identify, why the solution with shooting method using 2</a:t>
            </a:r>
            <a:r>
              <a:rPr lang="en-US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R-K does not give good solution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16218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51"/>
            <a:ext cx="7886700" cy="741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vs. Passive Richardson’s Extrapolation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8105C-F2D1-4CCB-802F-C3DC5ADC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2002536"/>
            <a:ext cx="4242816" cy="381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88218-1242-4861-8B85-E80FD4E5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95" y="1881878"/>
            <a:ext cx="4307621" cy="3933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B6E46-3064-4324-A44E-EA2C29FC0D83}"/>
              </a:ext>
            </a:extLst>
          </p:cNvPr>
          <p:cNvSpPr txBox="1"/>
          <p:nvPr/>
        </p:nvSpPr>
        <p:spPr>
          <a:xfrm>
            <a:off x="914400" y="2002536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Passive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A3A04-3719-4A91-BD54-A40625DA8CD6}"/>
              </a:ext>
            </a:extLst>
          </p:cNvPr>
          <p:cNvSpPr txBox="1"/>
          <p:nvPr/>
        </p:nvSpPr>
        <p:spPr>
          <a:xfrm>
            <a:off x="5047489" y="2002536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6387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3" y="557151"/>
            <a:ext cx="8204454" cy="7230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Passive 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72" y="1563624"/>
                <a:ext cx="8204453" cy="486460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apply passive Richardson’s extrapolation with Euler-Forward method for starting 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Adams-Moulton and BDF methods for the same problem: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startup, we require the following: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(0.4),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(0.8) 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(1.2)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Adams-Moulton: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(0.4) 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(0.8)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BDF: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(0.4),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(0.8) 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(1.2)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apply the Euler Forward method with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0.4, 0.2, 0.1 and 0.05 between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0 - 1.2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72" y="1563624"/>
                <a:ext cx="8204453" cy="4864607"/>
              </a:xfrm>
              <a:blipFill>
                <a:blip r:embed="rId2"/>
                <a:stretch>
                  <a:fillRect l="-1114" t="-2509" r="-149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5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362898" y="61831"/>
          <a:ext cx="8418200" cy="673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275">
                  <a:extLst>
                    <a:ext uri="{9D8B030D-6E8A-4147-A177-3AD203B41FA5}">
                      <a16:colId xmlns:a16="http://schemas.microsoft.com/office/drawing/2014/main" val="232630391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val="1179526731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val="1970195208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val="1379208093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val="151677366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val="1841073729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val="2215282462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val="3895142889"/>
                    </a:ext>
                  </a:extLst>
                </a:gridCol>
              </a:tblGrid>
              <a:tr h="429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0.4)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0.05)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915872258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879883376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7500866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0.195767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0.399734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0.649983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0.812499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65459571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0.326096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0.317724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0.539854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0.736241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4146073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0.303563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0.461435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0.670089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224624948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0.325609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0.40809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0.613013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842217669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0.36366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0.374414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0.564082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905835020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0.355996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22469183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0.349218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0.48735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408570196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0.458086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505281403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0.359221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0.434025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167308961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0.371524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0.414594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845227489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0.38634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0.399269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409812111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0.387574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577488918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0.379076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409574596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0.373379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5049878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0.370123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0738825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0.368979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340960745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0.369645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67555712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0.371847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185003073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0.375333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26401055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0.379873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5741645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0.385257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187803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0.391292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36345239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0.397801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59812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20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619821-D593-430D-86C1-248BF8D9543D}"/>
              </a:ext>
            </a:extLst>
          </p:cNvPr>
          <p:cNvGraphicFramePr>
            <a:graphicFrameLocks noGrp="1"/>
          </p:cNvGraphicFramePr>
          <p:nvPr/>
        </p:nvGraphicFramePr>
        <p:xfrm>
          <a:off x="246889" y="3923085"/>
          <a:ext cx="8759950" cy="20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18988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0.599468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0.523136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0.513265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0.497692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0.509974186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0.511729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0.411358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0.394874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0.391029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0.389379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0.389746793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0.389799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456375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0.401223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0.40902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0.409262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0.411619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0.409342235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0.409017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30619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745971-4C27-44DB-8B7A-1B1E054E2155}"/>
              </a:ext>
            </a:extLst>
          </p:cNvPr>
          <p:cNvGraphicFramePr>
            <a:graphicFrameLocks noGrp="1"/>
          </p:cNvGraphicFramePr>
          <p:nvPr/>
        </p:nvGraphicFramePr>
        <p:xfrm>
          <a:off x="1405129" y="1685557"/>
          <a:ext cx="6162410" cy="20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val="2834246136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18988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0.4614349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0.487349766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0.3492184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0.370123455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456375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0.397800748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30619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7CA304-95AA-407A-B94F-2FE7EB6C3CFE}"/>
              </a:ext>
            </a:extLst>
          </p:cNvPr>
          <p:cNvSpPr txBox="1"/>
          <p:nvPr/>
        </p:nvSpPr>
        <p:spPr>
          <a:xfrm>
            <a:off x="539496" y="255235"/>
            <a:ext cx="817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14D48-1CA8-4BC2-A7F2-2DF16994E665}"/>
              </a:ext>
            </a:extLst>
          </p:cNvPr>
          <p:cNvSpPr txBox="1"/>
          <p:nvPr/>
        </p:nvSpPr>
        <p:spPr>
          <a:xfrm>
            <a:off x="685800" y="6227064"/>
            <a:ext cx="789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With these four initial values, any 4</a:t>
            </a:r>
            <a:r>
              <a:rPr lang="en-US" b="1" baseline="30000" dirty="0">
                <a:solidFill>
                  <a:srgbClr val="00B050"/>
                </a:solidFill>
              </a:rPr>
              <a:t>th</a:t>
            </a:r>
            <a:r>
              <a:rPr lang="en-US" b="1" dirty="0">
                <a:solidFill>
                  <a:srgbClr val="00B050"/>
                </a:solidFill>
              </a:rPr>
              <a:t> order multi-step or BDF methods can start!</a:t>
            </a:r>
          </a:p>
        </p:txBody>
      </p:sp>
    </p:spTree>
    <p:extLst>
      <p:ext uri="{BB962C8B-B14F-4D97-AF65-F5344CB8AC3E}">
        <p14:creationId xmlns:p14="http://schemas.microsoft.com/office/powerpoint/2010/main" val="20298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242316" y="1665566"/>
          <a:ext cx="8759952" cy="312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23263039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7952673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1970195208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1379208093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15167736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8410737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15282462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3895142889"/>
                    </a:ext>
                  </a:extLst>
                </a:gridCol>
              </a:tblGrid>
              <a:tr h="561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91587225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879883376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0.4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7500866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0.399734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0.649983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0.812499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65459571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0.539854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0.736241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4146073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0.461435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0.670089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22462494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0.613013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842217669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0.564082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905835020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0.52245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22469183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0.48735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408570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9CF85-F82B-40CC-8850-1ED0E307F7CE}"/>
              </a:ext>
            </a:extLst>
          </p:cNvPr>
          <p:cNvGraphicFramePr>
            <a:graphicFrameLocks noGrp="1"/>
          </p:cNvGraphicFramePr>
          <p:nvPr/>
        </p:nvGraphicFramePr>
        <p:xfrm>
          <a:off x="242317" y="4868710"/>
          <a:ext cx="8759950" cy="81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0.599468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0.523136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0.513265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0.497692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0.509974186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0.511729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8476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C3C1-8B14-44A5-A311-C121582A9730}"/>
              </a:ext>
            </a:extLst>
          </p:cNvPr>
          <p:cNvSpPr txBox="1"/>
          <p:nvPr/>
        </p:nvSpPr>
        <p:spPr>
          <a:xfrm>
            <a:off x="667512" y="5861304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now apply the Euler Forward and Richardson’s extrapolation with the extrapolated initial value at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0.4 and go up to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</a:t>
            </a:r>
          </a:p>
        </p:txBody>
      </p:sp>
    </p:spTree>
    <p:extLst>
      <p:ext uri="{BB962C8B-B14F-4D97-AF65-F5344CB8AC3E}">
        <p14:creationId xmlns:p14="http://schemas.microsoft.com/office/powerpoint/2010/main" val="32908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28604</TotalTime>
  <Words>4058</Words>
  <Application>Microsoft Office PowerPoint</Application>
  <PresentationFormat>On-screen Show (4:3)</PresentationFormat>
  <Paragraphs>969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Ordinary Differential Equation</vt:lpstr>
      <vt:lpstr>Example Problem (Contd)</vt:lpstr>
      <vt:lpstr>Applications: Summary of Concerns</vt:lpstr>
      <vt:lpstr>How to start the non-self starting algorithms?</vt:lpstr>
      <vt:lpstr>Active vs. Passive Richardson’s Extrapolation</vt:lpstr>
      <vt:lpstr>Application: Passive Richardson’s extrapolation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Startup of 4th Order Methods</vt:lpstr>
      <vt:lpstr>Startup of 4th Order Adams-Bashforth</vt:lpstr>
      <vt:lpstr>Startup of 4th Order Adams-Moulton</vt:lpstr>
      <vt:lpstr>Startup of 4th Order Adams-Moulton</vt:lpstr>
      <vt:lpstr>Startup of 4th Order BDF</vt:lpstr>
      <vt:lpstr>Startup of 4th Order Adams-Moulton</vt:lpstr>
      <vt:lpstr>How to start the non-self starting algorithms?</vt:lpstr>
      <vt:lpstr>Applications: Summary of Concerns</vt:lpstr>
      <vt:lpstr>Combination Methods: Predictor-Corrector</vt:lpstr>
      <vt:lpstr>Predictor-Corrector: Heun’s Method</vt:lpstr>
      <vt:lpstr>Heun’s Method: Single corrector application</vt:lpstr>
      <vt:lpstr>Heun’s Method (Single Corrector) vs. R-K (2nd Order)</vt:lpstr>
      <vt:lpstr>Heun’s Method: Iterative corrector application</vt:lpstr>
      <vt:lpstr>Heun’s Method: Iterative corrector application</vt:lpstr>
      <vt:lpstr>Predictor-Corrector: Heun’s Methods Comparison</vt:lpstr>
      <vt:lpstr>Predictor-Corrector: Adams Method</vt:lpstr>
      <vt:lpstr>Predictor-Corrector: Adams Method</vt:lpstr>
      <vt:lpstr>Predictor-Corrector: Adams Methods Comparison</vt:lpstr>
      <vt:lpstr>Combination Methods: Predictor-Corrector</vt:lpstr>
      <vt:lpstr>Applications: Summary of Concerns</vt:lpstr>
      <vt:lpstr>ESO 208A: Computational Methods in Engineering  Ordinary Differential Equation: Boundary Value Problems</vt:lpstr>
      <vt:lpstr>Boundary Value Problems</vt:lpstr>
      <vt:lpstr>Shooting Method</vt:lpstr>
      <vt:lpstr>Shooting Method</vt:lpstr>
      <vt:lpstr>Shooting Method: Example</vt:lpstr>
      <vt:lpstr>Shooting Method: Example</vt:lpstr>
      <vt:lpstr>PowerPoint Presentation</vt:lpstr>
      <vt:lpstr>PowerPoint Presentation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Method: Example</vt:lpstr>
      <vt:lpstr>Direct Method: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sguha;abhas</dc:creator>
  <cp:lastModifiedBy>Abhas Singh</cp:lastModifiedBy>
  <cp:revision>781</cp:revision>
  <dcterms:created xsi:type="dcterms:W3CDTF">2018-04-30T11:42:59Z</dcterms:created>
  <dcterms:modified xsi:type="dcterms:W3CDTF">2019-11-04T05:14:45Z</dcterms:modified>
</cp:coreProperties>
</file>